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Atkinson Hyperlegible" panose="020B0604020202020204" charset="0"/>
      <p:regular r:id="rId11"/>
    </p:embeddedFont>
    <p:embeddedFont>
      <p:font typeface="Atkinson Hyperlegible Bold" panose="020B0604020202020204" charset="0"/>
      <p:regular r:id="rId12"/>
    </p:embeddedFont>
    <p:embeddedFont>
      <p:font typeface="Segoe Script Bold" panose="030B0804020000000003" pitchFamily="66"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TIMING: 0:00–3:00. Theme 1: Are our services ready to adapt?</a:t>
            </a:r>
          </a:p>
          <a:p>
            <a:r>
              <a:rPr lang="en-US"/>
              <a:t>PURPOSE: Introduce the question of service readiness across ages and settings.</a:t>
            </a:r>
          </a:p>
          <a:p>
            <a:r>
              <a:rPr lang="en-US"/>
              <a:t>DELIVERY PROMPT: Someone can be known and supported well for years, then their needs change. Introduce your experience across older people’s care, learning disability services and ReFOCUS briefly. Include working-age dementia and people with learning disabilities from the outset.</a:t>
            </a:r>
          </a:p>
          <a:p>
            <a:r>
              <a:rPr lang="en-US"/>
              <a:t>TRANSITION: What happens when someone’s needs cross our organisational boundaries?</a:t>
            </a:r>
          </a:p>
          <a:p>
            <a:r>
              <a:rPr lang="en-US"/>
              <a:t>CANVA DESIGN: Retain this title and subtitle verbatim. A restrained ReFOCUS treatment with one optional everyday-life image; avoid making the whole talk look exclusively about very old age. All text is editable. No animation is needed for the argument.</a:t>
            </a:r>
          </a:p>
          <a:p>
            <a:r>
              <a:rPr lang="en-US"/>
              <a:t>SOURCE: Agreed organiser outline and conference programme supplied by Reece White; Thames Valley Conference plan.pdf; case interview with Reece White, 30 October 2026. This presentation offers professional reflection and proposals, not an evaluation of outcomes or a prescribed clinical pathway.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TIMING: 3:00–6:00. Theme 1.</a:t>
            </a:r>
          </a:p>
          <a:p>
            <a:r>
              <a:rPr lang="en-US"/>
              <a:t>PURPOSE: Make the all-age and learning disability scope explicit.</a:t>
            </a:r>
          </a:p>
          <a:p>
            <a:r>
              <a:rPr lang="en-US"/>
              <a:t>DELIVERY PROMPT: The person experiences one life while services organise responsibilities differently. Existing staff and family knowledge needs to connect with additional expertise. Familiarity matters, but a move can sometimes be appropriate. Ask who coordinates the response when existing support is insufficient.</a:t>
            </a:r>
          </a:p>
          <a:p>
            <a:r>
              <a:rPr lang="en-US"/>
              <a:t>TRANSITION: That coordination depends on how we interpret what we see.</a:t>
            </a:r>
          </a:p>
          <a:p>
            <a:r>
              <a:rPr lang="en-US"/>
              <a:t>CANVA DESIGN: Keep the opening statement prominent. The setting labels could become a simple editable relationship diagram centred on the person, not a referral flowchart. Do not imply that these settings exhaust the possible routes.</a:t>
            </a:r>
          </a:p>
          <a:p>
            <a:r>
              <a:rPr lang="en-US"/>
              <a:t>SOURCE: Agreed organiser outline and conference programme supplied by Reece White; Thames Valley Conference plan.pdf; case interview with Reece White, 30 October 2026. This presentation offers professional reflection and proposals, not an evaluation of outcomes or a prescribed clinical pathway.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TIMING: 6:00–10:00. Theme 2: How we understand behaviour.</a:t>
            </a:r>
          </a:p>
          <a:p>
            <a:r>
              <a:rPr lang="en-US"/>
              <a:t>PURPOSE: Demonstrate observation versus interpretation using the existing Mr Chan vignette.</a:t>
            </a:r>
          </a:p>
          <a:p>
            <a:r>
              <a:rPr lang="en-US"/>
              <a:t>DELIVERY PROMPT: Mr Chan wakes at night, walks around the service and can become distressed when redirected. A history of night security work offers one possible explanation, not proof. Other needs and health contributors remain relevant. Ask what the next professional would learn from a record that only said wandering and agitated.</a:t>
            </a:r>
          </a:p>
          <a:p>
            <a:r>
              <a:rPr lang="en-US"/>
              <a:t>TRANSITION: The person’s experience needs to remain visible beneath the description of behaviour.</a:t>
            </a:r>
          </a:p>
          <a:p>
            <a:r>
              <a:rPr lang="en-US"/>
              <a:t>CANVA DESIGN: Show the observation and quotation first. The three questions may be revealed one at a time, but all must remain readable on a static export. No photo should imply Mr Chan is a real identified person.</a:t>
            </a:r>
          </a:p>
          <a:p>
            <a:r>
              <a:rPr lang="en-US"/>
              <a:t>SOURCE: Illustrative Mr Chan vignette from Reece’s earlier Sussex Care Showcase workbook. Not Margaret’s case, and not a verified outcome claim.</a:t>
            </a:r>
          </a:p>
          <a:p>
            <a:r>
              <a:rPr lang="en-US"/>
              <a:t>SOURCE: Agreed organiser outline and conference programme supplied by Reece White; Thames Valley Conference plan.pdf; case interview with Reece White, 30 October 2026. This presentation offers professional reflection and proposals, not an evaluation of outcomes or a prescribed clinical pathway.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TIMING: 10:00–13:00. Theme 2.</a:t>
            </a:r>
          </a:p>
          <a:p>
            <a:r>
              <a:rPr lang="en-US"/>
              <a:t>PURPOSE: Connect the behaviour example to the person’s experience without teaching a full dementia model.</a:t>
            </a:r>
          </a:p>
          <a:p>
            <a:r>
              <a:rPr lang="en-US"/>
              <a:t>DELIVERY PROMPT: Use the brief cold/jumper example from the agreed plan: recognising discomfort, understanding it, finding a solution and asking for help. Dementia can affect parts of this process. This is a thinking aid, not a diagnostic formula, and behaviour can have multiple contributors. Maintain the adult’s identity and history.</a:t>
            </a:r>
          </a:p>
          <a:p>
            <a:r>
              <a:rPr lang="en-US"/>
              <a:t>LEADERSHIP LINK: Teams need opportunities to explore uncertainty and obtain assessment or advice where needed.</a:t>
            </a:r>
          </a:p>
          <a:p>
            <a:r>
              <a:rPr lang="en-US"/>
              <a:t>TRANSITION: This understanding needs to survive changes of staff and service.</a:t>
            </a:r>
          </a:p>
          <a:p>
            <a:r>
              <a:rPr lang="en-US"/>
              <a:t>CANVA DESIGN: Large central wording and generous space. An optional everyday object image can support the spoken example. Avoid neuroscience diagrams or additional theoretical models.</a:t>
            </a:r>
          </a:p>
          <a:p>
            <a:r>
              <a:rPr lang="en-US"/>
              <a:t>SOURCE: Agreed organiser outline and conference programme supplied by Reece White; Thames Valley Conference plan.pdf; case interview with Reece White, 30 October 2026. This presentation offers professional reflection and proposals, not an evaluation of outcomes or a prescribed clinical pathway.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TIMING: 13:00–17:00. Theme 3: The support around the workforce.</a:t>
            </a:r>
          </a:p>
          <a:p>
            <a:r>
              <a:rPr lang="en-US"/>
              <a:t>PURPOSE: Extend shared reasoning beyond one team and connect it to referrals, hospital admission and discharge.</a:t>
            </a:r>
          </a:p>
          <a:p>
            <a:r>
              <a:rPr lang="en-US"/>
              <a:t>DELIVERY PROMPT: Distinguish information being sent from useful understanding arriving. Include the person and those who know them. Share what has changed from their usual abilities and presentation, what appears to help and what remains uncertain. Different professional roles remain distinct.</a:t>
            </a:r>
          </a:p>
          <a:p>
            <a:r>
              <a:rPr lang="en-US"/>
              <a:t>HOSPITAL CONNECTION: Ask what an admitting team would need to understand, and what a receiving care service would need to deliver the plan on discharge. This is not a description of the Dementia Friendly Hospital Pathway. Margaret’s case does not establish that a hospital admission occurred or was avoided.</a:t>
            </a:r>
          </a:p>
          <a:p>
            <a:r>
              <a:rPr lang="en-US"/>
              <a:t>TRANSITION: While those conversations happen, somebody is still delivering the care.</a:t>
            </a:r>
          </a:p>
          <a:p>
            <a:r>
              <a:rPr lang="en-US"/>
              <a:t>CANVA DESIGN: Four short questions, optionally revealed in order. Preserve all four in a static version. The concluding sentence is the main display prompt.</a:t>
            </a:r>
          </a:p>
          <a:p>
            <a:r>
              <a:rPr lang="en-US"/>
              <a:t>SOURCE: Agreed organiser outline and conference programme supplied by Reece White; Thames Valley Conference plan.pdf; case interview with Reece White, 30 October 2026. This presentation offers professional reflection and proposals, not an evaluation of outcomes or a prescribed clinical pathway.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TIMING: 17:00–21:00. Theme 3.</a:t>
            </a:r>
          </a:p>
          <a:p>
            <a:r>
              <a:rPr lang="en-US"/>
              <a:t>PURPOSE: Make leadership responsibilities concrete.</a:t>
            </a:r>
          </a:p>
          <a:p>
            <a:r>
              <a:rPr lang="en-US"/>
              <a:t>DELIVERY PROMPT: Staff are asked to be thoughtful and consistent. What happens when they say they are worried and need help? Training needs opportunities for application, supervision and access to appropriate expertise. Explore the strain of unresolved concern without presenting it as the sole cause of burnout. Acknowledge different risks and the boundaries of roles and competence. Include housekeeping, care staff and managers when describing a shared culture.</a:t>
            </a:r>
          </a:p>
          <a:p>
            <a:r>
              <a:rPr lang="en-US"/>
              <a:t>TRANSITION: Margaret’s experience shows what can become possible when these elements work together.</a:t>
            </a:r>
          </a:p>
          <a:p>
            <a:r>
              <a:rPr lang="en-US"/>
              <a:t>CANVA DESIGN: Simple, legible list with no stock image of an exhausted worker. An optional image of respectful team discussion may support the message. Keep the closing leadership statement prominent.</a:t>
            </a:r>
          </a:p>
          <a:p>
            <a:r>
              <a:rPr lang="en-US"/>
              <a:t>SOURCE: Agreed organiser outline and conference programme supplied by Reece White; Thames Valley Conference plan.pdf; case interview with Reece White, 30 October 2026. This presentation offers professional reflection and proposals, not an evaluation of outcomes or a prescribed clinical pathway.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TIMING: 21:00–24:00. Theme 4: What good looks like, and what leaders can change.</a:t>
            </a:r>
          </a:p>
          <a:p>
            <a:r>
              <a:rPr lang="en-US"/>
              <a:t>PURPOSE: Replace the proposed hypothetical success with Reece’s professional experience.</a:t>
            </a:r>
          </a:p>
          <a:p>
            <a:r>
              <a:rPr lang="en-US"/>
              <a:t>CASE ACCOUNT: Margaret is a pseudonym. At assessment Reece observed her largely seated and heavily sedated. Her previous service struggled to support her walking and associated risks. Reece recalls the MDT, including the prescribing GP, discussing an expectation of weeks or months. Do not treat this recollection as a verified written prognosis.</a:t>
            </a:r>
          </a:p>
          <a:p>
            <a:r>
              <a:rPr lang="en-US"/>
              <a:t>WHAT CHANGED: Reece engaged family and the prescribing GP; initial GP medication review was followed by specialist referral. Medication was gradually reduced and removed as described by Reece. Mental health and dementia services supported non-pharmaceutical approaches. Family history described an active, sociable, organised, engaging and funny person who enjoyed walking and helping others.</a:t>
            </a:r>
          </a:p>
          <a:p>
            <a:r>
              <a:rPr lang="en-US"/>
              <a:t>PRACTICAL SUPPORT: Sensors rather than locks at garden access; level access, handrails, perimeter fencing and a circular engaging route. Staff supported access and accompanied her for company or safety as appropriate. Informal clothing/footwear checks, encouragement and supervised flexibility avoided making footwear a confrontation. Do not generalise that cold or wet is harmless, or that this arrangement suits everyone.</a:t>
            </a:r>
          </a:p>
          <a:p>
            <a:r>
              <a:rPr lang="en-US"/>
              <a:t>CULTURE: Handovers, meetings, training, risk reviews, family and clinical involvement sustained curiosity and shared reasoning across housekeeping, care staff and management. The shared approach applied across the service, but each resident’s risks and decisions were individual.</a:t>
            </a:r>
          </a:p>
          <a:p>
            <a:r>
              <a:rPr lang="en-US"/>
              <a:t>OUTCOMES: Reece noticed marked changes within a couple of weeks, including mobility, continence and communication. Margaret walked, engaged with people and familiar activities. She lived in the home for two years, with advanced dementia, and died peacefully after an expected decline. Do not imply that her abilities remained unchanged or that the approach caused longer survival.</a:t>
            </a:r>
          </a:p>
          <a:p>
            <a:r>
              <a:rPr lang="en-US"/>
              <a:t>QUOTE: Daughter’s thank-you letter, wording recalled by Reece: “I feel like I have my mum back, I thought I’d already said goodbye.” The letter itself has not been inspected.</a:t>
            </a:r>
          </a:p>
          <a:p>
            <a:r>
              <a:rPr lang="en-US"/>
              <a:t>LANDING: The improvement followed a renewed approach to her entire care. What enabled it was clinical partnership, environmental support and a whole-service culture of individualised care. No hospital admission or admission avoidance is claimed.</a:t>
            </a:r>
          </a:p>
          <a:p>
            <a:r>
              <a:rPr lang="en-US"/>
              <a:t>CANVA DESIGN: Retain the three short account lines and family quotation. A garden image could accompany the case but must not be presented as Margaret or her actual home. Keep the pseudonym disclosure visible. Do not add dramatic before/after medical imagery.</a:t>
            </a:r>
          </a:p>
          <a:p>
            <a:r>
              <a:rPr lang="en-US"/>
              <a:t>SOURCE: Agreed organiser outline and conference programme supplied by Reece White; Thames Valley Conference plan.pdf; case interview with Reece White, 30 October 2026. This presentation offers professional reflection and proposals, not an evaluation of outcomes or a prescribed clinical pathway.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TIMING: 24:00–27:00. Then 27:00–30:00 for questions, reflection or buffer. Theme 4.</a:t>
            </a:r>
          </a:p>
          <a:p>
            <a:r>
              <a:rPr lang="en-US"/>
              <a:t>PURPOSE: Translate the case into collective proposals aligned with the event’s practical-fixes discussion.</a:t>
            </a:r>
          </a:p>
          <a:p>
            <a:r>
              <a:rPr lang="en-US"/>
              <a:t>DELIVERY PROMPT: Earlier joint review can connect provider observations, family knowledge and clinical expertise. At transfer, share usual presentation, changes, useful approaches and uncertainty. On return/discharge, discuss whether the receiving service can deliver the plan, who owns unresolved actions and how further support can be accessed. These are proposals for consideration, not descriptions of existing local provision or guarantees of avoided admission. Appropriate hospital care remains important.</a:t>
            </a:r>
          </a:p>
          <a:p>
            <a:r>
              <a:rPr lang="en-US"/>
              <a:t>INCLUSIVE LINK: These questions apply across settings, including services supporting working-age adults and people with learning disabilities who develop dementia.</a:t>
            </a:r>
          </a:p>
          <a:p>
            <a:r>
              <a:rPr lang="en-US"/>
              <a:t>CLOSE: Return to the opening person whose needs changed. Ask the room what is within their influence. Thank the audience and stop.</a:t>
            </a:r>
          </a:p>
          <a:p>
            <a:r>
              <a:rPr lang="en-US"/>
              <a:t>DISCUSSION PROMPT: Where does support become hardest to access when someone’s needs change, and what would make that next step easier?</a:t>
            </a:r>
          </a:p>
          <a:p>
            <a:r>
              <a:rPr lang="en-US"/>
              <a:t>CANVA DESIGN: Keep the three proposals visible together. Bold their first lines, with the practical questions beneath. Keep the final question and website visible during questions. No extra service-menu slide is needed.</a:t>
            </a:r>
          </a:p>
          <a:p>
            <a:r>
              <a:rPr lang="en-US"/>
              <a:t>SOURCE: Agreed organiser outline and conference programme supplied by Reece White; Thames Valley Conference plan.pdf; case interview with Reece White, 30 October 2026. This presentation offers professional reflection and proposals, not an evaluation of outcomes or a prescribed clinical pathway.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0F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71450" cy="10287000"/>
            <a:chOff x="0" y="0"/>
            <a:chExt cx="228600" cy="13716000"/>
          </a:xfrm>
        </p:grpSpPr>
        <p:sp>
          <p:nvSpPr>
            <p:cNvPr id="3" name="Freeform 3"/>
            <p:cNvSpPr/>
            <p:nvPr/>
          </p:nvSpPr>
          <p:spPr>
            <a:xfrm>
              <a:off x="0" y="0"/>
              <a:ext cx="228600" cy="13716000"/>
            </a:xfrm>
            <a:custGeom>
              <a:avLst/>
              <a:gdLst/>
              <a:ahLst/>
              <a:cxnLst/>
              <a:rect l="l" t="t" r="r" b="b"/>
              <a:pathLst>
                <a:path w="228600" h="13716000">
                  <a:moveTo>
                    <a:pt x="0" y="0"/>
                  </a:moveTo>
                  <a:lnTo>
                    <a:pt x="228600" y="0"/>
                  </a:lnTo>
                  <a:lnTo>
                    <a:pt x="228600" y="13716000"/>
                  </a:lnTo>
                  <a:lnTo>
                    <a:pt x="0" y="13716000"/>
                  </a:lnTo>
                  <a:close/>
                </a:path>
              </a:pathLst>
            </a:custGeom>
            <a:solidFill>
              <a:srgbClr val="5F9EA0"/>
            </a:solidFill>
          </p:spPr>
        </p:sp>
        <p:sp>
          <p:nvSpPr>
            <p:cNvPr id="4" name="TextBox 4"/>
            <p:cNvSpPr txBox="1"/>
            <p:nvPr/>
          </p:nvSpPr>
          <p:spPr>
            <a:xfrm>
              <a:off x="0" y="-38100"/>
              <a:ext cx="228600" cy="13754100"/>
            </a:xfrm>
            <a:prstGeom prst="rect">
              <a:avLst/>
            </a:prstGeom>
          </p:spPr>
          <p:txBody>
            <a:bodyPr lIns="50800" tIns="50800" rIns="50800" bIns="50800" rtlCol="0" anchor="ctr"/>
            <a:lstStyle/>
            <a:p>
              <a:pPr algn="l">
                <a:lnSpc>
                  <a:spcPts val="1679"/>
                </a:lnSpc>
              </a:pPr>
              <a:endParaRPr/>
            </a:p>
          </p:txBody>
        </p:sp>
      </p:grpSp>
      <p:sp>
        <p:nvSpPr>
          <p:cNvPr id="5" name="Freeform 5"/>
          <p:cNvSpPr/>
          <p:nvPr/>
        </p:nvSpPr>
        <p:spPr>
          <a:xfrm>
            <a:off x="12953819" y="6891338"/>
            <a:ext cx="2876774" cy="2876774"/>
          </a:xfrm>
          <a:custGeom>
            <a:avLst/>
            <a:gdLst/>
            <a:ahLst/>
            <a:cxnLst/>
            <a:rect l="l" t="t" r="r" b="b"/>
            <a:pathLst>
              <a:path w="2876774" h="2876774">
                <a:moveTo>
                  <a:pt x="0" y="0"/>
                </a:moveTo>
                <a:lnTo>
                  <a:pt x="2876774" y="0"/>
                </a:lnTo>
                <a:lnTo>
                  <a:pt x="2876774" y="2876773"/>
                </a:lnTo>
                <a:lnTo>
                  <a:pt x="0" y="2876773"/>
                </a:lnTo>
                <a:lnTo>
                  <a:pt x="0" y="0"/>
                </a:lnTo>
                <a:close/>
              </a:path>
            </a:pathLst>
          </a:custGeom>
          <a:blipFill>
            <a:blip r:embed="rId3"/>
            <a:stretch>
              <a:fillRect/>
            </a:stretch>
          </a:blipFill>
        </p:spPr>
      </p:sp>
      <p:sp>
        <p:nvSpPr>
          <p:cNvPr id="6" name="Freeform 6"/>
          <p:cNvSpPr/>
          <p:nvPr/>
        </p:nvSpPr>
        <p:spPr>
          <a:xfrm>
            <a:off x="10563826" y="4209810"/>
            <a:ext cx="7615694" cy="2811181"/>
          </a:xfrm>
          <a:custGeom>
            <a:avLst/>
            <a:gdLst/>
            <a:ahLst/>
            <a:cxnLst/>
            <a:rect l="l" t="t" r="r" b="b"/>
            <a:pathLst>
              <a:path w="7615694" h="2811181">
                <a:moveTo>
                  <a:pt x="0" y="0"/>
                </a:moveTo>
                <a:lnTo>
                  <a:pt x="7615694" y="0"/>
                </a:lnTo>
                <a:lnTo>
                  <a:pt x="7615694" y="2811181"/>
                </a:lnTo>
                <a:lnTo>
                  <a:pt x="0" y="2811181"/>
                </a:lnTo>
                <a:lnTo>
                  <a:pt x="0" y="0"/>
                </a:lnTo>
                <a:close/>
              </a:path>
            </a:pathLst>
          </a:custGeom>
          <a:blipFill>
            <a:blip r:embed="rId4"/>
            <a:stretch>
              <a:fillRect b="-134033"/>
            </a:stretch>
          </a:blipFill>
        </p:spPr>
      </p:sp>
      <p:sp>
        <p:nvSpPr>
          <p:cNvPr id="7" name="TextBox 7"/>
          <p:cNvSpPr txBox="1"/>
          <p:nvPr/>
        </p:nvSpPr>
        <p:spPr>
          <a:xfrm>
            <a:off x="1085850" y="828675"/>
            <a:ext cx="16116300" cy="2190750"/>
          </a:xfrm>
          <a:prstGeom prst="rect">
            <a:avLst/>
          </a:prstGeom>
        </p:spPr>
        <p:txBody>
          <a:bodyPr lIns="0" tIns="0" rIns="0" bIns="0" rtlCol="0" anchor="t">
            <a:spAutoFit/>
          </a:bodyPr>
          <a:lstStyle/>
          <a:p>
            <a:pPr algn="l">
              <a:lnSpc>
                <a:spcPts val="8640"/>
              </a:lnSpc>
            </a:pPr>
            <a:r>
              <a:rPr lang="en-US" sz="7200" b="1">
                <a:solidFill>
                  <a:srgbClr val="5F9EA0"/>
                </a:solidFill>
                <a:latin typeface="Segoe Script Bold"/>
                <a:ea typeface="Segoe Script Bold"/>
                <a:cs typeface="Segoe Script Bold"/>
                <a:sym typeface="Segoe Script Bold"/>
              </a:rPr>
              <a:t>When needs change, can our</a:t>
            </a:r>
          </a:p>
          <a:p>
            <a:pPr algn="l">
              <a:lnSpc>
                <a:spcPts val="8640"/>
              </a:lnSpc>
            </a:pPr>
            <a:r>
              <a:rPr lang="en-US" sz="7200" b="1">
                <a:solidFill>
                  <a:srgbClr val="5F9EA0"/>
                </a:solidFill>
                <a:latin typeface="Segoe Script Bold"/>
                <a:ea typeface="Segoe Script Bold"/>
                <a:cs typeface="Segoe Script Bold"/>
                <a:sym typeface="Segoe Script Bold"/>
              </a:rPr>
              <a:t>services change with them?</a:t>
            </a:r>
          </a:p>
        </p:txBody>
      </p:sp>
      <p:sp>
        <p:nvSpPr>
          <p:cNvPr id="8" name="TextBox 8"/>
          <p:cNvSpPr txBox="1"/>
          <p:nvPr/>
        </p:nvSpPr>
        <p:spPr>
          <a:xfrm>
            <a:off x="1085850" y="9639300"/>
            <a:ext cx="6429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ReFOCUS with Reece</a:t>
            </a:r>
          </a:p>
        </p:txBody>
      </p:sp>
      <p:sp>
        <p:nvSpPr>
          <p:cNvPr id="9" name="TextBox 9"/>
          <p:cNvSpPr txBox="1"/>
          <p:nvPr/>
        </p:nvSpPr>
        <p:spPr>
          <a:xfrm>
            <a:off x="16430625" y="9639300"/>
            <a:ext cx="714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01</a:t>
            </a:r>
          </a:p>
        </p:txBody>
      </p:sp>
      <p:sp>
        <p:nvSpPr>
          <p:cNvPr id="10" name="TextBox 10"/>
          <p:cNvSpPr txBox="1"/>
          <p:nvPr/>
        </p:nvSpPr>
        <p:spPr>
          <a:xfrm>
            <a:off x="1085850" y="3367087"/>
            <a:ext cx="15716250" cy="1247775"/>
          </a:xfrm>
          <a:prstGeom prst="rect">
            <a:avLst/>
          </a:prstGeom>
        </p:spPr>
        <p:txBody>
          <a:bodyPr lIns="0" tIns="0" rIns="0" bIns="0" rtlCol="0" anchor="t">
            <a:spAutoFit/>
          </a:bodyPr>
          <a:lstStyle/>
          <a:p>
            <a:pPr algn="l">
              <a:lnSpc>
                <a:spcPts val="4995"/>
              </a:lnSpc>
            </a:pPr>
            <a:r>
              <a:rPr lang="en-US" sz="4162">
                <a:solidFill>
                  <a:srgbClr val="444444"/>
                </a:solidFill>
                <a:latin typeface="Atkinson Hyperlegible"/>
                <a:ea typeface="Atkinson Hyperlegible"/>
                <a:cs typeface="Atkinson Hyperlegible"/>
                <a:sym typeface="Atkinson Hyperlegible"/>
              </a:rPr>
              <a:t>Dementia, shared understanding</a:t>
            </a:r>
          </a:p>
          <a:p>
            <a:pPr algn="l">
              <a:lnSpc>
                <a:spcPts val="4995"/>
              </a:lnSpc>
            </a:pPr>
            <a:r>
              <a:rPr lang="en-US" sz="4162">
                <a:solidFill>
                  <a:srgbClr val="444444"/>
                </a:solidFill>
                <a:latin typeface="Atkinson Hyperlegible"/>
                <a:ea typeface="Atkinson Hyperlegible"/>
                <a:cs typeface="Atkinson Hyperlegible"/>
                <a:sym typeface="Atkinson Hyperlegible"/>
              </a:rPr>
              <a:t>and the support around care</a:t>
            </a:r>
          </a:p>
        </p:txBody>
      </p:sp>
      <p:sp>
        <p:nvSpPr>
          <p:cNvPr id="11" name="TextBox 11"/>
          <p:cNvSpPr txBox="1"/>
          <p:nvPr/>
        </p:nvSpPr>
        <p:spPr>
          <a:xfrm>
            <a:off x="1028700" y="5891213"/>
            <a:ext cx="15716250" cy="1000125"/>
          </a:xfrm>
          <a:prstGeom prst="rect">
            <a:avLst/>
          </a:prstGeom>
        </p:spPr>
        <p:txBody>
          <a:bodyPr lIns="0" tIns="0" rIns="0" bIns="0" rtlCol="0" anchor="t">
            <a:spAutoFit/>
          </a:bodyPr>
          <a:lstStyle/>
          <a:p>
            <a:pPr algn="l">
              <a:lnSpc>
                <a:spcPts val="3915"/>
              </a:lnSpc>
            </a:pPr>
            <a:r>
              <a:rPr lang="en-US" sz="3262" b="1">
                <a:solidFill>
                  <a:srgbClr val="444444"/>
                </a:solidFill>
                <a:latin typeface="Atkinson Hyperlegible Bold"/>
                <a:ea typeface="Atkinson Hyperlegible Bold"/>
                <a:cs typeface="Atkinson Hyperlegible Bold"/>
                <a:sym typeface="Atkinson Hyperlegible Bold"/>
              </a:rPr>
              <a:t>Reece White MSc</a:t>
            </a:r>
          </a:p>
          <a:p>
            <a:pPr algn="l">
              <a:lnSpc>
                <a:spcPts val="3915"/>
              </a:lnSpc>
            </a:pPr>
            <a:r>
              <a:rPr lang="en-US" sz="3262" b="1">
                <a:solidFill>
                  <a:srgbClr val="444444"/>
                </a:solidFill>
                <a:latin typeface="Atkinson Hyperlegible Bold"/>
                <a:ea typeface="Atkinson Hyperlegible Bold"/>
                <a:cs typeface="Atkinson Hyperlegible Bold"/>
                <a:sym typeface="Atkinson Hyperlegible Bold"/>
              </a:rPr>
              <a:t>ReFOCUS with Reece</a:t>
            </a:r>
          </a:p>
        </p:txBody>
      </p:sp>
      <p:sp>
        <p:nvSpPr>
          <p:cNvPr id="12" name="TextBox 12"/>
          <p:cNvSpPr txBox="1"/>
          <p:nvPr/>
        </p:nvSpPr>
        <p:spPr>
          <a:xfrm>
            <a:off x="1028700" y="7839075"/>
            <a:ext cx="15716250" cy="790575"/>
          </a:xfrm>
          <a:prstGeom prst="rect">
            <a:avLst/>
          </a:prstGeom>
        </p:spPr>
        <p:txBody>
          <a:bodyPr lIns="0" tIns="0" rIns="0" bIns="0" rtlCol="0" anchor="t">
            <a:spAutoFit/>
          </a:bodyPr>
          <a:lstStyle/>
          <a:p>
            <a:pPr algn="l">
              <a:lnSpc>
                <a:spcPts val="3104"/>
              </a:lnSpc>
            </a:pPr>
            <a:r>
              <a:rPr lang="en-US" sz="2587">
                <a:solidFill>
                  <a:srgbClr val="444444"/>
                </a:solidFill>
                <a:latin typeface="Atkinson Hyperlegible"/>
                <a:ea typeface="Atkinson Hyperlegible"/>
                <a:cs typeface="Atkinson Hyperlegible"/>
                <a:sym typeface="Atkinson Hyperlegible"/>
              </a:rPr>
              <a:t>Addressing Challenges, Celebrating Successes</a:t>
            </a:r>
          </a:p>
          <a:p>
            <a:pPr algn="l">
              <a:lnSpc>
                <a:spcPts val="3104"/>
              </a:lnSpc>
            </a:pPr>
            <a:r>
              <a:rPr lang="en-US" sz="2587">
                <a:solidFill>
                  <a:srgbClr val="444444"/>
                </a:solidFill>
                <a:latin typeface="Atkinson Hyperlegible"/>
                <a:ea typeface="Atkinson Hyperlegible"/>
                <a:cs typeface="Atkinson Hyperlegible"/>
                <a:sym typeface="Atkinson Hyperlegible"/>
              </a:rPr>
              <a:t>Thames Valley Care Association Alliance · 4 November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F9EA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71450" cy="10287000"/>
            <a:chOff x="0" y="0"/>
            <a:chExt cx="228600" cy="13716000"/>
          </a:xfrm>
        </p:grpSpPr>
        <p:sp>
          <p:nvSpPr>
            <p:cNvPr id="3" name="Freeform 3"/>
            <p:cNvSpPr/>
            <p:nvPr/>
          </p:nvSpPr>
          <p:spPr>
            <a:xfrm>
              <a:off x="0" y="0"/>
              <a:ext cx="228600" cy="13716000"/>
            </a:xfrm>
            <a:custGeom>
              <a:avLst/>
              <a:gdLst/>
              <a:ahLst/>
              <a:cxnLst/>
              <a:rect l="l" t="t" r="r" b="b"/>
              <a:pathLst>
                <a:path w="228600" h="13716000">
                  <a:moveTo>
                    <a:pt x="0" y="0"/>
                  </a:moveTo>
                  <a:lnTo>
                    <a:pt x="228600" y="0"/>
                  </a:lnTo>
                  <a:lnTo>
                    <a:pt x="228600" y="13716000"/>
                  </a:lnTo>
                  <a:lnTo>
                    <a:pt x="0" y="13716000"/>
                  </a:lnTo>
                  <a:close/>
                </a:path>
              </a:pathLst>
            </a:custGeom>
            <a:solidFill>
              <a:srgbClr val="5F9EA0"/>
            </a:solidFill>
          </p:spPr>
        </p:sp>
        <p:sp>
          <p:nvSpPr>
            <p:cNvPr id="4" name="TextBox 4"/>
            <p:cNvSpPr txBox="1"/>
            <p:nvPr/>
          </p:nvSpPr>
          <p:spPr>
            <a:xfrm>
              <a:off x="0" y="-38100"/>
              <a:ext cx="228600" cy="13754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085850" y="819150"/>
            <a:ext cx="16116300" cy="762000"/>
          </a:xfrm>
          <a:prstGeom prst="rect">
            <a:avLst/>
          </a:prstGeom>
        </p:spPr>
        <p:txBody>
          <a:bodyPr lIns="0" tIns="0" rIns="0" bIns="0" rtlCol="0" anchor="t">
            <a:spAutoFit/>
          </a:bodyPr>
          <a:lstStyle/>
          <a:p>
            <a:pPr algn="l">
              <a:lnSpc>
                <a:spcPts val="5940"/>
              </a:lnSpc>
            </a:pPr>
            <a:r>
              <a:rPr lang="en-US" sz="4950" b="1">
                <a:solidFill>
                  <a:srgbClr val="FFFFFF"/>
                </a:solidFill>
                <a:latin typeface="Segoe Script Bold"/>
                <a:ea typeface="Segoe Script Bold"/>
                <a:cs typeface="Segoe Script Bold"/>
                <a:sym typeface="Segoe Script Bold"/>
              </a:rPr>
              <a:t>The person across our service boundaries</a:t>
            </a:r>
          </a:p>
        </p:txBody>
      </p:sp>
      <p:sp>
        <p:nvSpPr>
          <p:cNvPr id="6" name="TextBox 6"/>
          <p:cNvSpPr txBox="1"/>
          <p:nvPr/>
        </p:nvSpPr>
        <p:spPr>
          <a:xfrm>
            <a:off x="1085850" y="9639300"/>
            <a:ext cx="6429375" cy="276225"/>
          </a:xfrm>
          <a:prstGeom prst="rect">
            <a:avLst/>
          </a:prstGeom>
        </p:spPr>
        <p:txBody>
          <a:bodyPr lIns="0" tIns="0" rIns="0" bIns="0" rtlCol="0" anchor="t">
            <a:spAutoFit/>
          </a:bodyPr>
          <a:lstStyle/>
          <a:p>
            <a:pPr algn="l">
              <a:lnSpc>
                <a:spcPts val="2295"/>
              </a:lnSpc>
            </a:pPr>
            <a:r>
              <a:rPr lang="en-US" sz="1912">
                <a:solidFill>
                  <a:srgbClr val="DEC7ED"/>
                </a:solidFill>
                <a:latin typeface="Atkinson Hyperlegible"/>
                <a:ea typeface="Atkinson Hyperlegible"/>
                <a:cs typeface="Atkinson Hyperlegible"/>
                <a:sym typeface="Atkinson Hyperlegible"/>
              </a:rPr>
              <a:t>ReFOCUS with Reece</a:t>
            </a:r>
          </a:p>
        </p:txBody>
      </p:sp>
      <p:sp>
        <p:nvSpPr>
          <p:cNvPr id="7" name="TextBox 7"/>
          <p:cNvSpPr txBox="1"/>
          <p:nvPr/>
        </p:nvSpPr>
        <p:spPr>
          <a:xfrm>
            <a:off x="16430625" y="9639300"/>
            <a:ext cx="714375" cy="276225"/>
          </a:xfrm>
          <a:prstGeom prst="rect">
            <a:avLst/>
          </a:prstGeom>
        </p:spPr>
        <p:txBody>
          <a:bodyPr lIns="0" tIns="0" rIns="0" bIns="0" rtlCol="0" anchor="t">
            <a:spAutoFit/>
          </a:bodyPr>
          <a:lstStyle/>
          <a:p>
            <a:pPr algn="l">
              <a:lnSpc>
                <a:spcPts val="2295"/>
              </a:lnSpc>
            </a:pPr>
            <a:r>
              <a:rPr lang="en-US" sz="1912">
                <a:solidFill>
                  <a:srgbClr val="DEC7ED"/>
                </a:solidFill>
                <a:latin typeface="Atkinson Hyperlegible"/>
                <a:ea typeface="Atkinson Hyperlegible"/>
                <a:cs typeface="Atkinson Hyperlegible"/>
                <a:sym typeface="Atkinson Hyperlegible"/>
              </a:rPr>
              <a:t>02</a:t>
            </a:r>
          </a:p>
        </p:txBody>
      </p:sp>
      <p:grpSp>
        <p:nvGrpSpPr>
          <p:cNvPr id="8" name="Group 8"/>
          <p:cNvGrpSpPr/>
          <p:nvPr/>
        </p:nvGrpSpPr>
        <p:grpSpPr>
          <a:xfrm>
            <a:off x="628650" y="2714625"/>
            <a:ext cx="133350" cy="3429000"/>
            <a:chOff x="0" y="0"/>
            <a:chExt cx="177800" cy="4572000"/>
          </a:xfrm>
        </p:grpSpPr>
        <p:sp>
          <p:nvSpPr>
            <p:cNvPr id="9" name="Freeform 9"/>
            <p:cNvSpPr/>
            <p:nvPr/>
          </p:nvSpPr>
          <p:spPr>
            <a:xfrm>
              <a:off x="0" y="0"/>
              <a:ext cx="177800" cy="4572000"/>
            </a:xfrm>
            <a:custGeom>
              <a:avLst/>
              <a:gdLst/>
              <a:ahLst/>
              <a:cxnLst/>
              <a:rect l="l" t="t" r="r" b="b"/>
              <a:pathLst>
                <a:path w="177800" h="4572000">
                  <a:moveTo>
                    <a:pt x="0" y="0"/>
                  </a:moveTo>
                  <a:lnTo>
                    <a:pt x="177800" y="0"/>
                  </a:lnTo>
                  <a:lnTo>
                    <a:pt x="177800" y="4572000"/>
                  </a:lnTo>
                  <a:lnTo>
                    <a:pt x="0" y="4572000"/>
                  </a:lnTo>
                  <a:close/>
                </a:path>
              </a:pathLst>
            </a:custGeom>
            <a:solidFill>
              <a:srgbClr val="DEC7ED">
                <a:alpha val="89804"/>
              </a:srgbClr>
            </a:solidFill>
          </p:spPr>
        </p:sp>
        <p:sp>
          <p:nvSpPr>
            <p:cNvPr id="10" name="TextBox 10"/>
            <p:cNvSpPr txBox="1"/>
            <p:nvPr/>
          </p:nvSpPr>
          <p:spPr>
            <a:xfrm>
              <a:off x="0" y="-38100"/>
              <a:ext cx="177800" cy="46101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1085850" y="2943225"/>
            <a:ext cx="16116300" cy="714375"/>
          </a:xfrm>
          <a:prstGeom prst="rect">
            <a:avLst/>
          </a:prstGeom>
        </p:spPr>
        <p:txBody>
          <a:bodyPr lIns="0" tIns="0" rIns="0" bIns="0" rtlCol="0" anchor="t">
            <a:spAutoFit/>
          </a:bodyPr>
          <a:lstStyle/>
          <a:p>
            <a:pPr algn="l">
              <a:lnSpc>
                <a:spcPts val="5670"/>
              </a:lnSpc>
            </a:pPr>
            <a:r>
              <a:rPr lang="en-US" sz="4725" b="1">
                <a:solidFill>
                  <a:srgbClr val="FFFFFF"/>
                </a:solidFill>
                <a:latin typeface="Atkinson Hyperlegible Bold"/>
                <a:ea typeface="Atkinson Hyperlegible Bold"/>
                <a:cs typeface="Atkinson Hyperlegible Bold"/>
                <a:sym typeface="Atkinson Hyperlegible Bold"/>
              </a:rPr>
              <a:t>The person experiences one life.</a:t>
            </a:r>
          </a:p>
        </p:txBody>
      </p:sp>
      <p:sp>
        <p:nvSpPr>
          <p:cNvPr id="12" name="TextBox 12"/>
          <p:cNvSpPr txBox="1"/>
          <p:nvPr/>
        </p:nvSpPr>
        <p:spPr>
          <a:xfrm>
            <a:off x="1085850" y="4381500"/>
            <a:ext cx="16116300" cy="1038225"/>
          </a:xfrm>
          <a:prstGeom prst="rect">
            <a:avLst/>
          </a:prstGeom>
        </p:spPr>
        <p:txBody>
          <a:bodyPr lIns="0" tIns="0" rIns="0" bIns="0" rtlCol="0" anchor="t">
            <a:spAutoFit/>
          </a:bodyPr>
          <a:lstStyle/>
          <a:p>
            <a:pPr algn="l">
              <a:lnSpc>
                <a:spcPts val="4185"/>
              </a:lnSpc>
            </a:pPr>
            <a:r>
              <a:rPr lang="en-US" sz="3487">
                <a:solidFill>
                  <a:srgbClr val="FFFFFF"/>
                </a:solidFill>
                <a:latin typeface="Atkinson Hyperlegible"/>
                <a:ea typeface="Atkinson Hyperlegible"/>
                <a:cs typeface="Atkinson Hyperlegible"/>
                <a:sym typeface="Atkinson Hyperlegible"/>
              </a:rPr>
              <a:t>Dementia across ages and settings, including</a:t>
            </a:r>
          </a:p>
          <a:p>
            <a:pPr algn="l">
              <a:lnSpc>
                <a:spcPts val="4185"/>
              </a:lnSpc>
            </a:pPr>
            <a:r>
              <a:rPr lang="en-US" sz="3487">
                <a:solidFill>
                  <a:srgbClr val="FFFFFF"/>
                </a:solidFill>
                <a:latin typeface="Atkinson Hyperlegible"/>
                <a:ea typeface="Atkinson Hyperlegible"/>
                <a:cs typeface="Atkinson Hyperlegible"/>
                <a:sym typeface="Atkinson Hyperlegible"/>
              </a:rPr>
              <a:t>working-age adults and people with learning disabilities.</a:t>
            </a:r>
          </a:p>
        </p:txBody>
      </p:sp>
      <p:sp>
        <p:nvSpPr>
          <p:cNvPr id="13" name="TextBox 13"/>
          <p:cNvSpPr txBox="1"/>
          <p:nvPr/>
        </p:nvSpPr>
        <p:spPr>
          <a:xfrm>
            <a:off x="1085850" y="6505575"/>
            <a:ext cx="16116300" cy="447675"/>
          </a:xfrm>
          <a:prstGeom prst="rect">
            <a:avLst/>
          </a:prstGeom>
        </p:spPr>
        <p:txBody>
          <a:bodyPr lIns="0" tIns="0" rIns="0" bIns="0" rtlCol="0" anchor="t">
            <a:spAutoFit/>
          </a:bodyPr>
          <a:lstStyle/>
          <a:p>
            <a:pPr algn="l">
              <a:lnSpc>
                <a:spcPts val="3510"/>
              </a:lnSpc>
            </a:pPr>
            <a:r>
              <a:rPr lang="en-US" sz="2925">
                <a:solidFill>
                  <a:srgbClr val="FFFFFF"/>
                </a:solidFill>
                <a:latin typeface="Atkinson Hyperlegible"/>
                <a:ea typeface="Atkinson Hyperlegible"/>
                <a:cs typeface="Atkinson Hyperlegible"/>
                <a:sym typeface="Atkinson Hyperlegible"/>
              </a:rPr>
              <a:t>Home    Care services    Community teams    Hospital</a:t>
            </a:r>
          </a:p>
        </p:txBody>
      </p:sp>
      <p:sp>
        <p:nvSpPr>
          <p:cNvPr id="14" name="TextBox 14"/>
          <p:cNvSpPr txBox="1"/>
          <p:nvPr/>
        </p:nvSpPr>
        <p:spPr>
          <a:xfrm>
            <a:off x="1085850" y="8072438"/>
            <a:ext cx="16116300" cy="542925"/>
          </a:xfrm>
          <a:prstGeom prst="rect">
            <a:avLst/>
          </a:prstGeom>
        </p:spPr>
        <p:txBody>
          <a:bodyPr lIns="0" tIns="0" rIns="0" bIns="0" rtlCol="0" anchor="t">
            <a:spAutoFit/>
          </a:bodyPr>
          <a:lstStyle/>
          <a:p>
            <a:pPr algn="l">
              <a:lnSpc>
                <a:spcPts val="4320"/>
              </a:lnSpc>
            </a:pPr>
            <a:r>
              <a:rPr lang="en-US" sz="3600" b="1">
                <a:solidFill>
                  <a:srgbClr val="FFFFFF"/>
                </a:solidFill>
                <a:latin typeface="Atkinson Hyperlegible Bold"/>
                <a:ea typeface="Atkinson Hyperlegible Bold"/>
                <a:cs typeface="Atkinson Hyperlegible Bold"/>
                <a:sym typeface="Atkinson Hyperlegible Bold"/>
              </a:rPr>
              <a:t>Who brings the understanding and support together?</a:t>
            </a:r>
          </a:p>
        </p:txBody>
      </p:sp>
      <p:sp>
        <p:nvSpPr>
          <p:cNvPr id="15" name="Freeform 15"/>
          <p:cNvSpPr/>
          <p:nvPr/>
        </p:nvSpPr>
        <p:spPr>
          <a:xfrm>
            <a:off x="16110480" y="0"/>
            <a:ext cx="2069040" cy="2069040"/>
          </a:xfrm>
          <a:custGeom>
            <a:avLst/>
            <a:gdLst/>
            <a:ahLst/>
            <a:cxnLst/>
            <a:rect l="l" t="t" r="r" b="b"/>
            <a:pathLst>
              <a:path w="2069040" h="2069040">
                <a:moveTo>
                  <a:pt x="0" y="0"/>
                </a:moveTo>
                <a:lnTo>
                  <a:pt x="2069040" y="0"/>
                </a:lnTo>
                <a:lnTo>
                  <a:pt x="2069040" y="2069040"/>
                </a:lnTo>
                <a:lnTo>
                  <a:pt x="0" y="2069040"/>
                </a:lnTo>
                <a:lnTo>
                  <a:pt x="0" y="0"/>
                </a:lnTo>
                <a:close/>
              </a:path>
            </a:pathLst>
          </a:custGeom>
          <a:blipFill>
            <a:blip r:embed="rId3"/>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0F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71450" cy="10287000"/>
            <a:chOff x="0" y="0"/>
            <a:chExt cx="228600" cy="13716000"/>
          </a:xfrm>
        </p:grpSpPr>
        <p:sp>
          <p:nvSpPr>
            <p:cNvPr id="3" name="Freeform 3"/>
            <p:cNvSpPr/>
            <p:nvPr/>
          </p:nvSpPr>
          <p:spPr>
            <a:xfrm>
              <a:off x="0" y="0"/>
              <a:ext cx="228600" cy="13716000"/>
            </a:xfrm>
            <a:custGeom>
              <a:avLst/>
              <a:gdLst/>
              <a:ahLst/>
              <a:cxnLst/>
              <a:rect l="l" t="t" r="r" b="b"/>
              <a:pathLst>
                <a:path w="228600" h="13716000">
                  <a:moveTo>
                    <a:pt x="0" y="0"/>
                  </a:moveTo>
                  <a:lnTo>
                    <a:pt x="228600" y="0"/>
                  </a:lnTo>
                  <a:lnTo>
                    <a:pt x="228600" y="13716000"/>
                  </a:lnTo>
                  <a:lnTo>
                    <a:pt x="0" y="13716000"/>
                  </a:lnTo>
                  <a:close/>
                </a:path>
              </a:pathLst>
            </a:custGeom>
            <a:solidFill>
              <a:srgbClr val="5F9EA0"/>
            </a:solidFill>
          </p:spPr>
        </p:sp>
        <p:sp>
          <p:nvSpPr>
            <p:cNvPr id="4" name="TextBox 4"/>
            <p:cNvSpPr txBox="1"/>
            <p:nvPr/>
          </p:nvSpPr>
          <p:spPr>
            <a:xfrm>
              <a:off x="0" y="-38100"/>
              <a:ext cx="228600" cy="13754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085850" y="819150"/>
            <a:ext cx="16116300" cy="1514475"/>
          </a:xfrm>
          <a:prstGeom prst="rect">
            <a:avLst/>
          </a:prstGeom>
        </p:spPr>
        <p:txBody>
          <a:bodyPr lIns="0" tIns="0" rIns="0" bIns="0" rtlCol="0" anchor="t">
            <a:spAutoFit/>
          </a:bodyPr>
          <a:lstStyle/>
          <a:p>
            <a:pPr algn="l">
              <a:lnSpc>
                <a:spcPts val="5940"/>
              </a:lnSpc>
            </a:pPr>
            <a:r>
              <a:rPr lang="en-US" sz="4950" b="1">
                <a:solidFill>
                  <a:srgbClr val="5F9EA0"/>
                </a:solidFill>
                <a:latin typeface="Segoe Script Bold"/>
                <a:ea typeface="Segoe Script Bold"/>
                <a:cs typeface="Segoe Script Bold"/>
                <a:sym typeface="Segoe Script Bold"/>
              </a:rPr>
              <a:t>Before there is a response,</a:t>
            </a:r>
          </a:p>
          <a:p>
            <a:pPr algn="l">
              <a:lnSpc>
                <a:spcPts val="5940"/>
              </a:lnSpc>
            </a:pPr>
            <a:r>
              <a:rPr lang="en-US" sz="4950" b="1">
                <a:solidFill>
                  <a:srgbClr val="5F9EA0"/>
                </a:solidFill>
                <a:latin typeface="Segoe Script Bold"/>
                <a:ea typeface="Segoe Script Bold"/>
                <a:cs typeface="Segoe Script Bold"/>
                <a:sym typeface="Segoe Script Bold"/>
              </a:rPr>
              <a:t>there is an interpretation</a:t>
            </a:r>
          </a:p>
        </p:txBody>
      </p:sp>
      <p:sp>
        <p:nvSpPr>
          <p:cNvPr id="6" name="TextBox 6"/>
          <p:cNvSpPr txBox="1"/>
          <p:nvPr/>
        </p:nvSpPr>
        <p:spPr>
          <a:xfrm>
            <a:off x="1085850" y="9639300"/>
            <a:ext cx="6429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ReFOCUS with Reece</a:t>
            </a:r>
          </a:p>
        </p:txBody>
      </p:sp>
      <p:sp>
        <p:nvSpPr>
          <p:cNvPr id="7" name="TextBox 7"/>
          <p:cNvSpPr txBox="1"/>
          <p:nvPr/>
        </p:nvSpPr>
        <p:spPr>
          <a:xfrm>
            <a:off x="16430625" y="9639300"/>
            <a:ext cx="714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03</a:t>
            </a:r>
          </a:p>
        </p:txBody>
      </p:sp>
      <p:sp>
        <p:nvSpPr>
          <p:cNvPr id="8" name="TextBox 8"/>
          <p:cNvSpPr txBox="1"/>
          <p:nvPr/>
        </p:nvSpPr>
        <p:spPr>
          <a:xfrm>
            <a:off x="1085850" y="3152775"/>
            <a:ext cx="16116300" cy="571500"/>
          </a:xfrm>
          <a:prstGeom prst="rect">
            <a:avLst/>
          </a:prstGeom>
        </p:spPr>
        <p:txBody>
          <a:bodyPr lIns="0" tIns="0" rIns="0" bIns="0" rtlCol="0" anchor="t">
            <a:spAutoFit/>
          </a:bodyPr>
          <a:lstStyle/>
          <a:p>
            <a:pPr algn="l">
              <a:lnSpc>
                <a:spcPts val="4590"/>
              </a:lnSpc>
            </a:pPr>
            <a:r>
              <a:rPr lang="en-US" sz="3825">
                <a:solidFill>
                  <a:srgbClr val="444444"/>
                </a:solidFill>
                <a:latin typeface="Atkinson Hyperlegible"/>
                <a:ea typeface="Atkinson Hyperlegible"/>
                <a:cs typeface="Atkinson Hyperlegible"/>
                <a:sym typeface="Atkinson Hyperlegible"/>
              </a:rPr>
              <a:t>Mr Chan is awake and walking at night.</a:t>
            </a:r>
          </a:p>
        </p:txBody>
      </p:sp>
      <p:grpSp>
        <p:nvGrpSpPr>
          <p:cNvPr id="9" name="Group 9"/>
          <p:cNvGrpSpPr/>
          <p:nvPr/>
        </p:nvGrpSpPr>
        <p:grpSpPr>
          <a:xfrm>
            <a:off x="10287000" y="2857500"/>
            <a:ext cx="6191250" cy="4000500"/>
            <a:chOff x="0" y="0"/>
            <a:chExt cx="8255000" cy="5334000"/>
          </a:xfrm>
        </p:grpSpPr>
        <p:sp>
          <p:nvSpPr>
            <p:cNvPr id="10" name="Freeform 10"/>
            <p:cNvSpPr/>
            <p:nvPr/>
          </p:nvSpPr>
          <p:spPr>
            <a:xfrm>
              <a:off x="0" y="0"/>
              <a:ext cx="8255000" cy="5334000"/>
            </a:xfrm>
            <a:custGeom>
              <a:avLst/>
              <a:gdLst/>
              <a:ahLst/>
              <a:cxnLst/>
              <a:rect l="l" t="t" r="r" b="b"/>
              <a:pathLst>
                <a:path w="8255000" h="5334000">
                  <a:moveTo>
                    <a:pt x="355600" y="0"/>
                  </a:moveTo>
                  <a:lnTo>
                    <a:pt x="7899400" y="0"/>
                  </a:lnTo>
                  <a:cubicBezTo>
                    <a:pt x="8095793" y="0"/>
                    <a:pt x="8255000" y="159208"/>
                    <a:pt x="8255000" y="355600"/>
                  </a:cubicBezTo>
                  <a:lnTo>
                    <a:pt x="8255000" y="4978400"/>
                  </a:lnTo>
                  <a:cubicBezTo>
                    <a:pt x="8255000" y="5174793"/>
                    <a:pt x="8095793" y="5334000"/>
                    <a:pt x="7899400" y="5334000"/>
                  </a:cubicBezTo>
                  <a:lnTo>
                    <a:pt x="355600" y="5334000"/>
                  </a:lnTo>
                  <a:cubicBezTo>
                    <a:pt x="159208" y="5334000"/>
                    <a:pt x="0" y="5174793"/>
                    <a:pt x="0" y="4978400"/>
                  </a:cubicBezTo>
                  <a:lnTo>
                    <a:pt x="0" y="355600"/>
                  </a:lnTo>
                  <a:cubicBezTo>
                    <a:pt x="0" y="159208"/>
                    <a:pt x="159208" y="0"/>
                    <a:pt x="355600" y="0"/>
                  </a:cubicBezTo>
                  <a:close/>
                </a:path>
              </a:pathLst>
            </a:custGeom>
            <a:solidFill>
              <a:srgbClr val="DEC7ED">
                <a:alpha val="21961"/>
              </a:srgbClr>
            </a:solidFill>
          </p:spPr>
        </p:sp>
        <p:sp>
          <p:nvSpPr>
            <p:cNvPr id="11" name="TextBox 11"/>
            <p:cNvSpPr txBox="1"/>
            <p:nvPr/>
          </p:nvSpPr>
          <p:spPr>
            <a:xfrm>
              <a:off x="0" y="-38100"/>
              <a:ext cx="8255000" cy="5372100"/>
            </a:xfrm>
            <a:prstGeom prst="rect">
              <a:avLst/>
            </a:prstGeom>
          </p:spPr>
          <p:txBody>
            <a:bodyPr lIns="50800" tIns="50800" rIns="50800" bIns="50800" rtlCol="0" anchor="ctr"/>
            <a:lstStyle/>
            <a:p>
              <a:pPr algn="l">
                <a:lnSpc>
                  <a:spcPts val="1679"/>
                </a:lnSpc>
              </a:pPr>
              <a:endParaRPr/>
            </a:p>
          </p:txBody>
        </p:sp>
      </p:grpSp>
      <p:sp>
        <p:nvSpPr>
          <p:cNvPr id="12" name="TextBox 12"/>
          <p:cNvSpPr txBox="1"/>
          <p:nvPr/>
        </p:nvSpPr>
        <p:spPr>
          <a:xfrm>
            <a:off x="1085850" y="4286250"/>
            <a:ext cx="16116300" cy="1095375"/>
          </a:xfrm>
          <a:prstGeom prst="rect">
            <a:avLst/>
          </a:prstGeom>
        </p:spPr>
        <p:txBody>
          <a:bodyPr lIns="0" tIns="0" rIns="0" bIns="0" rtlCol="0" anchor="t">
            <a:spAutoFit/>
          </a:bodyPr>
          <a:lstStyle/>
          <a:p>
            <a:pPr algn="l">
              <a:lnSpc>
                <a:spcPts val="8640"/>
              </a:lnSpc>
            </a:pPr>
            <a:r>
              <a:rPr lang="en-US" sz="7200" b="1">
                <a:solidFill>
                  <a:srgbClr val="6E4A8E"/>
                </a:solidFill>
                <a:latin typeface="Atkinson Hyperlegible Bold"/>
                <a:ea typeface="Atkinson Hyperlegible Bold"/>
                <a:cs typeface="Atkinson Hyperlegible Bold"/>
                <a:sym typeface="Atkinson Hyperlegible Bold"/>
              </a:rPr>
              <a:t>“It’s very important.”</a:t>
            </a:r>
          </a:p>
        </p:txBody>
      </p:sp>
      <p:sp>
        <p:nvSpPr>
          <p:cNvPr id="13" name="TextBox 13"/>
          <p:cNvSpPr txBox="1"/>
          <p:nvPr/>
        </p:nvSpPr>
        <p:spPr>
          <a:xfrm>
            <a:off x="1085850" y="5786438"/>
            <a:ext cx="16116300" cy="1085850"/>
          </a:xfrm>
          <a:prstGeom prst="rect">
            <a:avLst/>
          </a:prstGeom>
        </p:spPr>
        <p:txBody>
          <a:bodyPr lIns="0" tIns="0" rIns="0" bIns="0" rtlCol="0" anchor="t">
            <a:spAutoFit/>
          </a:bodyPr>
          <a:lstStyle/>
          <a:p>
            <a:pPr algn="l">
              <a:lnSpc>
                <a:spcPts val="4320"/>
              </a:lnSpc>
            </a:pPr>
            <a:r>
              <a:rPr lang="en-US" sz="3600">
                <a:solidFill>
                  <a:srgbClr val="444444"/>
                </a:solidFill>
                <a:latin typeface="Atkinson Hyperlegible"/>
                <a:ea typeface="Atkinson Hyperlegible"/>
                <a:cs typeface="Atkinson Hyperlegible"/>
                <a:sym typeface="Atkinson Hyperlegible"/>
              </a:rPr>
              <a:t>Disorientation?     An immediate need?</a:t>
            </a:r>
          </a:p>
          <a:p>
            <a:pPr algn="l">
              <a:lnSpc>
                <a:spcPts val="4320"/>
              </a:lnSpc>
            </a:pPr>
            <a:r>
              <a:rPr lang="en-US" sz="3600">
                <a:solidFill>
                  <a:srgbClr val="444444"/>
                </a:solidFill>
                <a:latin typeface="Atkinson Hyperlegible"/>
                <a:ea typeface="Atkinson Hyperlegible"/>
                <a:cs typeface="Atkinson Hyperlegible"/>
                <a:sym typeface="Atkinson Hyperlegible"/>
              </a:rPr>
              <a:t>Familiar purpose or identity?</a:t>
            </a:r>
          </a:p>
        </p:txBody>
      </p:sp>
      <p:sp>
        <p:nvSpPr>
          <p:cNvPr id="14" name="TextBox 14"/>
          <p:cNvSpPr txBox="1"/>
          <p:nvPr/>
        </p:nvSpPr>
        <p:spPr>
          <a:xfrm>
            <a:off x="1085850" y="7715250"/>
            <a:ext cx="16116300" cy="1085850"/>
          </a:xfrm>
          <a:prstGeom prst="rect">
            <a:avLst/>
          </a:prstGeom>
        </p:spPr>
        <p:txBody>
          <a:bodyPr lIns="0" tIns="0" rIns="0" bIns="0" rtlCol="0" anchor="t">
            <a:spAutoFit/>
          </a:bodyPr>
          <a:lstStyle/>
          <a:p>
            <a:pPr algn="l">
              <a:lnSpc>
                <a:spcPts val="4320"/>
              </a:lnSpc>
            </a:pPr>
            <a:r>
              <a:rPr lang="en-US" sz="3600" b="1">
                <a:solidFill>
                  <a:srgbClr val="444444"/>
                </a:solidFill>
                <a:latin typeface="Atkinson Hyperlegible Bold"/>
                <a:ea typeface="Atkinson Hyperlegible Bold"/>
                <a:cs typeface="Atkinson Hyperlegible Bold"/>
                <a:sym typeface="Atkinson Hyperlegible Bold"/>
              </a:rPr>
              <a:t>Behaviour gives us information.</a:t>
            </a:r>
          </a:p>
          <a:p>
            <a:pPr algn="l">
              <a:lnSpc>
                <a:spcPts val="4320"/>
              </a:lnSpc>
            </a:pPr>
            <a:r>
              <a:rPr lang="en-US" sz="3600" b="1">
                <a:solidFill>
                  <a:srgbClr val="444444"/>
                </a:solidFill>
                <a:latin typeface="Atkinson Hyperlegible Bold"/>
                <a:ea typeface="Atkinson Hyperlegible Bold"/>
                <a:cs typeface="Atkinson Hyperlegible Bold"/>
                <a:sym typeface="Atkinson Hyperlegible Bold"/>
              </a:rPr>
              <a:t>It does not give us the answer.</a:t>
            </a:r>
          </a:p>
        </p:txBody>
      </p:sp>
      <p:sp>
        <p:nvSpPr>
          <p:cNvPr id="15" name="TextBox 15"/>
          <p:cNvSpPr txBox="1"/>
          <p:nvPr/>
        </p:nvSpPr>
        <p:spPr>
          <a:xfrm>
            <a:off x="1085850" y="9153525"/>
            <a:ext cx="12858750"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Illustrative vignette</a:t>
            </a:r>
          </a:p>
        </p:txBody>
      </p:sp>
      <p:sp>
        <p:nvSpPr>
          <p:cNvPr id="16" name="Freeform 16"/>
          <p:cNvSpPr/>
          <p:nvPr/>
        </p:nvSpPr>
        <p:spPr>
          <a:xfrm>
            <a:off x="16110480" y="-5820"/>
            <a:ext cx="2069040" cy="2069040"/>
          </a:xfrm>
          <a:custGeom>
            <a:avLst/>
            <a:gdLst/>
            <a:ahLst/>
            <a:cxnLst/>
            <a:rect l="l" t="t" r="r" b="b"/>
            <a:pathLst>
              <a:path w="2069040" h="2069040">
                <a:moveTo>
                  <a:pt x="0" y="0"/>
                </a:moveTo>
                <a:lnTo>
                  <a:pt x="2069040" y="0"/>
                </a:lnTo>
                <a:lnTo>
                  <a:pt x="2069040" y="2069040"/>
                </a:lnTo>
                <a:lnTo>
                  <a:pt x="0" y="2069040"/>
                </a:lnTo>
                <a:lnTo>
                  <a:pt x="0" y="0"/>
                </a:lnTo>
                <a:close/>
              </a:path>
            </a:pathLst>
          </a:custGeom>
          <a:blipFill>
            <a:blip r:embed="rId3"/>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E4A8E"/>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71450" cy="10287000"/>
            <a:chOff x="0" y="0"/>
            <a:chExt cx="228600" cy="13716000"/>
          </a:xfrm>
        </p:grpSpPr>
        <p:sp>
          <p:nvSpPr>
            <p:cNvPr id="3" name="Freeform 3"/>
            <p:cNvSpPr/>
            <p:nvPr/>
          </p:nvSpPr>
          <p:spPr>
            <a:xfrm>
              <a:off x="0" y="0"/>
              <a:ext cx="228600" cy="13716000"/>
            </a:xfrm>
            <a:custGeom>
              <a:avLst/>
              <a:gdLst/>
              <a:ahLst/>
              <a:cxnLst/>
              <a:rect l="l" t="t" r="r" b="b"/>
              <a:pathLst>
                <a:path w="228600" h="13716000">
                  <a:moveTo>
                    <a:pt x="0" y="0"/>
                  </a:moveTo>
                  <a:lnTo>
                    <a:pt x="228600" y="0"/>
                  </a:lnTo>
                  <a:lnTo>
                    <a:pt x="228600" y="13716000"/>
                  </a:lnTo>
                  <a:lnTo>
                    <a:pt x="0" y="13716000"/>
                  </a:lnTo>
                  <a:close/>
                </a:path>
              </a:pathLst>
            </a:custGeom>
            <a:solidFill>
              <a:srgbClr val="5F9EA0"/>
            </a:solidFill>
          </p:spPr>
        </p:sp>
        <p:sp>
          <p:nvSpPr>
            <p:cNvPr id="4" name="TextBox 4"/>
            <p:cNvSpPr txBox="1"/>
            <p:nvPr/>
          </p:nvSpPr>
          <p:spPr>
            <a:xfrm>
              <a:off x="0" y="-38100"/>
              <a:ext cx="228600" cy="13754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085850" y="838200"/>
            <a:ext cx="16116300" cy="742950"/>
          </a:xfrm>
          <a:prstGeom prst="rect">
            <a:avLst/>
          </a:prstGeom>
        </p:spPr>
        <p:txBody>
          <a:bodyPr lIns="0" tIns="0" rIns="0" bIns="0" rtlCol="0" anchor="t">
            <a:spAutoFit/>
          </a:bodyPr>
          <a:lstStyle/>
          <a:p>
            <a:pPr algn="l">
              <a:lnSpc>
                <a:spcPts val="5940"/>
              </a:lnSpc>
            </a:pPr>
            <a:r>
              <a:rPr lang="en-US" sz="4950" b="1">
                <a:solidFill>
                  <a:srgbClr val="FFFFFF"/>
                </a:solidFill>
                <a:latin typeface="Atkinson Hyperlegible Bold"/>
                <a:ea typeface="Atkinson Hyperlegible Bold"/>
                <a:cs typeface="Atkinson Hyperlegible Bold"/>
                <a:sym typeface="Atkinson Hyperlegible Bold"/>
              </a:rPr>
              <a:t>Needs, access and emotional safety</a:t>
            </a:r>
          </a:p>
        </p:txBody>
      </p:sp>
      <p:sp>
        <p:nvSpPr>
          <p:cNvPr id="6" name="TextBox 6"/>
          <p:cNvSpPr txBox="1"/>
          <p:nvPr/>
        </p:nvSpPr>
        <p:spPr>
          <a:xfrm>
            <a:off x="1085850" y="9639300"/>
            <a:ext cx="6429375" cy="276225"/>
          </a:xfrm>
          <a:prstGeom prst="rect">
            <a:avLst/>
          </a:prstGeom>
        </p:spPr>
        <p:txBody>
          <a:bodyPr lIns="0" tIns="0" rIns="0" bIns="0" rtlCol="0" anchor="t">
            <a:spAutoFit/>
          </a:bodyPr>
          <a:lstStyle/>
          <a:p>
            <a:pPr algn="l">
              <a:lnSpc>
                <a:spcPts val="2295"/>
              </a:lnSpc>
            </a:pPr>
            <a:r>
              <a:rPr lang="en-US" sz="1912">
                <a:solidFill>
                  <a:srgbClr val="DEC7ED"/>
                </a:solidFill>
                <a:latin typeface="Atkinson Hyperlegible"/>
                <a:ea typeface="Atkinson Hyperlegible"/>
                <a:cs typeface="Atkinson Hyperlegible"/>
                <a:sym typeface="Atkinson Hyperlegible"/>
              </a:rPr>
              <a:t>ReFOCUS with Reece</a:t>
            </a:r>
          </a:p>
        </p:txBody>
      </p:sp>
      <p:sp>
        <p:nvSpPr>
          <p:cNvPr id="7" name="TextBox 7"/>
          <p:cNvSpPr txBox="1"/>
          <p:nvPr/>
        </p:nvSpPr>
        <p:spPr>
          <a:xfrm>
            <a:off x="16430625" y="9639300"/>
            <a:ext cx="714375" cy="276225"/>
          </a:xfrm>
          <a:prstGeom prst="rect">
            <a:avLst/>
          </a:prstGeom>
        </p:spPr>
        <p:txBody>
          <a:bodyPr lIns="0" tIns="0" rIns="0" bIns="0" rtlCol="0" anchor="t">
            <a:spAutoFit/>
          </a:bodyPr>
          <a:lstStyle/>
          <a:p>
            <a:pPr algn="l">
              <a:lnSpc>
                <a:spcPts val="2295"/>
              </a:lnSpc>
            </a:pPr>
            <a:r>
              <a:rPr lang="en-US" sz="1912">
                <a:solidFill>
                  <a:srgbClr val="DEC7ED"/>
                </a:solidFill>
                <a:latin typeface="Atkinson Hyperlegible"/>
                <a:ea typeface="Atkinson Hyperlegible"/>
                <a:cs typeface="Atkinson Hyperlegible"/>
                <a:sym typeface="Atkinson Hyperlegible"/>
              </a:rPr>
              <a:t>04</a:t>
            </a:r>
          </a:p>
        </p:txBody>
      </p:sp>
      <p:grpSp>
        <p:nvGrpSpPr>
          <p:cNvPr id="8" name="Group 8"/>
          <p:cNvGrpSpPr/>
          <p:nvPr/>
        </p:nvGrpSpPr>
        <p:grpSpPr>
          <a:xfrm>
            <a:off x="628650" y="2857500"/>
            <a:ext cx="133350" cy="3905250"/>
            <a:chOff x="0" y="0"/>
            <a:chExt cx="177800" cy="5207000"/>
          </a:xfrm>
        </p:grpSpPr>
        <p:sp>
          <p:nvSpPr>
            <p:cNvPr id="9" name="Freeform 9"/>
            <p:cNvSpPr/>
            <p:nvPr/>
          </p:nvSpPr>
          <p:spPr>
            <a:xfrm>
              <a:off x="0" y="0"/>
              <a:ext cx="177800" cy="5207000"/>
            </a:xfrm>
            <a:custGeom>
              <a:avLst/>
              <a:gdLst/>
              <a:ahLst/>
              <a:cxnLst/>
              <a:rect l="l" t="t" r="r" b="b"/>
              <a:pathLst>
                <a:path w="177800" h="5207000">
                  <a:moveTo>
                    <a:pt x="0" y="0"/>
                  </a:moveTo>
                  <a:lnTo>
                    <a:pt x="177800" y="0"/>
                  </a:lnTo>
                  <a:lnTo>
                    <a:pt x="177800" y="5207000"/>
                  </a:lnTo>
                  <a:lnTo>
                    <a:pt x="0" y="5207000"/>
                  </a:lnTo>
                  <a:close/>
                </a:path>
              </a:pathLst>
            </a:custGeom>
            <a:solidFill>
              <a:srgbClr val="5F9EA0"/>
            </a:solidFill>
          </p:spPr>
        </p:sp>
        <p:sp>
          <p:nvSpPr>
            <p:cNvPr id="10" name="TextBox 10"/>
            <p:cNvSpPr txBox="1"/>
            <p:nvPr/>
          </p:nvSpPr>
          <p:spPr>
            <a:xfrm>
              <a:off x="0" y="-38100"/>
              <a:ext cx="177800" cy="52451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1085850" y="3057525"/>
            <a:ext cx="16116300" cy="1676400"/>
          </a:xfrm>
          <a:prstGeom prst="rect">
            <a:avLst/>
          </a:prstGeom>
        </p:spPr>
        <p:txBody>
          <a:bodyPr lIns="0" tIns="0" rIns="0" bIns="0" rtlCol="0" anchor="t">
            <a:spAutoFit/>
          </a:bodyPr>
          <a:lstStyle/>
          <a:p>
            <a:pPr algn="l">
              <a:lnSpc>
                <a:spcPts val="6614"/>
              </a:lnSpc>
            </a:pPr>
            <a:r>
              <a:rPr lang="en-US" sz="5512" b="1">
                <a:solidFill>
                  <a:srgbClr val="FFFFFF"/>
                </a:solidFill>
                <a:latin typeface="Segoe Script Bold"/>
                <a:ea typeface="Segoe Script Bold"/>
                <a:cs typeface="Segoe Script Bold"/>
                <a:sym typeface="Segoe Script Bold"/>
              </a:rPr>
              <a:t>Needs do not disappear.</a:t>
            </a:r>
          </a:p>
          <a:p>
            <a:pPr algn="l">
              <a:lnSpc>
                <a:spcPts val="6614"/>
              </a:lnSpc>
            </a:pPr>
            <a:r>
              <a:rPr lang="en-US" sz="5512" b="1">
                <a:solidFill>
                  <a:srgbClr val="FFFFFF"/>
                </a:solidFill>
                <a:latin typeface="Segoe Script Bold"/>
                <a:ea typeface="Segoe Script Bold"/>
                <a:cs typeface="Segoe Script Bold"/>
                <a:sym typeface="Segoe Script Bold"/>
              </a:rPr>
              <a:t>Access changes.</a:t>
            </a:r>
          </a:p>
        </p:txBody>
      </p:sp>
      <p:sp>
        <p:nvSpPr>
          <p:cNvPr id="12" name="TextBox 12"/>
          <p:cNvSpPr txBox="1"/>
          <p:nvPr/>
        </p:nvSpPr>
        <p:spPr>
          <a:xfrm>
            <a:off x="1085850" y="5786438"/>
            <a:ext cx="16116300" cy="514350"/>
          </a:xfrm>
          <a:prstGeom prst="rect">
            <a:avLst/>
          </a:prstGeom>
        </p:spPr>
        <p:txBody>
          <a:bodyPr lIns="0" tIns="0" rIns="0" bIns="0" rtlCol="0" anchor="t">
            <a:spAutoFit/>
          </a:bodyPr>
          <a:lstStyle/>
          <a:p>
            <a:pPr algn="l">
              <a:lnSpc>
                <a:spcPts val="4050"/>
              </a:lnSpc>
            </a:pPr>
            <a:r>
              <a:rPr lang="en-US" sz="3375">
                <a:solidFill>
                  <a:srgbClr val="FFFFFF"/>
                </a:solidFill>
                <a:latin typeface="Atkinson Hyperlegible"/>
                <a:ea typeface="Atkinson Hyperlegible"/>
                <a:cs typeface="Atkinson Hyperlegible"/>
                <a:sym typeface="Atkinson Hyperlegible"/>
              </a:rPr>
              <a:t>Comfort     Familiarity     Connection     Purpose</a:t>
            </a:r>
          </a:p>
        </p:txBody>
      </p:sp>
      <p:sp>
        <p:nvSpPr>
          <p:cNvPr id="13" name="TextBox 13"/>
          <p:cNvSpPr txBox="1"/>
          <p:nvPr/>
        </p:nvSpPr>
        <p:spPr>
          <a:xfrm>
            <a:off x="1085850" y="8072438"/>
            <a:ext cx="16116300" cy="1085850"/>
          </a:xfrm>
          <a:prstGeom prst="rect">
            <a:avLst/>
          </a:prstGeom>
        </p:spPr>
        <p:txBody>
          <a:bodyPr lIns="0" tIns="0" rIns="0" bIns="0" rtlCol="0" anchor="t">
            <a:spAutoFit/>
          </a:bodyPr>
          <a:lstStyle/>
          <a:p>
            <a:pPr algn="l">
              <a:lnSpc>
                <a:spcPts val="4320"/>
              </a:lnSpc>
            </a:pPr>
            <a:r>
              <a:rPr lang="en-US" sz="3600" b="1">
                <a:solidFill>
                  <a:srgbClr val="FFFFFF"/>
                </a:solidFill>
                <a:latin typeface="Atkinson Hyperlegible Bold"/>
                <a:ea typeface="Atkinson Hyperlegible Bold"/>
                <a:cs typeface="Atkinson Hyperlegible Bold"/>
                <a:sym typeface="Atkinson Hyperlegible Bold"/>
              </a:rPr>
              <a:t>Our response becomes part</a:t>
            </a:r>
          </a:p>
          <a:p>
            <a:pPr algn="l">
              <a:lnSpc>
                <a:spcPts val="4320"/>
              </a:lnSpc>
            </a:pPr>
            <a:r>
              <a:rPr lang="en-US" sz="3600" b="1">
                <a:solidFill>
                  <a:srgbClr val="FFFFFF"/>
                </a:solidFill>
                <a:latin typeface="Atkinson Hyperlegible Bold"/>
                <a:ea typeface="Atkinson Hyperlegible Bold"/>
                <a:cs typeface="Atkinson Hyperlegible Bold"/>
                <a:sym typeface="Atkinson Hyperlegible Bold"/>
              </a:rPr>
              <a:t>of the person’s experience.</a:t>
            </a:r>
          </a:p>
        </p:txBody>
      </p:sp>
      <p:sp>
        <p:nvSpPr>
          <p:cNvPr id="14" name="Freeform 14"/>
          <p:cNvSpPr/>
          <p:nvPr/>
        </p:nvSpPr>
        <p:spPr>
          <a:xfrm>
            <a:off x="16167630" y="0"/>
            <a:ext cx="2069040" cy="2069040"/>
          </a:xfrm>
          <a:custGeom>
            <a:avLst/>
            <a:gdLst/>
            <a:ahLst/>
            <a:cxnLst/>
            <a:rect l="l" t="t" r="r" b="b"/>
            <a:pathLst>
              <a:path w="2069040" h="2069040">
                <a:moveTo>
                  <a:pt x="0" y="0"/>
                </a:moveTo>
                <a:lnTo>
                  <a:pt x="2069040" y="0"/>
                </a:lnTo>
                <a:lnTo>
                  <a:pt x="2069040" y="2069040"/>
                </a:lnTo>
                <a:lnTo>
                  <a:pt x="0" y="2069040"/>
                </a:lnTo>
                <a:lnTo>
                  <a:pt x="0" y="0"/>
                </a:lnTo>
                <a:close/>
              </a:path>
            </a:pathLst>
          </a:custGeom>
          <a:blipFill>
            <a:blip r:embed="rId3"/>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0F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71450" cy="10287000"/>
            <a:chOff x="0" y="0"/>
            <a:chExt cx="228600" cy="13716000"/>
          </a:xfrm>
        </p:grpSpPr>
        <p:sp>
          <p:nvSpPr>
            <p:cNvPr id="3" name="Freeform 3"/>
            <p:cNvSpPr/>
            <p:nvPr/>
          </p:nvSpPr>
          <p:spPr>
            <a:xfrm>
              <a:off x="0" y="0"/>
              <a:ext cx="228600" cy="13716000"/>
            </a:xfrm>
            <a:custGeom>
              <a:avLst/>
              <a:gdLst/>
              <a:ahLst/>
              <a:cxnLst/>
              <a:rect l="l" t="t" r="r" b="b"/>
              <a:pathLst>
                <a:path w="228600" h="13716000">
                  <a:moveTo>
                    <a:pt x="0" y="0"/>
                  </a:moveTo>
                  <a:lnTo>
                    <a:pt x="228600" y="0"/>
                  </a:lnTo>
                  <a:lnTo>
                    <a:pt x="228600" y="13716000"/>
                  </a:lnTo>
                  <a:lnTo>
                    <a:pt x="0" y="13716000"/>
                  </a:lnTo>
                  <a:close/>
                </a:path>
              </a:pathLst>
            </a:custGeom>
            <a:solidFill>
              <a:srgbClr val="5F9EA0"/>
            </a:solidFill>
          </p:spPr>
        </p:sp>
        <p:sp>
          <p:nvSpPr>
            <p:cNvPr id="4" name="TextBox 4"/>
            <p:cNvSpPr txBox="1"/>
            <p:nvPr/>
          </p:nvSpPr>
          <p:spPr>
            <a:xfrm>
              <a:off x="0" y="-38100"/>
              <a:ext cx="228600" cy="13754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085850" y="819150"/>
            <a:ext cx="16116300" cy="762000"/>
          </a:xfrm>
          <a:prstGeom prst="rect">
            <a:avLst/>
          </a:prstGeom>
        </p:spPr>
        <p:txBody>
          <a:bodyPr lIns="0" tIns="0" rIns="0" bIns="0" rtlCol="0" anchor="t">
            <a:spAutoFit/>
          </a:bodyPr>
          <a:lstStyle/>
          <a:p>
            <a:pPr algn="l">
              <a:lnSpc>
                <a:spcPts val="5940"/>
              </a:lnSpc>
            </a:pPr>
            <a:r>
              <a:rPr lang="en-US" sz="4950" b="1">
                <a:solidFill>
                  <a:srgbClr val="5F9EA0"/>
                </a:solidFill>
                <a:latin typeface="Segoe Script Bold"/>
                <a:ea typeface="Segoe Script Bold"/>
                <a:cs typeface="Segoe Script Bold"/>
                <a:sym typeface="Segoe Script Bold"/>
              </a:rPr>
              <a:t>Shared understanding across organisations</a:t>
            </a:r>
          </a:p>
        </p:txBody>
      </p:sp>
      <p:sp>
        <p:nvSpPr>
          <p:cNvPr id="6" name="TextBox 6"/>
          <p:cNvSpPr txBox="1"/>
          <p:nvPr/>
        </p:nvSpPr>
        <p:spPr>
          <a:xfrm>
            <a:off x="1085850" y="9639300"/>
            <a:ext cx="6429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ReFOCUS with Reece</a:t>
            </a:r>
          </a:p>
        </p:txBody>
      </p:sp>
      <p:sp>
        <p:nvSpPr>
          <p:cNvPr id="7" name="TextBox 7"/>
          <p:cNvSpPr txBox="1"/>
          <p:nvPr/>
        </p:nvSpPr>
        <p:spPr>
          <a:xfrm>
            <a:off x="16430625" y="9639300"/>
            <a:ext cx="714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05</a:t>
            </a:r>
          </a:p>
        </p:txBody>
      </p:sp>
      <p:grpSp>
        <p:nvGrpSpPr>
          <p:cNvPr id="8" name="Group 8"/>
          <p:cNvGrpSpPr/>
          <p:nvPr/>
        </p:nvGrpSpPr>
        <p:grpSpPr>
          <a:xfrm>
            <a:off x="523875" y="2857500"/>
            <a:ext cx="209550" cy="209550"/>
            <a:chOff x="0" y="0"/>
            <a:chExt cx="279400" cy="279400"/>
          </a:xfrm>
        </p:grpSpPr>
        <p:sp>
          <p:nvSpPr>
            <p:cNvPr id="9" name="Freeform 9"/>
            <p:cNvSpPr/>
            <p:nvPr/>
          </p:nvSpPr>
          <p:spPr>
            <a:xfrm>
              <a:off x="0" y="0"/>
              <a:ext cx="279400" cy="279400"/>
            </a:xfrm>
            <a:custGeom>
              <a:avLst/>
              <a:gdLst/>
              <a:ahLst/>
              <a:cxnLst/>
              <a:rect l="l" t="t" r="r" b="b"/>
              <a:pathLst>
                <a:path w="279400" h="279400">
                  <a:moveTo>
                    <a:pt x="139700" y="0"/>
                  </a:moveTo>
                  <a:lnTo>
                    <a:pt x="139700" y="0"/>
                  </a:lnTo>
                  <a:cubicBezTo>
                    <a:pt x="216854" y="0"/>
                    <a:pt x="279400" y="62546"/>
                    <a:pt x="279400" y="139700"/>
                  </a:cubicBezTo>
                  <a:lnTo>
                    <a:pt x="279400" y="139700"/>
                  </a:lnTo>
                  <a:cubicBezTo>
                    <a:pt x="279400" y="216854"/>
                    <a:pt x="216854" y="279400"/>
                    <a:pt x="139700" y="279400"/>
                  </a:cubicBezTo>
                  <a:lnTo>
                    <a:pt x="139700" y="279400"/>
                  </a:lnTo>
                  <a:cubicBezTo>
                    <a:pt x="62546" y="279400"/>
                    <a:pt x="0" y="216854"/>
                    <a:pt x="0" y="139700"/>
                  </a:cubicBezTo>
                  <a:lnTo>
                    <a:pt x="0" y="139700"/>
                  </a:lnTo>
                  <a:cubicBezTo>
                    <a:pt x="0" y="62546"/>
                    <a:pt x="62546" y="0"/>
                    <a:pt x="139700" y="0"/>
                  </a:cubicBezTo>
                  <a:close/>
                </a:path>
              </a:pathLst>
            </a:custGeom>
            <a:solidFill>
              <a:srgbClr val="5F9EA0"/>
            </a:solidFill>
          </p:spPr>
        </p:sp>
        <p:sp>
          <p:nvSpPr>
            <p:cNvPr id="10" name="TextBox 10"/>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1085850" y="2781300"/>
            <a:ext cx="16116300" cy="600075"/>
          </a:xfrm>
          <a:prstGeom prst="rect">
            <a:avLst/>
          </a:prstGeom>
        </p:spPr>
        <p:txBody>
          <a:bodyPr lIns="0" tIns="0" rIns="0" bIns="0" rtlCol="0" anchor="t">
            <a:spAutoFit/>
          </a:bodyPr>
          <a:lstStyle/>
          <a:p>
            <a:pPr algn="l">
              <a:lnSpc>
                <a:spcPts val="4725"/>
              </a:lnSpc>
            </a:pPr>
            <a:r>
              <a:rPr lang="en-US" sz="3937" b="1">
                <a:solidFill>
                  <a:srgbClr val="444444"/>
                </a:solidFill>
                <a:latin typeface="Atkinson Hyperlegible Bold"/>
                <a:ea typeface="Atkinson Hyperlegible Bold"/>
                <a:cs typeface="Atkinson Hyperlegible Bold"/>
                <a:sym typeface="Atkinson Hyperlegible Bold"/>
              </a:rPr>
              <a:t>What is usual for this person?</a:t>
            </a:r>
          </a:p>
        </p:txBody>
      </p:sp>
      <p:grpSp>
        <p:nvGrpSpPr>
          <p:cNvPr id="12" name="Group 12"/>
          <p:cNvGrpSpPr/>
          <p:nvPr/>
        </p:nvGrpSpPr>
        <p:grpSpPr>
          <a:xfrm>
            <a:off x="523875" y="4114800"/>
            <a:ext cx="209550" cy="209550"/>
            <a:chOff x="0" y="0"/>
            <a:chExt cx="279400" cy="279400"/>
          </a:xfrm>
        </p:grpSpPr>
        <p:sp>
          <p:nvSpPr>
            <p:cNvPr id="13" name="Freeform 13"/>
            <p:cNvSpPr/>
            <p:nvPr/>
          </p:nvSpPr>
          <p:spPr>
            <a:xfrm>
              <a:off x="0" y="0"/>
              <a:ext cx="279400" cy="279400"/>
            </a:xfrm>
            <a:custGeom>
              <a:avLst/>
              <a:gdLst/>
              <a:ahLst/>
              <a:cxnLst/>
              <a:rect l="l" t="t" r="r" b="b"/>
              <a:pathLst>
                <a:path w="279400" h="279400">
                  <a:moveTo>
                    <a:pt x="139700" y="0"/>
                  </a:moveTo>
                  <a:lnTo>
                    <a:pt x="139700" y="0"/>
                  </a:lnTo>
                  <a:cubicBezTo>
                    <a:pt x="216854" y="0"/>
                    <a:pt x="279400" y="62546"/>
                    <a:pt x="279400" y="139700"/>
                  </a:cubicBezTo>
                  <a:lnTo>
                    <a:pt x="279400" y="139700"/>
                  </a:lnTo>
                  <a:cubicBezTo>
                    <a:pt x="279400" y="216854"/>
                    <a:pt x="216854" y="279400"/>
                    <a:pt x="139700" y="279400"/>
                  </a:cubicBezTo>
                  <a:lnTo>
                    <a:pt x="139700" y="279400"/>
                  </a:lnTo>
                  <a:cubicBezTo>
                    <a:pt x="62546" y="279400"/>
                    <a:pt x="0" y="216854"/>
                    <a:pt x="0" y="139700"/>
                  </a:cubicBezTo>
                  <a:lnTo>
                    <a:pt x="0" y="139700"/>
                  </a:lnTo>
                  <a:cubicBezTo>
                    <a:pt x="0" y="62546"/>
                    <a:pt x="62546" y="0"/>
                    <a:pt x="139700" y="0"/>
                  </a:cubicBezTo>
                  <a:close/>
                </a:path>
              </a:pathLst>
            </a:custGeom>
            <a:solidFill>
              <a:srgbClr val="6E4A8E"/>
            </a:solidFill>
          </p:spPr>
        </p:sp>
        <p:sp>
          <p:nvSpPr>
            <p:cNvPr id="14" name="TextBox 14"/>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sp>
        <p:nvSpPr>
          <p:cNvPr id="15" name="TextBox 15"/>
          <p:cNvSpPr txBox="1"/>
          <p:nvPr/>
        </p:nvSpPr>
        <p:spPr>
          <a:xfrm>
            <a:off x="1085850" y="4038600"/>
            <a:ext cx="16116300" cy="600075"/>
          </a:xfrm>
          <a:prstGeom prst="rect">
            <a:avLst/>
          </a:prstGeom>
        </p:spPr>
        <p:txBody>
          <a:bodyPr lIns="0" tIns="0" rIns="0" bIns="0" rtlCol="0" anchor="t">
            <a:spAutoFit/>
          </a:bodyPr>
          <a:lstStyle/>
          <a:p>
            <a:pPr algn="l">
              <a:lnSpc>
                <a:spcPts val="4725"/>
              </a:lnSpc>
            </a:pPr>
            <a:r>
              <a:rPr lang="en-US" sz="3937" b="1">
                <a:solidFill>
                  <a:srgbClr val="444444"/>
                </a:solidFill>
                <a:latin typeface="Atkinson Hyperlegible Bold"/>
                <a:ea typeface="Atkinson Hyperlegible Bold"/>
                <a:cs typeface="Atkinson Hyperlegible Bold"/>
                <a:sym typeface="Atkinson Hyperlegible Bold"/>
              </a:rPr>
              <a:t>What has changed?</a:t>
            </a:r>
          </a:p>
        </p:txBody>
      </p:sp>
      <p:grpSp>
        <p:nvGrpSpPr>
          <p:cNvPr id="16" name="Group 16"/>
          <p:cNvGrpSpPr/>
          <p:nvPr/>
        </p:nvGrpSpPr>
        <p:grpSpPr>
          <a:xfrm>
            <a:off x="523875" y="5372100"/>
            <a:ext cx="209550" cy="209550"/>
            <a:chOff x="0" y="0"/>
            <a:chExt cx="279400" cy="279400"/>
          </a:xfrm>
        </p:grpSpPr>
        <p:sp>
          <p:nvSpPr>
            <p:cNvPr id="17" name="Freeform 17"/>
            <p:cNvSpPr/>
            <p:nvPr/>
          </p:nvSpPr>
          <p:spPr>
            <a:xfrm>
              <a:off x="0" y="0"/>
              <a:ext cx="279400" cy="279400"/>
            </a:xfrm>
            <a:custGeom>
              <a:avLst/>
              <a:gdLst/>
              <a:ahLst/>
              <a:cxnLst/>
              <a:rect l="l" t="t" r="r" b="b"/>
              <a:pathLst>
                <a:path w="279400" h="279400">
                  <a:moveTo>
                    <a:pt x="139700" y="0"/>
                  </a:moveTo>
                  <a:lnTo>
                    <a:pt x="139700" y="0"/>
                  </a:lnTo>
                  <a:cubicBezTo>
                    <a:pt x="216854" y="0"/>
                    <a:pt x="279400" y="62546"/>
                    <a:pt x="279400" y="139700"/>
                  </a:cubicBezTo>
                  <a:lnTo>
                    <a:pt x="279400" y="139700"/>
                  </a:lnTo>
                  <a:cubicBezTo>
                    <a:pt x="279400" y="216854"/>
                    <a:pt x="216854" y="279400"/>
                    <a:pt x="139700" y="279400"/>
                  </a:cubicBezTo>
                  <a:lnTo>
                    <a:pt x="139700" y="279400"/>
                  </a:lnTo>
                  <a:cubicBezTo>
                    <a:pt x="62546" y="279400"/>
                    <a:pt x="0" y="216854"/>
                    <a:pt x="0" y="139700"/>
                  </a:cubicBezTo>
                  <a:lnTo>
                    <a:pt x="0" y="139700"/>
                  </a:lnTo>
                  <a:cubicBezTo>
                    <a:pt x="0" y="62546"/>
                    <a:pt x="62546" y="0"/>
                    <a:pt x="139700" y="0"/>
                  </a:cubicBezTo>
                  <a:close/>
                </a:path>
              </a:pathLst>
            </a:custGeom>
            <a:solidFill>
              <a:srgbClr val="5F9EA0"/>
            </a:solidFill>
          </p:spPr>
        </p:sp>
        <p:sp>
          <p:nvSpPr>
            <p:cNvPr id="18" name="TextBox 18"/>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sp>
        <p:nvSpPr>
          <p:cNvPr id="19" name="TextBox 19"/>
          <p:cNvSpPr txBox="1"/>
          <p:nvPr/>
        </p:nvSpPr>
        <p:spPr>
          <a:xfrm>
            <a:off x="1085850" y="5295900"/>
            <a:ext cx="16116300" cy="600075"/>
          </a:xfrm>
          <a:prstGeom prst="rect">
            <a:avLst/>
          </a:prstGeom>
        </p:spPr>
        <p:txBody>
          <a:bodyPr lIns="0" tIns="0" rIns="0" bIns="0" rtlCol="0" anchor="t">
            <a:spAutoFit/>
          </a:bodyPr>
          <a:lstStyle/>
          <a:p>
            <a:pPr algn="l">
              <a:lnSpc>
                <a:spcPts val="4725"/>
              </a:lnSpc>
            </a:pPr>
            <a:r>
              <a:rPr lang="en-US" sz="3937" b="1">
                <a:solidFill>
                  <a:srgbClr val="444444"/>
                </a:solidFill>
                <a:latin typeface="Atkinson Hyperlegible Bold"/>
                <a:ea typeface="Atkinson Hyperlegible Bold"/>
                <a:cs typeface="Atkinson Hyperlegible Bold"/>
                <a:sym typeface="Atkinson Hyperlegible Bold"/>
              </a:rPr>
              <a:t>What appears to help?</a:t>
            </a:r>
          </a:p>
        </p:txBody>
      </p:sp>
      <p:grpSp>
        <p:nvGrpSpPr>
          <p:cNvPr id="20" name="Group 20"/>
          <p:cNvGrpSpPr/>
          <p:nvPr/>
        </p:nvGrpSpPr>
        <p:grpSpPr>
          <a:xfrm>
            <a:off x="523875" y="6629400"/>
            <a:ext cx="209550" cy="209550"/>
            <a:chOff x="0" y="0"/>
            <a:chExt cx="279400" cy="279400"/>
          </a:xfrm>
        </p:grpSpPr>
        <p:sp>
          <p:nvSpPr>
            <p:cNvPr id="21" name="Freeform 21"/>
            <p:cNvSpPr/>
            <p:nvPr/>
          </p:nvSpPr>
          <p:spPr>
            <a:xfrm>
              <a:off x="0" y="0"/>
              <a:ext cx="279400" cy="279400"/>
            </a:xfrm>
            <a:custGeom>
              <a:avLst/>
              <a:gdLst/>
              <a:ahLst/>
              <a:cxnLst/>
              <a:rect l="l" t="t" r="r" b="b"/>
              <a:pathLst>
                <a:path w="279400" h="279400">
                  <a:moveTo>
                    <a:pt x="139700" y="0"/>
                  </a:moveTo>
                  <a:lnTo>
                    <a:pt x="139700" y="0"/>
                  </a:lnTo>
                  <a:cubicBezTo>
                    <a:pt x="216854" y="0"/>
                    <a:pt x="279400" y="62546"/>
                    <a:pt x="279400" y="139700"/>
                  </a:cubicBezTo>
                  <a:lnTo>
                    <a:pt x="279400" y="139700"/>
                  </a:lnTo>
                  <a:cubicBezTo>
                    <a:pt x="279400" y="216854"/>
                    <a:pt x="216854" y="279400"/>
                    <a:pt x="139700" y="279400"/>
                  </a:cubicBezTo>
                  <a:lnTo>
                    <a:pt x="139700" y="279400"/>
                  </a:lnTo>
                  <a:cubicBezTo>
                    <a:pt x="62546" y="279400"/>
                    <a:pt x="0" y="216854"/>
                    <a:pt x="0" y="139700"/>
                  </a:cubicBezTo>
                  <a:lnTo>
                    <a:pt x="0" y="139700"/>
                  </a:lnTo>
                  <a:cubicBezTo>
                    <a:pt x="0" y="62546"/>
                    <a:pt x="62546" y="0"/>
                    <a:pt x="139700" y="0"/>
                  </a:cubicBezTo>
                  <a:close/>
                </a:path>
              </a:pathLst>
            </a:custGeom>
            <a:solidFill>
              <a:srgbClr val="6E4A8E"/>
            </a:solidFill>
          </p:spPr>
        </p:sp>
        <p:sp>
          <p:nvSpPr>
            <p:cNvPr id="22" name="TextBox 22"/>
            <p:cNvSpPr txBox="1"/>
            <p:nvPr/>
          </p:nvSpPr>
          <p:spPr>
            <a:xfrm>
              <a:off x="0" y="-38100"/>
              <a:ext cx="279400" cy="317500"/>
            </a:xfrm>
            <a:prstGeom prst="rect">
              <a:avLst/>
            </a:prstGeom>
          </p:spPr>
          <p:txBody>
            <a:bodyPr lIns="50800" tIns="50800" rIns="50800" bIns="50800" rtlCol="0" anchor="ctr"/>
            <a:lstStyle/>
            <a:p>
              <a:pPr algn="l">
                <a:lnSpc>
                  <a:spcPts val="1679"/>
                </a:lnSpc>
              </a:pPr>
              <a:endParaRPr/>
            </a:p>
          </p:txBody>
        </p:sp>
      </p:grpSp>
      <p:sp>
        <p:nvSpPr>
          <p:cNvPr id="23" name="TextBox 23"/>
          <p:cNvSpPr txBox="1"/>
          <p:nvPr/>
        </p:nvSpPr>
        <p:spPr>
          <a:xfrm>
            <a:off x="1085850" y="6553200"/>
            <a:ext cx="16116300" cy="600075"/>
          </a:xfrm>
          <a:prstGeom prst="rect">
            <a:avLst/>
          </a:prstGeom>
        </p:spPr>
        <p:txBody>
          <a:bodyPr lIns="0" tIns="0" rIns="0" bIns="0" rtlCol="0" anchor="t">
            <a:spAutoFit/>
          </a:bodyPr>
          <a:lstStyle/>
          <a:p>
            <a:pPr algn="l">
              <a:lnSpc>
                <a:spcPts val="4725"/>
              </a:lnSpc>
            </a:pPr>
            <a:r>
              <a:rPr lang="en-US" sz="3937" b="1">
                <a:solidFill>
                  <a:srgbClr val="444444"/>
                </a:solidFill>
                <a:latin typeface="Atkinson Hyperlegible Bold"/>
                <a:ea typeface="Atkinson Hyperlegible Bold"/>
                <a:cs typeface="Atkinson Hyperlegible Bold"/>
                <a:sym typeface="Atkinson Hyperlegible Bold"/>
              </a:rPr>
              <a:t>What remains uncertain?</a:t>
            </a:r>
          </a:p>
        </p:txBody>
      </p:sp>
      <p:sp>
        <p:nvSpPr>
          <p:cNvPr id="24" name="TextBox 24"/>
          <p:cNvSpPr txBox="1"/>
          <p:nvPr/>
        </p:nvSpPr>
        <p:spPr>
          <a:xfrm>
            <a:off x="1085850" y="8072438"/>
            <a:ext cx="16116300" cy="1085850"/>
          </a:xfrm>
          <a:prstGeom prst="rect">
            <a:avLst/>
          </a:prstGeom>
        </p:spPr>
        <p:txBody>
          <a:bodyPr lIns="0" tIns="0" rIns="0" bIns="0" rtlCol="0" anchor="t">
            <a:spAutoFit/>
          </a:bodyPr>
          <a:lstStyle/>
          <a:p>
            <a:pPr algn="l">
              <a:lnSpc>
                <a:spcPts val="4320"/>
              </a:lnSpc>
            </a:pPr>
            <a:r>
              <a:rPr lang="en-US" sz="3600" b="1">
                <a:solidFill>
                  <a:srgbClr val="444444"/>
                </a:solidFill>
                <a:latin typeface="Atkinson Hyperlegible Bold"/>
                <a:ea typeface="Atkinson Hyperlegible Bold"/>
                <a:cs typeface="Atkinson Hyperlegible Bold"/>
                <a:sym typeface="Atkinson Hyperlegible Bold"/>
              </a:rPr>
              <a:t>What we have learned should help</a:t>
            </a:r>
          </a:p>
          <a:p>
            <a:pPr algn="l">
              <a:lnSpc>
                <a:spcPts val="4320"/>
              </a:lnSpc>
            </a:pPr>
            <a:r>
              <a:rPr lang="en-US" sz="3600" b="1">
                <a:solidFill>
                  <a:srgbClr val="444444"/>
                </a:solidFill>
                <a:latin typeface="Atkinson Hyperlegible Bold"/>
                <a:ea typeface="Atkinson Hyperlegible Bold"/>
                <a:cs typeface="Atkinson Hyperlegible Bold"/>
                <a:sym typeface="Atkinson Hyperlegible Bold"/>
              </a:rPr>
              <a:t>the next person who supports them.</a:t>
            </a:r>
          </a:p>
        </p:txBody>
      </p:sp>
      <p:sp>
        <p:nvSpPr>
          <p:cNvPr id="25" name="Freeform 25"/>
          <p:cNvSpPr/>
          <p:nvPr/>
        </p:nvSpPr>
        <p:spPr>
          <a:xfrm>
            <a:off x="16218960" y="0"/>
            <a:ext cx="2069040" cy="2069040"/>
          </a:xfrm>
          <a:custGeom>
            <a:avLst/>
            <a:gdLst/>
            <a:ahLst/>
            <a:cxnLst/>
            <a:rect l="l" t="t" r="r" b="b"/>
            <a:pathLst>
              <a:path w="2069040" h="2069040">
                <a:moveTo>
                  <a:pt x="0" y="0"/>
                </a:moveTo>
                <a:lnTo>
                  <a:pt x="2069040" y="0"/>
                </a:lnTo>
                <a:lnTo>
                  <a:pt x="2069040" y="2069040"/>
                </a:lnTo>
                <a:lnTo>
                  <a:pt x="0" y="2069040"/>
                </a:lnTo>
                <a:lnTo>
                  <a:pt x="0" y="0"/>
                </a:lnTo>
                <a:close/>
              </a:path>
            </a:pathLst>
          </a:custGeom>
          <a:blipFill>
            <a:blip r:embed="rId3"/>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0F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71450" cy="10287000"/>
            <a:chOff x="0" y="0"/>
            <a:chExt cx="228600" cy="13716000"/>
          </a:xfrm>
        </p:grpSpPr>
        <p:sp>
          <p:nvSpPr>
            <p:cNvPr id="3" name="Freeform 3"/>
            <p:cNvSpPr/>
            <p:nvPr/>
          </p:nvSpPr>
          <p:spPr>
            <a:xfrm>
              <a:off x="0" y="0"/>
              <a:ext cx="228600" cy="13716000"/>
            </a:xfrm>
            <a:custGeom>
              <a:avLst/>
              <a:gdLst/>
              <a:ahLst/>
              <a:cxnLst/>
              <a:rect l="l" t="t" r="r" b="b"/>
              <a:pathLst>
                <a:path w="228600" h="13716000">
                  <a:moveTo>
                    <a:pt x="0" y="0"/>
                  </a:moveTo>
                  <a:lnTo>
                    <a:pt x="228600" y="0"/>
                  </a:lnTo>
                  <a:lnTo>
                    <a:pt x="228600" y="13716000"/>
                  </a:lnTo>
                  <a:lnTo>
                    <a:pt x="0" y="13716000"/>
                  </a:lnTo>
                  <a:close/>
                </a:path>
              </a:pathLst>
            </a:custGeom>
            <a:solidFill>
              <a:srgbClr val="5F9EA0"/>
            </a:solidFill>
          </p:spPr>
        </p:sp>
        <p:sp>
          <p:nvSpPr>
            <p:cNvPr id="4" name="TextBox 4"/>
            <p:cNvSpPr txBox="1"/>
            <p:nvPr/>
          </p:nvSpPr>
          <p:spPr>
            <a:xfrm>
              <a:off x="0" y="-38100"/>
              <a:ext cx="228600" cy="13754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085850" y="819150"/>
            <a:ext cx="16116300" cy="762000"/>
          </a:xfrm>
          <a:prstGeom prst="rect">
            <a:avLst/>
          </a:prstGeom>
        </p:spPr>
        <p:txBody>
          <a:bodyPr lIns="0" tIns="0" rIns="0" bIns="0" rtlCol="0" anchor="t">
            <a:spAutoFit/>
          </a:bodyPr>
          <a:lstStyle/>
          <a:p>
            <a:pPr algn="l">
              <a:lnSpc>
                <a:spcPts val="5940"/>
              </a:lnSpc>
            </a:pPr>
            <a:r>
              <a:rPr lang="en-US" sz="4950" b="1">
                <a:solidFill>
                  <a:srgbClr val="5F9EA0"/>
                </a:solidFill>
                <a:latin typeface="Segoe Script Bold"/>
                <a:ea typeface="Segoe Script Bold"/>
                <a:cs typeface="Segoe Script Bold"/>
                <a:sym typeface="Segoe Script Bold"/>
              </a:rPr>
              <a:t>The support around the workforce</a:t>
            </a:r>
          </a:p>
        </p:txBody>
      </p:sp>
      <p:sp>
        <p:nvSpPr>
          <p:cNvPr id="6" name="TextBox 6"/>
          <p:cNvSpPr txBox="1"/>
          <p:nvPr/>
        </p:nvSpPr>
        <p:spPr>
          <a:xfrm>
            <a:off x="1085850" y="9639300"/>
            <a:ext cx="6429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ReFOCUS with Reece</a:t>
            </a:r>
          </a:p>
        </p:txBody>
      </p:sp>
      <p:sp>
        <p:nvSpPr>
          <p:cNvPr id="7" name="TextBox 7"/>
          <p:cNvSpPr txBox="1"/>
          <p:nvPr/>
        </p:nvSpPr>
        <p:spPr>
          <a:xfrm>
            <a:off x="16430625" y="9639300"/>
            <a:ext cx="714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06</a:t>
            </a:r>
          </a:p>
        </p:txBody>
      </p:sp>
      <p:grpSp>
        <p:nvGrpSpPr>
          <p:cNvPr id="8" name="Group 8"/>
          <p:cNvGrpSpPr/>
          <p:nvPr/>
        </p:nvGrpSpPr>
        <p:grpSpPr>
          <a:xfrm>
            <a:off x="590550" y="2958424"/>
            <a:ext cx="76200" cy="742950"/>
            <a:chOff x="0" y="0"/>
            <a:chExt cx="101600" cy="990600"/>
          </a:xfrm>
        </p:grpSpPr>
        <p:sp>
          <p:nvSpPr>
            <p:cNvPr id="9" name="Freeform 9"/>
            <p:cNvSpPr/>
            <p:nvPr/>
          </p:nvSpPr>
          <p:spPr>
            <a:xfrm>
              <a:off x="0" y="0"/>
              <a:ext cx="101600" cy="990600"/>
            </a:xfrm>
            <a:custGeom>
              <a:avLst/>
              <a:gdLst/>
              <a:ahLst/>
              <a:cxnLst/>
              <a:rect l="l" t="t" r="r" b="b"/>
              <a:pathLst>
                <a:path w="101600" h="990600">
                  <a:moveTo>
                    <a:pt x="50800" y="0"/>
                  </a:moveTo>
                  <a:lnTo>
                    <a:pt x="50800" y="0"/>
                  </a:lnTo>
                  <a:cubicBezTo>
                    <a:pt x="78856" y="0"/>
                    <a:pt x="101600" y="22744"/>
                    <a:pt x="101600" y="50800"/>
                  </a:cubicBezTo>
                  <a:lnTo>
                    <a:pt x="101600" y="939800"/>
                  </a:lnTo>
                  <a:cubicBezTo>
                    <a:pt x="101600" y="967856"/>
                    <a:pt x="78856" y="990600"/>
                    <a:pt x="50800" y="990600"/>
                  </a:cubicBezTo>
                  <a:lnTo>
                    <a:pt x="50800" y="990600"/>
                  </a:lnTo>
                  <a:cubicBezTo>
                    <a:pt x="22744" y="990600"/>
                    <a:pt x="0" y="967856"/>
                    <a:pt x="0" y="939800"/>
                  </a:cubicBezTo>
                  <a:lnTo>
                    <a:pt x="0" y="50800"/>
                  </a:lnTo>
                  <a:cubicBezTo>
                    <a:pt x="0" y="22744"/>
                    <a:pt x="22744" y="0"/>
                    <a:pt x="50800" y="0"/>
                  </a:cubicBezTo>
                  <a:close/>
                </a:path>
              </a:pathLst>
            </a:custGeom>
            <a:solidFill>
              <a:srgbClr val="5F9EA0"/>
            </a:solidFill>
          </p:spPr>
        </p:sp>
        <p:sp>
          <p:nvSpPr>
            <p:cNvPr id="10" name="TextBox 10"/>
            <p:cNvSpPr txBox="1"/>
            <p:nvPr/>
          </p:nvSpPr>
          <p:spPr>
            <a:xfrm>
              <a:off x="0" y="-38100"/>
              <a:ext cx="101600" cy="10287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1085850" y="2781300"/>
            <a:ext cx="16116300" cy="600075"/>
          </a:xfrm>
          <a:prstGeom prst="rect">
            <a:avLst/>
          </a:prstGeom>
        </p:spPr>
        <p:txBody>
          <a:bodyPr lIns="0" tIns="0" rIns="0" bIns="0" rtlCol="0" anchor="t">
            <a:spAutoFit/>
          </a:bodyPr>
          <a:lstStyle/>
          <a:p>
            <a:pPr algn="l">
              <a:lnSpc>
                <a:spcPts val="4725"/>
              </a:lnSpc>
            </a:pPr>
            <a:r>
              <a:rPr lang="en-US" sz="3937" b="1">
                <a:solidFill>
                  <a:srgbClr val="444444"/>
                </a:solidFill>
                <a:latin typeface="Atkinson Hyperlegible Bold"/>
                <a:ea typeface="Atkinson Hyperlegible Bold"/>
                <a:cs typeface="Atkinson Hyperlegible Bold"/>
                <a:sym typeface="Atkinson Hyperlegible Bold"/>
              </a:rPr>
              <a:t>Time to think and discuss</a:t>
            </a:r>
          </a:p>
        </p:txBody>
      </p:sp>
      <p:grpSp>
        <p:nvGrpSpPr>
          <p:cNvPr id="12" name="Group 12"/>
          <p:cNvGrpSpPr/>
          <p:nvPr/>
        </p:nvGrpSpPr>
        <p:grpSpPr>
          <a:xfrm>
            <a:off x="590550" y="4063324"/>
            <a:ext cx="76200" cy="742950"/>
            <a:chOff x="0" y="0"/>
            <a:chExt cx="101600" cy="990600"/>
          </a:xfrm>
        </p:grpSpPr>
        <p:sp>
          <p:nvSpPr>
            <p:cNvPr id="13" name="Freeform 13"/>
            <p:cNvSpPr/>
            <p:nvPr/>
          </p:nvSpPr>
          <p:spPr>
            <a:xfrm>
              <a:off x="0" y="0"/>
              <a:ext cx="101600" cy="990600"/>
            </a:xfrm>
            <a:custGeom>
              <a:avLst/>
              <a:gdLst/>
              <a:ahLst/>
              <a:cxnLst/>
              <a:rect l="l" t="t" r="r" b="b"/>
              <a:pathLst>
                <a:path w="101600" h="990600">
                  <a:moveTo>
                    <a:pt x="50800" y="0"/>
                  </a:moveTo>
                  <a:lnTo>
                    <a:pt x="50800" y="0"/>
                  </a:lnTo>
                  <a:cubicBezTo>
                    <a:pt x="78856" y="0"/>
                    <a:pt x="101600" y="22744"/>
                    <a:pt x="101600" y="50800"/>
                  </a:cubicBezTo>
                  <a:lnTo>
                    <a:pt x="101600" y="939800"/>
                  </a:lnTo>
                  <a:cubicBezTo>
                    <a:pt x="101600" y="967856"/>
                    <a:pt x="78856" y="990600"/>
                    <a:pt x="50800" y="990600"/>
                  </a:cubicBezTo>
                  <a:lnTo>
                    <a:pt x="50800" y="990600"/>
                  </a:lnTo>
                  <a:cubicBezTo>
                    <a:pt x="22744" y="990600"/>
                    <a:pt x="0" y="967856"/>
                    <a:pt x="0" y="939800"/>
                  </a:cubicBezTo>
                  <a:lnTo>
                    <a:pt x="0" y="50800"/>
                  </a:lnTo>
                  <a:cubicBezTo>
                    <a:pt x="0" y="22744"/>
                    <a:pt x="22744" y="0"/>
                    <a:pt x="50800" y="0"/>
                  </a:cubicBezTo>
                  <a:close/>
                </a:path>
              </a:pathLst>
            </a:custGeom>
            <a:solidFill>
              <a:srgbClr val="6E4A8E"/>
            </a:solidFill>
          </p:spPr>
        </p:sp>
        <p:sp>
          <p:nvSpPr>
            <p:cNvPr id="14" name="TextBox 14"/>
            <p:cNvSpPr txBox="1"/>
            <p:nvPr/>
          </p:nvSpPr>
          <p:spPr>
            <a:xfrm>
              <a:off x="0" y="-38100"/>
              <a:ext cx="101600" cy="1028700"/>
            </a:xfrm>
            <a:prstGeom prst="rect">
              <a:avLst/>
            </a:prstGeom>
          </p:spPr>
          <p:txBody>
            <a:bodyPr lIns="50800" tIns="50800" rIns="50800" bIns="50800" rtlCol="0" anchor="ctr"/>
            <a:lstStyle/>
            <a:p>
              <a:pPr algn="l">
                <a:lnSpc>
                  <a:spcPts val="1679"/>
                </a:lnSpc>
              </a:pPr>
              <a:endParaRPr/>
            </a:p>
          </p:txBody>
        </p:sp>
      </p:grpSp>
      <p:sp>
        <p:nvSpPr>
          <p:cNvPr id="15" name="TextBox 15"/>
          <p:cNvSpPr txBox="1"/>
          <p:nvPr/>
        </p:nvSpPr>
        <p:spPr>
          <a:xfrm>
            <a:off x="1085850" y="4038600"/>
            <a:ext cx="16116300" cy="600075"/>
          </a:xfrm>
          <a:prstGeom prst="rect">
            <a:avLst/>
          </a:prstGeom>
        </p:spPr>
        <p:txBody>
          <a:bodyPr lIns="0" tIns="0" rIns="0" bIns="0" rtlCol="0" anchor="t">
            <a:spAutoFit/>
          </a:bodyPr>
          <a:lstStyle/>
          <a:p>
            <a:pPr algn="l">
              <a:lnSpc>
                <a:spcPts val="4725"/>
              </a:lnSpc>
            </a:pPr>
            <a:r>
              <a:rPr lang="en-US" sz="3937" b="1">
                <a:solidFill>
                  <a:srgbClr val="444444"/>
                </a:solidFill>
                <a:latin typeface="Atkinson Hyperlegible Bold"/>
                <a:ea typeface="Atkinson Hyperlegible Bold"/>
                <a:cs typeface="Atkinson Hyperlegible Bold"/>
                <a:sym typeface="Atkinson Hyperlegible Bold"/>
              </a:rPr>
              <a:t>Supervision and shared learning</a:t>
            </a:r>
          </a:p>
        </p:txBody>
      </p:sp>
      <p:grpSp>
        <p:nvGrpSpPr>
          <p:cNvPr id="16" name="Group 16"/>
          <p:cNvGrpSpPr/>
          <p:nvPr/>
        </p:nvGrpSpPr>
        <p:grpSpPr>
          <a:xfrm>
            <a:off x="590550" y="5168224"/>
            <a:ext cx="76200" cy="742950"/>
            <a:chOff x="0" y="0"/>
            <a:chExt cx="101600" cy="990600"/>
          </a:xfrm>
        </p:grpSpPr>
        <p:sp>
          <p:nvSpPr>
            <p:cNvPr id="17" name="Freeform 17"/>
            <p:cNvSpPr/>
            <p:nvPr/>
          </p:nvSpPr>
          <p:spPr>
            <a:xfrm>
              <a:off x="0" y="0"/>
              <a:ext cx="101600" cy="990600"/>
            </a:xfrm>
            <a:custGeom>
              <a:avLst/>
              <a:gdLst/>
              <a:ahLst/>
              <a:cxnLst/>
              <a:rect l="l" t="t" r="r" b="b"/>
              <a:pathLst>
                <a:path w="101600" h="990600">
                  <a:moveTo>
                    <a:pt x="50800" y="0"/>
                  </a:moveTo>
                  <a:lnTo>
                    <a:pt x="50800" y="0"/>
                  </a:lnTo>
                  <a:cubicBezTo>
                    <a:pt x="78856" y="0"/>
                    <a:pt x="101600" y="22744"/>
                    <a:pt x="101600" y="50800"/>
                  </a:cubicBezTo>
                  <a:lnTo>
                    <a:pt x="101600" y="939800"/>
                  </a:lnTo>
                  <a:cubicBezTo>
                    <a:pt x="101600" y="967856"/>
                    <a:pt x="78856" y="990600"/>
                    <a:pt x="50800" y="990600"/>
                  </a:cubicBezTo>
                  <a:lnTo>
                    <a:pt x="50800" y="990600"/>
                  </a:lnTo>
                  <a:cubicBezTo>
                    <a:pt x="22744" y="990600"/>
                    <a:pt x="0" y="967856"/>
                    <a:pt x="0" y="939800"/>
                  </a:cubicBezTo>
                  <a:lnTo>
                    <a:pt x="0" y="50800"/>
                  </a:lnTo>
                  <a:cubicBezTo>
                    <a:pt x="0" y="22744"/>
                    <a:pt x="22744" y="0"/>
                    <a:pt x="50800" y="0"/>
                  </a:cubicBezTo>
                  <a:close/>
                </a:path>
              </a:pathLst>
            </a:custGeom>
            <a:solidFill>
              <a:srgbClr val="5F9EA0"/>
            </a:solidFill>
          </p:spPr>
        </p:sp>
        <p:sp>
          <p:nvSpPr>
            <p:cNvPr id="18" name="TextBox 18"/>
            <p:cNvSpPr txBox="1"/>
            <p:nvPr/>
          </p:nvSpPr>
          <p:spPr>
            <a:xfrm>
              <a:off x="0" y="-38100"/>
              <a:ext cx="101600" cy="1028700"/>
            </a:xfrm>
            <a:prstGeom prst="rect">
              <a:avLst/>
            </a:prstGeom>
          </p:spPr>
          <p:txBody>
            <a:bodyPr lIns="50800" tIns="50800" rIns="50800" bIns="50800" rtlCol="0" anchor="ctr"/>
            <a:lstStyle/>
            <a:p>
              <a:pPr algn="l">
                <a:lnSpc>
                  <a:spcPts val="1679"/>
                </a:lnSpc>
              </a:pPr>
              <a:endParaRPr/>
            </a:p>
          </p:txBody>
        </p:sp>
      </p:grpSp>
      <p:sp>
        <p:nvSpPr>
          <p:cNvPr id="19" name="TextBox 19"/>
          <p:cNvSpPr txBox="1"/>
          <p:nvPr/>
        </p:nvSpPr>
        <p:spPr>
          <a:xfrm>
            <a:off x="1085850" y="5295900"/>
            <a:ext cx="16116300" cy="600075"/>
          </a:xfrm>
          <a:prstGeom prst="rect">
            <a:avLst/>
          </a:prstGeom>
        </p:spPr>
        <p:txBody>
          <a:bodyPr lIns="0" tIns="0" rIns="0" bIns="0" rtlCol="0" anchor="t">
            <a:spAutoFit/>
          </a:bodyPr>
          <a:lstStyle/>
          <a:p>
            <a:pPr algn="l">
              <a:lnSpc>
                <a:spcPts val="4725"/>
              </a:lnSpc>
            </a:pPr>
            <a:r>
              <a:rPr lang="en-US" sz="3937" b="1">
                <a:solidFill>
                  <a:srgbClr val="444444"/>
                </a:solidFill>
                <a:latin typeface="Atkinson Hyperlegible Bold"/>
                <a:ea typeface="Atkinson Hyperlegible Bold"/>
                <a:cs typeface="Atkinson Hyperlegible Bold"/>
                <a:sym typeface="Atkinson Hyperlegible Bold"/>
              </a:rPr>
              <a:t>Clinical advice when it is needed</a:t>
            </a:r>
          </a:p>
        </p:txBody>
      </p:sp>
      <p:grpSp>
        <p:nvGrpSpPr>
          <p:cNvPr id="20" name="Group 20"/>
          <p:cNvGrpSpPr/>
          <p:nvPr/>
        </p:nvGrpSpPr>
        <p:grpSpPr>
          <a:xfrm>
            <a:off x="590550" y="6273124"/>
            <a:ext cx="76200" cy="742950"/>
            <a:chOff x="0" y="0"/>
            <a:chExt cx="101600" cy="990600"/>
          </a:xfrm>
        </p:grpSpPr>
        <p:sp>
          <p:nvSpPr>
            <p:cNvPr id="21" name="Freeform 21"/>
            <p:cNvSpPr/>
            <p:nvPr/>
          </p:nvSpPr>
          <p:spPr>
            <a:xfrm>
              <a:off x="0" y="0"/>
              <a:ext cx="101600" cy="990600"/>
            </a:xfrm>
            <a:custGeom>
              <a:avLst/>
              <a:gdLst/>
              <a:ahLst/>
              <a:cxnLst/>
              <a:rect l="l" t="t" r="r" b="b"/>
              <a:pathLst>
                <a:path w="101600" h="990600">
                  <a:moveTo>
                    <a:pt x="50800" y="0"/>
                  </a:moveTo>
                  <a:lnTo>
                    <a:pt x="50800" y="0"/>
                  </a:lnTo>
                  <a:cubicBezTo>
                    <a:pt x="78856" y="0"/>
                    <a:pt x="101600" y="22744"/>
                    <a:pt x="101600" y="50800"/>
                  </a:cubicBezTo>
                  <a:lnTo>
                    <a:pt x="101600" y="939800"/>
                  </a:lnTo>
                  <a:cubicBezTo>
                    <a:pt x="101600" y="967856"/>
                    <a:pt x="78856" y="990600"/>
                    <a:pt x="50800" y="990600"/>
                  </a:cubicBezTo>
                  <a:lnTo>
                    <a:pt x="50800" y="990600"/>
                  </a:lnTo>
                  <a:cubicBezTo>
                    <a:pt x="22744" y="990600"/>
                    <a:pt x="0" y="967856"/>
                    <a:pt x="0" y="939800"/>
                  </a:cubicBezTo>
                  <a:lnTo>
                    <a:pt x="0" y="50800"/>
                  </a:lnTo>
                  <a:cubicBezTo>
                    <a:pt x="0" y="22744"/>
                    <a:pt x="22744" y="0"/>
                    <a:pt x="50800" y="0"/>
                  </a:cubicBezTo>
                  <a:close/>
                </a:path>
              </a:pathLst>
            </a:custGeom>
            <a:solidFill>
              <a:srgbClr val="6E4A8E"/>
            </a:solidFill>
          </p:spPr>
        </p:sp>
        <p:sp>
          <p:nvSpPr>
            <p:cNvPr id="22" name="TextBox 22"/>
            <p:cNvSpPr txBox="1"/>
            <p:nvPr/>
          </p:nvSpPr>
          <p:spPr>
            <a:xfrm>
              <a:off x="0" y="-38100"/>
              <a:ext cx="101600" cy="1028700"/>
            </a:xfrm>
            <a:prstGeom prst="rect">
              <a:avLst/>
            </a:prstGeom>
          </p:spPr>
          <p:txBody>
            <a:bodyPr lIns="50800" tIns="50800" rIns="50800" bIns="50800" rtlCol="0" anchor="ctr"/>
            <a:lstStyle/>
            <a:p>
              <a:pPr algn="l">
                <a:lnSpc>
                  <a:spcPts val="1679"/>
                </a:lnSpc>
              </a:pPr>
              <a:endParaRPr/>
            </a:p>
          </p:txBody>
        </p:sp>
      </p:grpSp>
      <p:sp>
        <p:nvSpPr>
          <p:cNvPr id="23" name="TextBox 23"/>
          <p:cNvSpPr txBox="1"/>
          <p:nvPr/>
        </p:nvSpPr>
        <p:spPr>
          <a:xfrm>
            <a:off x="1085850" y="6553200"/>
            <a:ext cx="16116300" cy="600075"/>
          </a:xfrm>
          <a:prstGeom prst="rect">
            <a:avLst/>
          </a:prstGeom>
        </p:spPr>
        <p:txBody>
          <a:bodyPr lIns="0" tIns="0" rIns="0" bIns="0" rtlCol="0" anchor="t">
            <a:spAutoFit/>
          </a:bodyPr>
          <a:lstStyle/>
          <a:p>
            <a:pPr algn="l">
              <a:lnSpc>
                <a:spcPts val="4725"/>
              </a:lnSpc>
            </a:pPr>
            <a:r>
              <a:rPr lang="en-US" sz="3937" b="1">
                <a:solidFill>
                  <a:srgbClr val="444444"/>
                </a:solidFill>
                <a:latin typeface="Atkinson Hyperlegible Bold"/>
                <a:ea typeface="Atkinson Hyperlegible Bold"/>
                <a:cs typeface="Atkinson Hyperlegible Bold"/>
                <a:sym typeface="Atkinson Hyperlegible Bold"/>
              </a:rPr>
              <a:t>Clear responsibility for the next step</a:t>
            </a:r>
          </a:p>
        </p:txBody>
      </p:sp>
      <p:sp>
        <p:nvSpPr>
          <p:cNvPr id="24" name="TextBox 24"/>
          <p:cNvSpPr txBox="1"/>
          <p:nvPr/>
        </p:nvSpPr>
        <p:spPr>
          <a:xfrm>
            <a:off x="1085850" y="8072438"/>
            <a:ext cx="16116300" cy="1085850"/>
          </a:xfrm>
          <a:prstGeom prst="rect">
            <a:avLst/>
          </a:prstGeom>
        </p:spPr>
        <p:txBody>
          <a:bodyPr lIns="0" tIns="0" rIns="0" bIns="0" rtlCol="0" anchor="t">
            <a:spAutoFit/>
          </a:bodyPr>
          <a:lstStyle/>
          <a:p>
            <a:pPr algn="l">
              <a:lnSpc>
                <a:spcPts val="4320"/>
              </a:lnSpc>
            </a:pPr>
            <a:r>
              <a:rPr lang="en-US" sz="3600" b="1">
                <a:solidFill>
                  <a:srgbClr val="444444"/>
                </a:solidFill>
                <a:latin typeface="Atkinson Hyperlegible Bold"/>
                <a:ea typeface="Atkinson Hyperlegible Bold"/>
                <a:cs typeface="Atkinson Hyperlegible Bold"/>
                <a:sym typeface="Atkinson Hyperlegible Bold"/>
              </a:rPr>
              <a:t>When we ask teams to respond well,</a:t>
            </a:r>
          </a:p>
          <a:p>
            <a:pPr algn="l">
              <a:lnSpc>
                <a:spcPts val="4320"/>
              </a:lnSpc>
            </a:pPr>
            <a:r>
              <a:rPr lang="en-US" sz="3600" b="1">
                <a:solidFill>
                  <a:srgbClr val="444444"/>
                </a:solidFill>
                <a:latin typeface="Atkinson Hyperlegible Bold"/>
                <a:ea typeface="Atkinson Hyperlegible Bold"/>
                <a:cs typeface="Atkinson Hyperlegible Bold"/>
                <a:sym typeface="Atkinson Hyperlegible Bold"/>
              </a:rPr>
              <a:t>we need to make that response possible.</a:t>
            </a:r>
          </a:p>
        </p:txBody>
      </p:sp>
      <p:sp>
        <p:nvSpPr>
          <p:cNvPr id="25" name="Freeform 25"/>
          <p:cNvSpPr/>
          <p:nvPr/>
        </p:nvSpPr>
        <p:spPr>
          <a:xfrm>
            <a:off x="16167630" y="0"/>
            <a:ext cx="2069040" cy="2069040"/>
          </a:xfrm>
          <a:custGeom>
            <a:avLst/>
            <a:gdLst/>
            <a:ahLst/>
            <a:cxnLst/>
            <a:rect l="l" t="t" r="r" b="b"/>
            <a:pathLst>
              <a:path w="2069040" h="2069040">
                <a:moveTo>
                  <a:pt x="0" y="0"/>
                </a:moveTo>
                <a:lnTo>
                  <a:pt x="2069040" y="0"/>
                </a:lnTo>
                <a:lnTo>
                  <a:pt x="2069040" y="2069040"/>
                </a:lnTo>
                <a:lnTo>
                  <a:pt x="0" y="2069040"/>
                </a:lnTo>
                <a:lnTo>
                  <a:pt x="0" y="0"/>
                </a:lnTo>
                <a:close/>
              </a:path>
            </a:pathLst>
          </a:custGeom>
          <a:blipFill>
            <a:blip r:embed="rId3"/>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0F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71450" cy="10287000"/>
            <a:chOff x="0" y="0"/>
            <a:chExt cx="228600" cy="13716000"/>
          </a:xfrm>
        </p:grpSpPr>
        <p:sp>
          <p:nvSpPr>
            <p:cNvPr id="3" name="Freeform 3"/>
            <p:cNvSpPr/>
            <p:nvPr/>
          </p:nvSpPr>
          <p:spPr>
            <a:xfrm>
              <a:off x="0" y="0"/>
              <a:ext cx="228600" cy="13716000"/>
            </a:xfrm>
            <a:custGeom>
              <a:avLst/>
              <a:gdLst/>
              <a:ahLst/>
              <a:cxnLst/>
              <a:rect l="l" t="t" r="r" b="b"/>
              <a:pathLst>
                <a:path w="228600" h="13716000">
                  <a:moveTo>
                    <a:pt x="0" y="0"/>
                  </a:moveTo>
                  <a:lnTo>
                    <a:pt x="228600" y="0"/>
                  </a:lnTo>
                  <a:lnTo>
                    <a:pt x="228600" y="13716000"/>
                  </a:lnTo>
                  <a:lnTo>
                    <a:pt x="0" y="13716000"/>
                  </a:lnTo>
                  <a:close/>
                </a:path>
              </a:pathLst>
            </a:custGeom>
            <a:solidFill>
              <a:srgbClr val="5F9EA0"/>
            </a:solidFill>
          </p:spPr>
        </p:sp>
        <p:sp>
          <p:nvSpPr>
            <p:cNvPr id="4" name="TextBox 4"/>
            <p:cNvSpPr txBox="1"/>
            <p:nvPr/>
          </p:nvSpPr>
          <p:spPr>
            <a:xfrm>
              <a:off x="0" y="-38100"/>
              <a:ext cx="228600" cy="13754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085850" y="819150"/>
            <a:ext cx="16116300" cy="762000"/>
          </a:xfrm>
          <a:prstGeom prst="rect">
            <a:avLst/>
          </a:prstGeom>
        </p:spPr>
        <p:txBody>
          <a:bodyPr lIns="0" tIns="0" rIns="0" bIns="0" rtlCol="0" anchor="t">
            <a:spAutoFit/>
          </a:bodyPr>
          <a:lstStyle/>
          <a:p>
            <a:pPr algn="l">
              <a:lnSpc>
                <a:spcPts val="5940"/>
              </a:lnSpc>
            </a:pPr>
            <a:r>
              <a:rPr lang="en-US" sz="4950" b="1">
                <a:solidFill>
                  <a:srgbClr val="5F9EA0"/>
                </a:solidFill>
                <a:latin typeface="Segoe Script Bold"/>
                <a:ea typeface="Segoe Script Bold"/>
                <a:cs typeface="Segoe Script Bold"/>
                <a:sym typeface="Segoe Script Bold"/>
              </a:rPr>
              <a:t>Margaret: room to live</a:t>
            </a:r>
          </a:p>
        </p:txBody>
      </p:sp>
      <p:sp>
        <p:nvSpPr>
          <p:cNvPr id="6" name="TextBox 6"/>
          <p:cNvSpPr txBox="1"/>
          <p:nvPr/>
        </p:nvSpPr>
        <p:spPr>
          <a:xfrm>
            <a:off x="1085850" y="9639300"/>
            <a:ext cx="6429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ReFOCUS with Reece</a:t>
            </a:r>
          </a:p>
        </p:txBody>
      </p:sp>
      <p:sp>
        <p:nvSpPr>
          <p:cNvPr id="7" name="TextBox 7"/>
          <p:cNvSpPr txBox="1"/>
          <p:nvPr/>
        </p:nvSpPr>
        <p:spPr>
          <a:xfrm>
            <a:off x="16430625" y="9639300"/>
            <a:ext cx="714375" cy="276225"/>
          </a:xfrm>
          <a:prstGeom prst="rect">
            <a:avLst/>
          </a:prstGeom>
        </p:spPr>
        <p:txBody>
          <a:bodyPr lIns="0" tIns="0" rIns="0" bIns="0" rtlCol="0" anchor="t">
            <a:spAutoFit/>
          </a:bodyPr>
          <a:lstStyle/>
          <a:p>
            <a:pPr algn="l">
              <a:lnSpc>
                <a:spcPts val="2295"/>
              </a:lnSpc>
            </a:pPr>
            <a:r>
              <a:rPr lang="en-US" sz="1912">
                <a:solidFill>
                  <a:srgbClr val="444444"/>
                </a:solidFill>
                <a:latin typeface="Atkinson Hyperlegible"/>
                <a:ea typeface="Atkinson Hyperlegible"/>
                <a:cs typeface="Atkinson Hyperlegible"/>
                <a:sym typeface="Atkinson Hyperlegible"/>
              </a:rPr>
              <a:t>07</a:t>
            </a:r>
          </a:p>
        </p:txBody>
      </p:sp>
      <p:sp>
        <p:nvSpPr>
          <p:cNvPr id="8" name="AutoShape 8"/>
          <p:cNvSpPr/>
          <p:nvPr/>
        </p:nvSpPr>
        <p:spPr>
          <a:xfrm>
            <a:off x="419100" y="2752725"/>
            <a:ext cx="0" cy="4476750"/>
          </a:xfrm>
          <a:prstGeom prst="line">
            <a:avLst/>
          </a:prstGeom>
          <a:ln w="47625" cap="flat">
            <a:solidFill>
              <a:srgbClr val="5F9EA0"/>
            </a:solidFill>
            <a:prstDash val="solid"/>
            <a:headEnd type="none" w="sm" len="sm"/>
            <a:tailEnd type="none" w="sm" len="sm"/>
          </a:ln>
        </p:spPr>
      </p:sp>
      <p:grpSp>
        <p:nvGrpSpPr>
          <p:cNvPr id="9" name="Group 9"/>
          <p:cNvGrpSpPr/>
          <p:nvPr/>
        </p:nvGrpSpPr>
        <p:grpSpPr>
          <a:xfrm>
            <a:off x="666750" y="2952750"/>
            <a:ext cx="285750" cy="285750"/>
            <a:chOff x="0" y="0"/>
            <a:chExt cx="381000" cy="381000"/>
          </a:xfrm>
        </p:grpSpPr>
        <p:sp>
          <p:nvSpPr>
            <p:cNvPr id="10" name="Freeform 10"/>
            <p:cNvSpPr/>
            <p:nvPr/>
          </p:nvSpPr>
          <p:spPr>
            <a:xfrm>
              <a:off x="0" y="0"/>
              <a:ext cx="381000" cy="381000"/>
            </a:xfrm>
            <a:custGeom>
              <a:avLst/>
              <a:gdLst/>
              <a:ahLst/>
              <a:cxnLst/>
              <a:rect l="l" t="t" r="r" b="b"/>
              <a:pathLst>
                <a:path w="381000" h="381000">
                  <a:moveTo>
                    <a:pt x="190500" y="0"/>
                  </a:moveTo>
                  <a:lnTo>
                    <a:pt x="190500" y="0"/>
                  </a:lnTo>
                  <a:cubicBezTo>
                    <a:pt x="295710" y="0"/>
                    <a:pt x="381000" y="85290"/>
                    <a:pt x="381000" y="190500"/>
                  </a:cubicBezTo>
                  <a:lnTo>
                    <a:pt x="381000" y="190500"/>
                  </a:lnTo>
                  <a:cubicBezTo>
                    <a:pt x="381000" y="295710"/>
                    <a:pt x="295710" y="381000"/>
                    <a:pt x="190500" y="381000"/>
                  </a:cubicBezTo>
                  <a:lnTo>
                    <a:pt x="190500" y="381000"/>
                  </a:lnTo>
                  <a:cubicBezTo>
                    <a:pt x="85290" y="381000"/>
                    <a:pt x="0" y="295710"/>
                    <a:pt x="0" y="190500"/>
                  </a:cubicBezTo>
                  <a:lnTo>
                    <a:pt x="0" y="190500"/>
                  </a:lnTo>
                  <a:cubicBezTo>
                    <a:pt x="0" y="85290"/>
                    <a:pt x="85290" y="0"/>
                    <a:pt x="190500" y="0"/>
                  </a:cubicBezTo>
                  <a:close/>
                </a:path>
              </a:pathLst>
            </a:custGeom>
            <a:solidFill>
              <a:srgbClr val="5F9EA0"/>
            </a:solidFill>
          </p:spPr>
        </p:sp>
        <p:sp>
          <p:nvSpPr>
            <p:cNvPr id="11" name="TextBox 11"/>
            <p:cNvSpPr txBox="1"/>
            <p:nvPr/>
          </p:nvSpPr>
          <p:spPr>
            <a:xfrm>
              <a:off x="0" y="-38100"/>
              <a:ext cx="381000" cy="419100"/>
            </a:xfrm>
            <a:prstGeom prst="rect">
              <a:avLst/>
            </a:prstGeom>
          </p:spPr>
          <p:txBody>
            <a:bodyPr lIns="50800" tIns="50800" rIns="50800" bIns="50800" rtlCol="0" anchor="ctr"/>
            <a:lstStyle/>
            <a:p>
              <a:pPr algn="l">
                <a:lnSpc>
                  <a:spcPts val="1679"/>
                </a:lnSpc>
              </a:pPr>
              <a:endParaRPr/>
            </a:p>
          </p:txBody>
        </p:sp>
      </p:grpSp>
      <p:sp>
        <p:nvSpPr>
          <p:cNvPr id="12" name="TextBox 12"/>
          <p:cNvSpPr txBox="1"/>
          <p:nvPr/>
        </p:nvSpPr>
        <p:spPr>
          <a:xfrm>
            <a:off x="1085850" y="2819400"/>
            <a:ext cx="16116300" cy="504825"/>
          </a:xfrm>
          <a:prstGeom prst="rect">
            <a:avLst/>
          </a:prstGeom>
        </p:spPr>
        <p:txBody>
          <a:bodyPr lIns="0" tIns="0" rIns="0" bIns="0" rtlCol="0" anchor="t">
            <a:spAutoFit/>
          </a:bodyPr>
          <a:lstStyle/>
          <a:p>
            <a:pPr algn="l">
              <a:lnSpc>
                <a:spcPts val="3915"/>
              </a:lnSpc>
            </a:pPr>
            <a:r>
              <a:rPr lang="en-US" sz="3262">
                <a:solidFill>
                  <a:srgbClr val="444444"/>
                </a:solidFill>
                <a:latin typeface="Atkinson Hyperlegible"/>
                <a:ea typeface="Atkinson Hyperlegible"/>
                <a:cs typeface="Atkinson Hyperlegible"/>
                <a:sym typeface="Atkinson Hyperlegible"/>
              </a:rPr>
              <a:t>At assessment: largely seated and heavily sedated.</a:t>
            </a:r>
          </a:p>
        </p:txBody>
      </p:sp>
      <p:grpSp>
        <p:nvGrpSpPr>
          <p:cNvPr id="13" name="Group 13"/>
          <p:cNvGrpSpPr/>
          <p:nvPr/>
        </p:nvGrpSpPr>
        <p:grpSpPr>
          <a:xfrm>
            <a:off x="666750" y="4381500"/>
            <a:ext cx="285750" cy="285750"/>
            <a:chOff x="0" y="0"/>
            <a:chExt cx="381000" cy="381000"/>
          </a:xfrm>
        </p:grpSpPr>
        <p:sp>
          <p:nvSpPr>
            <p:cNvPr id="14" name="Freeform 14"/>
            <p:cNvSpPr/>
            <p:nvPr/>
          </p:nvSpPr>
          <p:spPr>
            <a:xfrm>
              <a:off x="0" y="0"/>
              <a:ext cx="381000" cy="381000"/>
            </a:xfrm>
            <a:custGeom>
              <a:avLst/>
              <a:gdLst/>
              <a:ahLst/>
              <a:cxnLst/>
              <a:rect l="l" t="t" r="r" b="b"/>
              <a:pathLst>
                <a:path w="381000" h="381000">
                  <a:moveTo>
                    <a:pt x="190500" y="0"/>
                  </a:moveTo>
                  <a:lnTo>
                    <a:pt x="190500" y="0"/>
                  </a:lnTo>
                  <a:cubicBezTo>
                    <a:pt x="295710" y="0"/>
                    <a:pt x="381000" y="85290"/>
                    <a:pt x="381000" y="190500"/>
                  </a:cubicBezTo>
                  <a:lnTo>
                    <a:pt x="381000" y="190500"/>
                  </a:lnTo>
                  <a:cubicBezTo>
                    <a:pt x="381000" y="295710"/>
                    <a:pt x="295710" y="381000"/>
                    <a:pt x="190500" y="381000"/>
                  </a:cubicBezTo>
                  <a:lnTo>
                    <a:pt x="190500" y="381000"/>
                  </a:lnTo>
                  <a:cubicBezTo>
                    <a:pt x="85290" y="381000"/>
                    <a:pt x="0" y="295710"/>
                    <a:pt x="0" y="190500"/>
                  </a:cubicBezTo>
                  <a:lnTo>
                    <a:pt x="0" y="190500"/>
                  </a:lnTo>
                  <a:cubicBezTo>
                    <a:pt x="0" y="85290"/>
                    <a:pt x="85290" y="0"/>
                    <a:pt x="190500" y="0"/>
                  </a:cubicBezTo>
                  <a:close/>
                </a:path>
              </a:pathLst>
            </a:custGeom>
            <a:solidFill>
              <a:srgbClr val="6E4A8E"/>
            </a:solidFill>
          </p:spPr>
        </p:sp>
        <p:sp>
          <p:nvSpPr>
            <p:cNvPr id="15" name="TextBox 15"/>
            <p:cNvSpPr txBox="1"/>
            <p:nvPr/>
          </p:nvSpPr>
          <p:spPr>
            <a:xfrm>
              <a:off x="0" y="-38100"/>
              <a:ext cx="381000" cy="419100"/>
            </a:xfrm>
            <a:prstGeom prst="rect">
              <a:avLst/>
            </a:prstGeom>
          </p:spPr>
          <p:txBody>
            <a:bodyPr lIns="50800" tIns="50800" rIns="50800" bIns="50800" rtlCol="0" anchor="ctr"/>
            <a:lstStyle/>
            <a:p>
              <a:pPr algn="l">
                <a:lnSpc>
                  <a:spcPts val="1679"/>
                </a:lnSpc>
              </a:pPr>
              <a:endParaRPr/>
            </a:p>
          </p:txBody>
        </p:sp>
      </p:grpSp>
      <p:sp>
        <p:nvSpPr>
          <p:cNvPr id="16" name="TextBox 16"/>
          <p:cNvSpPr txBox="1"/>
          <p:nvPr/>
        </p:nvSpPr>
        <p:spPr>
          <a:xfrm>
            <a:off x="1085850" y="3990975"/>
            <a:ext cx="16116300" cy="1000125"/>
          </a:xfrm>
          <a:prstGeom prst="rect">
            <a:avLst/>
          </a:prstGeom>
        </p:spPr>
        <p:txBody>
          <a:bodyPr lIns="0" tIns="0" rIns="0" bIns="0" rtlCol="0" anchor="t">
            <a:spAutoFit/>
          </a:bodyPr>
          <a:lstStyle/>
          <a:p>
            <a:pPr algn="l">
              <a:lnSpc>
                <a:spcPts val="3915"/>
              </a:lnSpc>
            </a:pPr>
            <a:r>
              <a:rPr lang="en-US" sz="3262">
                <a:solidFill>
                  <a:srgbClr val="444444"/>
                </a:solidFill>
                <a:latin typeface="Atkinson Hyperlegible"/>
                <a:ea typeface="Atkinson Hyperlegible"/>
                <a:cs typeface="Atkinson Hyperlegible"/>
                <a:sym typeface="Atkinson Hyperlegible"/>
              </a:rPr>
              <a:t>A renewed approach: clinical review, family knowledge,</a:t>
            </a:r>
          </a:p>
          <a:p>
            <a:pPr algn="l">
              <a:lnSpc>
                <a:spcPts val="3915"/>
              </a:lnSpc>
            </a:pPr>
            <a:r>
              <a:rPr lang="en-US" sz="3262">
                <a:solidFill>
                  <a:srgbClr val="444444"/>
                </a:solidFill>
                <a:latin typeface="Atkinson Hyperlegible"/>
                <a:ea typeface="Atkinson Hyperlegible"/>
                <a:cs typeface="Atkinson Hyperlegible"/>
                <a:sym typeface="Atkinson Hyperlegible"/>
              </a:rPr>
              <a:t>an adapted environment and a shared staff approach.</a:t>
            </a:r>
          </a:p>
        </p:txBody>
      </p:sp>
      <p:grpSp>
        <p:nvGrpSpPr>
          <p:cNvPr id="17" name="Group 17"/>
          <p:cNvGrpSpPr/>
          <p:nvPr/>
        </p:nvGrpSpPr>
        <p:grpSpPr>
          <a:xfrm>
            <a:off x="666750" y="5810250"/>
            <a:ext cx="285750" cy="285750"/>
            <a:chOff x="0" y="0"/>
            <a:chExt cx="381000" cy="381000"/>
          </a:xfrm>
        </p:grpSpPr>
        <p:sp>
          <p:nvSpPr>
            <p:cNvPr id="18" name="Freeform 18"/>
            <p:cNvSpPr/>
            <p:nvPr/>
          </p:nvSpPr>
          <p:spPr>
            <a:xfrm>
              <a:off x="0" y="0"/>
              <a:ext cx="381000" cy="381000"/>
            </a:xfrm>
            <a:custGeom>
              <a:avLst/>
              <a:gdLst/>
              <a:ahLst/>
              <a:cxnLst/>
              <a:rect l="l" t="t" r="r" b="b"/>
              <a:pathLst>
                <a:path w="381000" h="381000">
                  <a:moveTo>
                    <a:pt x="190500" y="0"/>
                  </a:moveTo>
                  <a:lnTo>
                    <a:pt x="190500" y="0"/>
                  </a:lnTo>
                  <a:cubicBezTo>
                    <a:pt x="295710" y="0"/>
                    <a:pt x="381000" y="85290"/>
                    <a:pt x="381000" y="190500"/>
                  </a:cubicBezTo>
                  <a:lnTo>
                    <a:pt x="381000" y="190500"/>
                  </a:lnTo>
                  <a:cubicBezTo>
                    <a:pt x="381000" y="295710"/>
                    <a:pt x="295710" y="381000"/>
                    <a:pt x="190500" y="381000"/>
                  </a:cubicBezTo>
                  <a:lnTo>
                    <a:pt x="190500" y="381000"/>
                  </a:lnTo>
                  <a:cubicBezTo>
                    <a:pt x="85290" y="381000"/>
                    <a:pt x="0" y="295710"/>
                    <a:pt x="0" y="190500"/>
                  </a:cubicBezTo>
                  <a:lnTo>
                    <a:pt x="0" y="190500"/>
                  </a:lnTo>
                  <a:cubicBezTo>
                    <a:pt x="0" y="85290"/>
                    <a:pt x="85290" y="0"/>
                    <a:pt x="190500" y="0"/>
                  </a:cubicBezTo>
                  <a:close/>
                </a:path>
              </a:pathLst>
            </a:custGeom>
            <a:solidFill>
              <a:srgbClr val="5F9EA0"/>
            </a:solidFill>
          </p:spPr>
        </p:sp>
        <p:sp>
          <p:nvSpPr>
            <p:cNvPr id="19" name="TextBox 19"/>
            <p:cNvSpPr txBox="1"/>
            <p:nvPr/>
          </p:nvSpPr>
          <p:spPr>
            <a:xfrm>
              <a:off x="0" y="-38100"/>
              <a:ext cx="381000" cy="419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085850" y="5734050"/>
            <a:ext cx="16116300" cy="504825"/>
          </a:xfrm>
          <a:prstGeom prst="rect">
            <a:avLst/>
          </a:prstGeom>
        </p:spPr>
        <p:txBody>
          <a:bodyPr lIns="0" tIns="0" rIns="0" bIns="0" rtlCol="0" anchor="t">
            <a:spAutoFit/>
          </a:bodyPr>
          <a:lstStyle/>
          <a:p>
            <a:pPr algn="l">
              <a:lnSpc>
                <a:spcPts val="3915"/>
              </a:lnSpc>
            </a:pPr>
            <a:r>
              <a:rPr lang="en-US" sz="3262" b="1">
                <a:solidFill>
                  <a:srgbClr val="444444"/>
                </a:solidFill>
                <a:latin typeface="Atkinson Hyperlegible Bold"/>
                <a:ea typeface="Atkinson Hyperlegible Bold"/>
                <a:cs typeface="Atkinson Hyperlegible Bold"/>
                <a:sym typeface="Atkinson Hyperlegible Bold"/>
              </a:rPr>
              <a:t>Within weeks: walking, connecting and taking part again.</a:t>
            </a:r>
          </a:p>
        </p:txBody>
      </p:sp>
      <p:sp>
        <p:nvSpPr>
          <p:cNvPr id="21" name="TextBox 21"/>
          <p:cNvSpPr txBox="1"/>
          <p:nvPr/>
        </p:nvSpPr>
        <p:spPr>
          <a:xfrm>
            <a:off x="1085850" y="7029450"/>
            <a:ext cx="16116300" cy="1695450"/>
          </a:xfrm>
          <a:prstGeom prst="rect">
            <a:avLst/>
          </a:prstGeom>
        </p:spPr>
        <p:txBody>
          <a:bodyPr lIns="0" tIns="0" rIns="0" bIns="0" rtlCol="0" anchor="t">
            <a:spAutoFit/>
          </a:bodyPr>
          <a:lstStyle/>
          <a:p>
            <a:pPr algn="l">
              <a:lnSpc>
                <a:spcPts val="6720"/>
              </a:lnSpc>
            </a:pPr>
            <a:r>
              <a:rPr lang="en-US" sz="5600" b="1" dirty="0">
                <a:solidFill>
                  <a:srgbClr val="6E4A8E"/>
                </a:solidFill>
                <a:latin typeface="Atkinson Hyperlegible Bold"/>
                <a:ea typeface="Atkinson Hyperlegible Bold"/>
                <a:cs typeface="Atkinson Hyperlegible Bold"/>
                <a:sym typeface="Atkinson Hyperlegible Bold"/>
              </a:rPr>
              <a:t>“I feel like I have my mum back,</a:t>
            </a:r>
          </a:p>
          <a:p>
            <a:pPr algn="l">
              <a:lnSpc>
                <a:spcPts val="6720"/>
              </a:lnSpc>
            </a:pPr>
            <a:r>
              <a:rPr lang="en-US" sz="5600" b="1" dirty="0">
                <a:solidFill>
                  <a:srgbClr val="6E4A8E"/>
                </a:solidFill>
                <a:latin typeface="Atkinson Hyperlegible Bold"/>
                <a:ea typeface="Atkinson Hyperlegible Bold"/>
                <a:cs typeface="Atkinson Hyperlegible Bold"/>
                <a:sym typeface="Atkinson Hyperlegible Bold"/>
              </a:rPr>
              <a:t>I thought I’d already said goodbye.”</a:t>
            </a:r>
          </a:p>
        </p:txBody>
      </p:sp>
      <p:sp>
        <p:nvSpPr>
          <p:cNvPr id="22" name="TextBox 22"/>
          <p:cNvSpPr txBox="1"/>
          <p:nvPr/>
        </p:nvSpPr>
        <p:spPr>
          <a:xfrm>
            <a:off x="1085850" y="9077325"/>
            <a:ext cx="16116300" cy="276225"/>
          </a:xfrm>
          <a:prstGeom prst="rect">
            <a:avLst/>
          </a:prstGeom>
        </p:spPr>
        <p:txBody>
          <a:bodyPr lIns="0" tIns="0" rIns="0" bIns="0" rtlCol="0" anchor="t">
            <a:spAutoFit/>
          </a:bodyPr>
          <a:lstStyle/>
          <a:p>
            <a:pPr algn="l">
              <a:lnSpc>
                <a:spcPts val="2295"/>
              </a:lnSpc>
            </a:pPr>
            <a:r>
              <a:rPr lang="en-US" sz="1912" dirty="0">
                <a:solidFill>
                  <a:srgbClr val="444444"/>
                </a:solidFill>
                <a:latin typeface="Atkinson Hyperlegible"/>
                <a:ea typeface="Atkinson Hyperlegible"/>
                <a:cs typeface="Atkinson Hyperlegible"/>
                <a:sym typeface="Atkinson Hyperlegible"/>
              </a:rPr>
              <a:t>Pseudonym. Professional recollection. Daughter’s letter, as recalled by Reece.</a:t>
            </a:r>
          </a:p>
        </p:txBody>
      </p:sp>
      <p:sp>
        <p:nvSpPr>
          <p:cNvPr id="23" name="Freeform 23"/>
          <p:cNvSpPr/>
          <p:nvPr/>
        </p:nvSpPr>
        <p:spPr>
          <a:xfrm>
            <a:off x="16167630" y="-30690"/>
            <a:ext cx="2069040" cy="2069040"/>
          </a:xfrm>
          <a:custGeom>
            <a:avLst/>
            <a:gdLst/>
            <a:ahLst/>
            <a:cxnLst/>
            <a:rect l="l" t="t" r="r" b="b"/>
            <a:pathLst>
              <a:path w="2069040" h="2069040">
                <a:moveTo>
                  <a:pt x="0" y="0"/>
                </a:moveTo>
                <a:lnTo>
                  <a:pt x="2069040" y="0"/>
                </a:lnTo>
                <a:lnTo>
                  <a:pt x="2069040" y="2069040"/>
                </a:lnTo>
                <a:lnTo>
                  <a:pt x="0" y="2069040"/>
                </a:lnTo>
                <a:lnTo>
                  <a:pt x="0" y="0"/>
                </a:lnTo>
                <a:close/>
              </a:path>
            </a:pathLst>
          </a:custGeom>
          <a:blipFill>
            <a:blip r:embed="rId3"/>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F9EA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71450" cy="10287000"/>
            <a:chOff x="0" y="0"/>
            <a:chExt cx="228600" cy="13716000"/>
          </a:xfrm>
        </p:grpSpPr>
        <p:sp>
          <p:nvSpPr>
            <p:cNvPr id="3" name="Freeform 3"/>
            <p:cNvSpPr/>
            <p:nvPr/>
          </p:nvSpPr>
          <p:spPr>
            <a:xfrm>
              <a:off x="0" y="0"/>
              <a:ext cx="228600" cy="13716000"/>
            </a:xfrm>
            <a:custGeom>
              <a:avLst/>
              <a:gdLst/>
              <a:ahLst/>
              <a:cxnLst/>
              <a:rect l="l" t="t" r="r" b="b"/>
              <a:pathLst>
                <a:path w="228600" h="13716000">
                  <a:moveTo>
                    <a:pt x="0" y="0"/>
                  </a:moveTo>
                  <a:lnTo>
                    <a:pt x="228600" y="0"/>
                  </a:lnTo>
                  <a:lnTo>
                    <a:pt x="228600" y="13716000"/>
                  </a:lnTo>
                  <a:lnTo>
                    <a:pt x="0" y="13716000"/>
                  </a:lnTo>
                  <a:close/>
                </a:path>
              </a:pathLst>
            </a:custGeom>
            <a:solidFill>
              <a:srgbClr val="5F9EA0"/>
            </a:solidFill>
          </p:spPr>
        </p:sp>
        <p:sp>
          <p:nvSpPr>
            <p:cNvPr id="4" name="TextBox 4"/>
            <p:cNvSpPr txBox="1"/>
            <p:nvPr/>
          </p:nvSpPr>
          <p:spPr>
            <a:xfrm>
              <a:off x="0" y="-38100"/>
              <a:ext cx="228600" cy="13754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085850" y="819150"/>
            <a:ext cx="16116300" cy="762000"/>
          </a:xfrm>
          <a:prstGeom prst="rect">
            <a:avLst/>
          </a:prstGeom>
        </p:spPr>
        <p:txBody>
          <a:bodyPr lIns="0" tIns="0" rIns="0" bIns="0" rtlCol="0" anchor="t">
            <a:spAutoFit/>
          </a:bodyPr>
          <a:lstStyle/>
          <a:p>
            <a:pPr algn="l">
              <a:lnSpc>
                <a:spcPts val="5940"/>
              </a:lnSpc>
            </a:pPr>
            <a:r>
              <a:rPr lang="en-US" sz="4950" b="1">
                <a:solidFill>
                  <a:srgbClr val="FFFFFF"/>
                </a:solidFill>
                <a:latin typeface="Segoe Script Bold"/>
                <a:ea typeface="Segoe Script Bold"/>
                <a:cs typeface="Segoe Script Bold"/>
                <a:sym typeface="Segoe Script Bold"/>
              </a:rPr>
              <a:t>What could we change together?</a:t>
            </a:r>
          </a:p>
        </p:txBody>
      </p:sp>
      <p:grpSp>
        <p:nvGrpSpPr>
          <p:cNvPr id="6" name="Group 6"/>
          <p:cNvGrpSpPr/>
          <p:nvPr/>
        </p:nvGrpSpPr>
        <p:grpSpPr>
          <a:xfrm>
            <a:off x="628650" y="2619375"/>
            <a:ext cx="133350" cy="4762500"/>
            <a:chOff x="0" y="0"/>
            <a:chExt cx="177800" cy="6350000"/>
          </a:xfrm>
        </p:grpSpPr>
        <p:sp>
          <p:nvSpPr>
            <p:cNvPr id="7" name="Freeform 7"/>
            <p:cNvSpPr/>
            <p:nvPr/>
          </p:nvSpPr>
          <p:spPr>
            <a:xfrm>
              <a:off x="0" y="0"/>
              <a:ext cx="177800" cy="6350000"/>
            </a:xfrm>
            <a:custGeom>
              <a:avLst/>
              <a:gdLst/>
              <a:ahLst/>
              <a:cxnLst/>
              <a:rect l="l" t="t" r="r" b="b"/>
              <a:pathLst>
                <a:path w="177800" h="6350000">
                  <a:moveTo>
                    <a:pt x="0" y="0"/>
                  </a:moveTo>
                  <a:lnTo>
                    <a:pt x="177800" y="0"/>
                  </a:lnTo>
                  <a:lnTo>
                    <a:pt x="177800" y="6350000"/>
                  </a:lnTo>
                  <a:lnTo>
                    <a:pt x="0" y="6350000"/>
                  </a:lnTo>
                  <a:close/>
                </a:path>
              </a:pathLst>
            </a:custGeom>
            <a:solidFill>
              <a:srgbClr val="DEC7ED">
                <a:alpha val="94902"/>
              </a:srgbClr>
            </a:solidFill>
          </p:spPr>
        </p:sp>
        <p:sp>
          <p:nvSpPr>
            <p:cNvPr id="8" name="TextBox 8"/>
            <p:cNvSpPr txBox="1"/>
            <p:nvPr/>
          </p:nvSpPr>
          <p:spPr>
            <a:xfrm>
              <a:off x="0" y="-38100"/>
              <a:ext cx="177800" cy="6388100"/>
            </a:xfrm>
            <a:prstGeom prst="rect">
              <a:avLst/>
            </a:prstGeom>
          </p:spPr>
          <p:txBody>
            <a:bodyPr lIns="50800" tIns="50800" rIns="50800" bIns="50800" rtlCol="0" anchor="ctr"/>
            <a:lstStyle/>
            <a:p>
              <a:pPr algn="l">
                <a:lnSpc>
                  <a:spcPts val="1679"/>
                </a:lnSpc>
              </a:pPr>
              <a:endParaRPr/>
            </a:p>
          </p:txBody>
        </p:sp>
      </p:grpSp>
      <p:grpSp>
        <p:nvGrpSpPr>
          <p:cNvPr id="9" name="Group 9"/>
          <p:cNvGrpSpPr/>
          <p:nvPr/>
        </p:nvGrpSpPr>
        <p:grpSpPr>
          <a:xfrm>
            <a:off x="742950" y="3086100"/>
            <a:ext cx="95250" cy="95250"/>
            <a:chOff x="0" y="0"/>
            <a:chExt cx="127000" cy="127000"/>
          </a:xfrm>
        </p:grpSpPr>
        <p:sp>
          <p:nvSpPr>
            <p:cNvPr id="10" name="Freeform 10"/>
            <p:cNvSpPr/>
            <p:nvPr/>
          </p:nvSpPr>
          <p:spPr>
            <a:xfrm>
              <a:off x="0" y="0"/>
              <a:ext cx="127000" cy="127000"/>
            </a:xfrm>
            <a:custGeom>
              <a:avLst/>
              <a:gdLst/>
              <a:ahLst/>
              <a:cxnLst/>
              <a:rect l="l" t="t" r="r" b="b"/>
              <a:pathLst>
                <a:path w="127000" h="127000">
                  <a:moveTo>
                    <a:pt x="63500" y="0"/>
                  </a:moveTo>
                  <a:lnTo>
                    <a:pt x="63500" y="0"/>
                  </a:lnTo>
                  <a:cubicBezTo>
                    <a:pt x="98570" y="0"/>
                    <a:pt x="127000" y="28430"/>
                    <a:pt x="127000" y="63500"/>
                  </a:cubicBezTo>
                  <a:lnTo>
                    <a:pt x="127000" y="63500"/>
                  </a:lnTo>
                  <a:cubicBezTo>
                    <a:pt x="127000" y="98570"/>
                    <a:pt x="98570" y="127000"/>
                    <a:pt x="63500" y="127000"/>
                  </a:cubicBezTo>
                  <a:lnTo>
                    <a:pt x="63500" y="127000"/>
                  </a:lnTo>
                  <a:cubicBezTo>
                    <a:pt x="28430" y="127000"/>
                    <a:pt x="0" y="98570"/>
                    <a:pt x="0" y="63500"/>
                  </a:cubicBezTo>
                  <a:lnTo>
                    <a:pt x="0" y="63500"/>
                  </a:lnTo>
                  <a:cubicBezTo>
                    <a:pt x="0" y="28430"/>
                    <a:pt x="28430" y="0"/>
                    <a:pt x="63500" y="0"/>
                  </a:cubicBezTo>
                  <a:close/>
                </a:path>
              </a:pathLst>
            </a:custGeom>
            <a:solidFill>
              <a:srgbClr val="5F9EA0">
                <a:alpha val="94902"/>
              </a:srgbClr>
            </a:solidFill>
          </p:spPr>
        </p:sp>
        <p:sp>
          <p:nvSpPr>
            <p:cNvPr id="11" name="TextBox 11"/>
            <p:cNvSpPr txBox="1"/>
            <p:nvPr/>
          </p:nvSpPr>
          <p:spPr>
            <a:xfrm>
              <a:off x="0" y="-38100"/>
              <a:ext cx="127000" cy="165100"/>
            </a:xfrm>
            <a:prstGeom prst="rect">
              <a:avLst/>
            </a:prstGeom>
          </p:spPr>
          <p:txBody>
            <a:bodyPr lIns="50800" tIns="50800" rIns="50800" bIns="50800" rtlCol="0" anchor="ctr"/>
            <a:lstStyle/>
            <a:p>
              <a:pPr algn="l">
                <a:lnSpc>
                  <a:spcPts val="1679"/>
                </a:lnSpc>
              </a:pPr>
              <a:endParaRPr/>
            </a:p>
          </p:txBody>
        </p:sp>
      </p:grpSp>
      <p:grpSp>
        <p:nvGrpSpPr>
          <p:cNvPr id="12" name="Group 12"/>
          <p:cNvGrpSpPr/>
          <p:nvPr/>
        </p:nvGrpSpPr>
        <p:grpSpPr>
          <a:xfrm>
            <a:off x="742950" y="4857750"/>
            <a:ext cx="95250" cy="95250"/>
            <a:chOff x="0" y="0"/>
            <a:chExt cx="127000" cy="127000"/>
          </a:xfrm>
        </p:grpSpPr>
        <p:sp>
          <p:nvSpPr>
            <p:cNvPr id="13" name="Freeform 13"/>
            <p:cNvSpPr/>
            <p:nvPr/>
          </p:nvSpPr>
          <p:spPr>
            <a:xfrm>
              <a:off x="0" y="0"/>
              <a:ext cx="127000" cy="127000"/>
            </a:xfrm>
            <a:custGeom>
              <a:avLst/>
              <a:gdLst/>
              <a:ahLst/>
              <a:cxnLst/>
              <a:rect l="l" t="t" r="r" b="b"/>
              <a:pathLst>
                <a:path w="127000" h="127000">
                  <a:moveTo>
                    <a:pt x="63500" y="0"/>
                  </a:moveTo>
                  <a:lnTo>
                    <a:pt x="63500" y="0"/>
                  </a:lnTo>
                  <a:cubicBezTo>
                    <a:pt x="98570" y="0"/>
                    <a:pt x="127000" y="28430"/>
                    <a:pt x="127000" y="63500"/>
                  </a:cubicBezTo>
                  <a:lnTo>
                    <a:pt x="127000" y="63500"/>
                  </a:lnTo>
                  <a:cubicBezTo>
                    <a:pt x="127000" y="98570"/>
                    <a:pt x="98570" y="127000"/>
                    <a:pt x="63500" y="127000"/>
                  </a:cubicBezTo>
                  <a:lnTo>
                    <a:pt x="63500" y="127000"/>
                  </a:lnTo>
                  <a:cubicBezTo>
                    <a:pt x="28430" y="127000"/>
                    <a:pt x="0" y="98570"/>
                    <a:pt x="0" y="63500"/>
                  </a:cubicBezTo>
                  <a:lnTo>
                    <a:pt x="0" y="63500"/>
                  </a:lnTo>
                  <a:cubicBezTo>
                    <a:pt x="0" y="28430"/>
                    <a:pt x="28430" y="0"/>
                    <a:pt x="63500" y="0"/>
                  </a:cubicBezTo>
                  <a:close/>
                </a:path>
              </a:pathLst>
            </a:custGeom>
            <a:solidFill>
              <a:srgbClr val="DEC7ED">
                <a:alpha val="94902"/>
              </a:srgbClr>
            </a:solidFill>
          </p:spPr>
        </p:sp>
        <p:sp>
          <p:nvSpPr>
            <p:cNvPr id="14" name="TextBox 14"/>
            <p:cNvSpPr txBox="1"/>
            <p:nvPr/>
          </p:nvSpPr>
          <p:spPr>
            <a:xfrm>
              <a:off x="0" y="-38100"/>
              <a:ext cx="127000" cy="165100"/>
            </a:xfrm>
            <a:prstGeom prst="rect">
              <a:avLst/>
            </a:prstGeom>
          </p:spPr>
          <p:txBody>
            <a:bodyPr lIns="50800" tIns="50800" rIns="50800" bIns="50800" rtlCol="0" anchor="ctr"/>
            <a:lstStyle/>
            <a:p>
              <a:pPr algn="l">
                <a:lnSpc>
                  <a:spcPts val="1679"/>
                </a:lnSpc>
              </a:pPr>
              <a:endParaRPr/>
            </a:p>
          </p:txBody>
        </p:sp>
      </p:grpSp>
      <p:grpSp>
        <p:nvGrpSpPr>
          <p:cNvPr id="15" name="Group 15"/>
          <p:cNvGrpSpPr/>
          <p:nvPr/>
        </p:nvGrpSpPr>
        <p:grpSpPr>
          <a:xfrm>
            <a:off x="742950" y="6629400"/>
            <a:ext cx="95250" cy="95250"/>
            <a:chOff x="0" y="0"/>
            <a:chExt cx="127000" cy="127000"/>
          </a:xfrm>
        </p:grpSpPr>
        <p:sp>
          <p:nvSpPr>
            <p:cNvPr id="16" name="Freeform 16"/>
            <p:cNvSpPr/>
            <p:nvPr/>
          </p:nvSpPr>
          <p:spPr>
            <a:xfrm>
              <a:off x="0" y="0"/>
              <a:ext cx="127000" cy="127000"/>
            </a:xfrm>
            <a:custGeom>
              <a:avLst/>
              <a:gdLst/>
              <a:ahLst/>
              <a:cxnLst/>
              <a:rect l="l" t="t" r="r" b="b"/>
              <a:pathLst>
                <a:path w="127000" h="127000">
                  <a:moveTo>
                    <a:pt x="63500" y="0"/>
                  </a:moveTo>
                  <a:lnTo>
                    <a:pt x="63500" y="0"/>
                  </a:lnTo>
                  <a:cubicBezTo>
                    <a:pt x="98570" y="0"/>
                    <a:pt x="127000" y="28430"/>
                    <a:pt x="127000" y="63500"/>
                  </a:cubicBezTo>
                  <a:lnTo>
                    <a:pt x="127000" y="63500"/>
                  </a:lnTo>
                  <a:cubicBezTo>
                    <a:pt x="127000" y="98570"/>
                    <a:pt x="98570" y="127000"/>
                    <a:pt x="63500" y="127000"/>
                  </a:cubicBezTo>
                  <a:lnTo>
                    <a:pt x="63500" y="127000"/>
                  </a:lnTo>
                  <a:cubicBezTo>
                    <a:pt x="28430" y="127000"/>
                    <a:pt x="0" y="98570"/>
                    <a:pt x="0" y="63500"/>
                  </a:cubicBezTo>
                  <a:lnTo>
                    <a:pt x="0" y="63500"/>
                  </a:lnTo>
                  <a:cubicBezTo>
                    <a:pt x="0" y="28430"/>
                    <a:pt x="28430" y="0"/>
                    <a:pt x="63500" y="0"/>
                  </a:cubicBezTo>
                  <a:close/>
                </a:path>
              </a:pathLst>
            </a:custGeom>
            <a:solidFill>
              <a:srgbClr val="5F9EA0">
                <a:alpha val="94902"/>
              </a:srgbClr>
            </a:solidFill>
          </p:spPr>
        </p:sp>
        <p:sp>
          <p:nvSpPr>
            <p:cNvPr id="17" name="TextBox 17"/>
            <p:cNvSpPr txBox="1"/>
            <p:nvPr/>
          </p:nvSpPr>
          <p:spPr>
            <a:xfrm>
              <a:off x="0" y="-38100"/>
              <a:ext cx="127000" cy="165100"/>
            </a:xfrm>
            <a:prstGeom prst="rect">
              <a:avLst/>
            </a:prstGeom>
          </p:spPr>
          <p:txBody>
            <a:bodyPr lIns="50800" tIns="50800" rIns="50800" bIns="50800" rtlCol="0" anchor="ctr"/>
            <a:lstStyle/>
            <a:p>
              <a:pPr algn="l">
                <a:lnSpc>
                  <a:spcPts val="1679"/>
                </a:lnSpc>
              </a:pPr>
              <a:endParaRPr/>
            </a:p>
          </p:txBody>
        </p:sp>
      </p:grpSp>
      <p:sp>
        <p:nvSpPr>
          <p:cNvPr id="18" name="Freeform 18"/>
          <p:cNvSpPr/>
          <p:nvPr/>
        </p:nvSpPr>
        <p:spPr>
          <a:xfrm>
            <a:off x="16110480" y="0"/>
            <a:ext cx="2069040" cy="2069040"/>
          </a:xfrm>
          <a:custGeom>
            <a:avLst/>
            <a:gdLst/>
            <a:ahLst/>
            <a:cxnLst/>
            <a:rect l="l" t="t" r="r" b="b"/>
            <a:pathLst>
              <a:path w="2069040" h="2069040">
                <a:moveTo>
                  <a:pt x="0" y="0"/>
                </a:moveTo>
                <a:lnTo>
                  <a:pt x="2069040" y="0"/>
                </a:lnTo>
                <a:lnTo>
                  <a:pt x="2069040" y="2069040"/>
                </a:lnTo>
                <a:lnTo>
                  <a:pt x="0" y="2069040"/>
                </a:lnTo>
                <a:lnTo>
                  <a:pt x="0" y="0"/>
                </a:lnTo>
                <a:close/>
              </a:path>
            </a:pathLst>
          </a:custGeom>
          <a:blipFill>
            <a:blip r:embed="rId3"/>
            <a:stretch>
              <a:fillRect/>
            </a:stretch>
          </a:blipFill>
        </p:spPr>
      </p:sp>
      <p:sp>
        <p:nvSpPr>
          <p:cNvPr id="19" name="TextBox 19"/>
          <p:cNvSpPr txBox="1"/>
          <p:nvPr/>
        </p:nvSpPr>
        <p:spPr>
          <a:xfrm>
            <a:off x="1085850" y="9639300"/>
            <a:ext cx="6429375" cy="276225"/>
          </a:xfrm>
          <a:prstGeom prst="rect">
            <a:avLst/>
          </a:prstGeom>
        </p:spPr>
        <p:txBody>
          <a:bodyPr lIns="0" tIns="0" rIns="0" bIns="0" rtlCol="0" anchor="t">
            <a:spAutoFit/>
          </a:bodyPr>
          <a:lstStyle/>
          <a:p>
            <a:pPr algn="l">
              <a:lnSpc>
                <a:spcPts val="2295"/>
              </a:lnSpc>
            </a:pPr>
            <a:r>
              <a:rPr lang="en-US" sz="1912">
                <a:solidFill>
                  <a:srgbClr val="DEC7ED"/>
                </a:solidFill>
                <a:latin typeface="Atkinson Hyperlegible"/>
                <a:ea typeface="Atkinson Hyperlegible"/>
                <a:cs typeface="Atkinson Hyperlegible"/>
                <a:sym typeface="Atkinson Hyperlegible"/>
              </a:rPr>
              <a:t>ReFOCUS with Reece</a:t>
            </a:r>
          </a:p>
        </p:txBody>
      </p:sp>
      <p:sp>
        <p:nvSpPr>
          <p:cNvPr id="20" name="TextBox 20"/>
          <p:cNvSpPr txBox="1"/>
          <p:nvPr/>
        </p:nvSpPr>
        <p:spPr>
          <a:xfrm>
            <a:off x="16430625" y="9639300"/>
            <a:ext cx="714375" cy="276225"/>
          </a:xfrm>
          <a:prstGeom prst="rect">
            <a:avLst/>
          </a:prstGeom>
        </p:spPr>
        <p:txBody>
          <a:bodyPr lIns="0" tIns="0" rIns="0" bIns="0" rtlCol="0" anchor="t">
            <a:spAutoFit/>
          </a:bodyPr>
          <a:lstStyle/>
          <a:p>
            <a:pPr algn="l">
              <a:lnSpc>
                <a:spcPts val="2295"/>
              </a:lnSpc>
            </a:pPr>
            <a:r>
              <a:rPr lang="en-US" sz="1912">
                <a:solidFill>
                  <a:srgbClr val="DEC7ED"/>
                </a:solidFill>
                <a:latin typeface="Atkinson Hyperlegible"/>
                <a:ea typeface="Atkinson Hyperlegible"/>
                <a:cs typeface="Atkinson Hyperlegible"/>
                <a:sym typeface="Atkinson Hyperlegible"/>
              </a:rPr>
              <a:t>08</a:t>
            </a:r>
          </a:p>
        </p:txBody>
      </p:sp>
      <p:sp>
        <p:nvSpPr>
          <p:cNvPr id="21" name="TextBox 21"/>
          <p:cNvSpPr txBox="1"/>
          <p:nvPr/>
        </p:nvSpPr>
        <p:spPr>
          <a:xfrm>
            <a:off x="1085850" y="2857500"/>
            <a:ext cx="16116300" cy="542925"/>
          </a:xfrm>
          <a:prstGeom prst="rect">
            <a:avLst/>
          </a:prstGeom>
        </p:spPr>
        <p:txBody>
          <a:bodyPr lIns="0" tIns="0" rIns="0" bIns="0" rtlCol="0" anchor="t">
            <a:spAutoFit/>
          </a:bodyPr>
          <a:lstStyle/>
          <a:p>
            <a:pPr algn="l">
              <a:lnSpc>
                <a:spcPts val="4320"/>
              </a:lnSpc>
            </a:pPr>
            <a:r>
              <a:rPr lang="en-US" sz="3600" b="1">
                <a:solidFill>
                  <a:srgbClr val="FFFFFF"/>
                </a:solidFill>
                <a:latin typeface="Atkinson Hyperlegible Bold"/>
                <a:ea typeface="Atkinson Hyperlegible Bold"/>
                <a:cs typeface="Atkinson Hyperlegible Bold"/>
                <a:sym typeface="Atkinson Hyperlegible Bold"/>
              </a:rPr>
              <a:t>1. Earlier joint review</a:t>
            </a:r>
          </a:p>
        </p:txBody>
      </p:sp>
      <p:sp>
        <p:nvSpPr>
          <p:cNvPr id="22" name="TextBox 22"/>
          <p:cNvSpPr txBox="1"/>
          <p:nvPr/>
        </p:nvSpPr>
        <p:spPr>
          <a:xfrm>
            <a:off x="1628775" y="3552825"/>
            <a:ext cx="15573375" cy="419100"/>
          </a:xfrm>
          <a:prstGeom prst="rect">
            <a:avLst/>
          </a:prstGeom>
        </p:spPr>
        <p:txBody>
          <a:bodyPr lIns="0" tIns="0" rIns="0" bIns="0" rtlCol="0" anchor="t">
            <a:spAutoFit/>
          </a:bodyPr>
          <a:lstStyle/>
          <a:p>
            <a:pPr algn="l">
              <a:lnSpc>
                <a:spcPts val="3240"/>
              </a:lnSpc>
            </a:pPr>
            <a:r>
              <a:rPr lang="en-US" sz="2700">
                <a:solidFill>
                  <a:srgbClr val="FFFFFF"/>
                </a:solidFill>
                <a:latin typeface="Atkinson Hyperlegible"/>
                <a:ea typeface="Atkinson Hyperlegible"/>
                <a:cs typeface="Atkinson Hyperlegible"/>
                <a:sym typeface="Atkinson Hyperlegible"/>
              </a:rPr>
              <a:t>Can teams obtain support when needs begin to change?</a:t>
            </a:r>
          </a:p>
        </p:txBody>
      </p:sp>
      <p:sp>
        <p:nvSpPr>
          <p:cNvPr id="23" name="TextBox 23"/>
          <p:cNvSpPr txBox="1"/>
          <p:nvPr/>
        </p:nvSpPr>
        <p:spPr>
          <a:xfrm>
            <a:off x="1085850" y="4629150"/>
            <a:ext cx="16116300" cy="542925"/>
          </a:xfrm>
          <a:prstGeom prst="rect">
            <a:avLst/>
          </a:prstGeom>
        </p:spPr>
        <p:txBody>
          <a:bodyPr lIns="0" tIns="0" rIns="0" bIns="0" rtlCol="0" anchor="t">
            <a:spAutoFit/>
          </a:bodyPr>
          <a:lstStyle/>
          <a:p>
            <a:pPr algn="l">
              <a:lnSpc>
                <a:spcPts val="4320"/>
              </a:lnSpc>
            </a:pPr>
            <a:r>
              <a:rPr lang="en-US" sz="3600" b="1">
                <a:solidFill>
                  <a:srgbClr val="FFFFFF"/>
                </a:solidFill>
                <a:latin typeface="Atkinson Hyperlegible Bold"/>
                <a:ea typeface="Atkinson Hyperlegible Bold"/>
                <a:cs typeface="Atkinson Hyperlegible Bold"/>
                <a:sym typeface="Atkinson Hyperlegible Bold"/>
              </a:rPr>
              <a:t>2. Understanding that travels with the person</a:t>
            </a:r>
          </a:p>
        </p:txBody>
      </p:sp>
      <p:sp>
        <p:nvSpPr>
          <p:cNvPr id="24" name="TextBox 24"/>
          <p:cNvSpPr txBox="1"/>
          <p:nvPr/>
        </p:nvSpPr>
        <p:spPr>
          <a:xfrm>
            <a:off x="1628775" y="5324475"/>
            <a:ext cx="15573375" cy="419100"/>
          </a:xfrm>
          <a:prstGeom prst="rect">
            <a:avLst/>
          </a:prstGeom>
        </p:spPr>
        <p:txBody>
          <a:bodyPr lIns="0" tIns="0" rIns="0" bIns="0" rtlCol="0" anchor="t">
            <a:spAutoFit/>
          </a:bodyPr>
          <a:lstStyle/>
          <a:p>
            <a:pPr algn="l">
              <a:lnSpc>
                <a:spcPts val="3240"/>
              </a:lnSpc>
            </a:pPr>
            <a:r>
              <a:rPr lang="en-US" sz="2700">
                <a:solidFill>
                  <a:srgbClr val="FFFFFF"/>
                </a:solidFill>
                <a:latin typeface="Atkinson Hyperlegible"/>
                <a:ea typeface="Atkinson Hyperlegible"/>
                <a:cs typeface="Atkinson Hyperlegible"/>
                <a:sym typeface="Atkinson Hyperlegible"/>
              </a:rPr>
              <a:t>Does a transfer explain the person, the changes and the uncertainties?</a:t>
            </a:r>
          </a:p>
        </p:txBody>
      </p:sp>
      <p:sp>
        <p:nvSpPr>
          <p:cNvPr id="25" name="TextBox 25"/>
          <p:cNvSpPr txBox="1"/>
          <p:nvPr/>
        </p:nvSpPr>
        <p:spPr>
          <a:xfrm>
            <a:off x="1085850" y="6400800"/>
            <a:ext cx="16116300" cy="542925"/>
          </a:xfrm>
          <a:prstGeom prst="rect">
            <a:avLst/>
          </a:prstGeom>
        </p:spPr>
        <p:txBody>
          <a:bodyPr lIns="0" tIns="0" rIns="0" bIns="0" rtlCol="0" anchor="t">
            <a:spAutoFit/>
          </a:bodyPr>
          <a:lstStyle/>
          <a:p>
            <a:pPr algn="l">
              <a:lnSpc>
                <a:spcPts val="4320"/>
              </a:lnSpc>
            </a:pPr>
            <a:r>
              <a:rPr lang="en-US" sz="3600" b="1">
                <a:solidFill>
                  <a:srgbClr val="FFFFFF"/>
                </a:solidFill>
                <a:latin typeface="Atkinson Hyperlegible Bold"/>
                <a:ea typeface="Atkinson Hyperlegible Bold"/>
                <a:cs typeface="Atkinson Hyperlegible Bold"/>
                <a:sym typeface="Atkinson Hyperlegible Bold"/>
              </a:rPr>
              <a:t>3. Support that teams can actually access</a:t>
            </a:r>
          </a:p>
        </p:txBody>
      </p:sp>
      <p:sp>
        <p:nvSpPr>
          <p:cNvPr id="26" name="TextBox 26"/>
          <p:cNvSpPr txBox="1"/>
          <p:nvPr/>
        </p:nvSpPr>
        <p:spPr>
          <a:xfrm>
            <a:off x="1628775" y="7096125"/>
            <a:ext cx="15573375" cy="419100"/>
          </a:xfrm>
          <a:prstGeom prst="rect">
            <a:avLst/>
          </a:prstGeom>
        </p:spPr>
        <p:txBody>
          <a:bodyPr lIns="0" tIns="0" rIns="0" bIns="0" rtlCol="0" anchor="t">
            <a:spAutoFit/>
          </a:bodyPr>
          <a:lstStyle/>
          <a:p>
            <a:pPr algn="l">
              <a:lnSpc>
                <a:spcPts val="3240"/>
              </a:lnSpc>
            </a:pPr>
            <a:r>
              <a:rPr lang="en-US" sz="2700">
                <a:solidFill>
                  <a:srgbClr val="FFFFFF"/>
                </a:solidFill>
                <a:latin typeface="Atkinson Hyperlegible"/>
                <a:ea typeface="Atkinson Hyperlegible"/>
                <a:cs typeface="Atkinson Hyperlegible"/>
                <a:sym typeface="Atkinson Hyperlegible"/>
              </a:rPr>
              <a:t>Can the receiving service deliver the plan and obtain further help?</a:t>
            </a:r>
          </a:p>
        </p:txBody>
      </p:sp>
      <p:sp>
        <p:nvSpPr>
          <p:cNvPr id="27" name="TextBox 27"/>
          <p:cNvSpPr txBox="1"/>
          <p:nvPr/>
        </p:nvSpPr>
        <p:spPr>
          <a:xfrm>
            <a:off x="1085850" y="8215312"/>
            <a:ext cx="16116300" cy="542925"/>
          </a:xfrm>
          <a:prstGeom prst="rect">
            <a:avLst/>
          </a:prstGeom>
        </p:spPr>
        <p:txBody>
          <a:bodyPr lIns="0" tIns="0" rIns="0" bIns="0" rtlCol="0" anchor="t">
            <a:spAutoFit/>
          </a:bodyPr>
          <a:lstStyle/>
          <a:p>
            <a:pPr algn="l">
              <a:lnSpc>
                <a:spcPts val="4320"/>
              </a:lnSpc>
            </a:pPr>
            <a:r>
              <a:rPr lang="en-US" sz="3600" b="1">
                <a:solidFill>
                  <a:srgbClr val="FFFFFF"/>
                </a:solidFill>
                <a:latin typeface="Atkinson Hyperlegible Bold"/>
                <a:ea typeface="Atkinson Hyperlegible Bold"/>
                <a:cs typeface="Atkinson Hyperlegible Bold"/>
                <a:sym typeface="Atkinson Hyperlegible Bold"/>
              </a:rPr>
              <a:t>When needs change, can our services change with them?</a:t>
            </a:r>
          </a:p>
        </p:txBody>
      </p:sp>
      <p:sp>
        <p:nvSpPr>
          <p:cNvPr id="28" name="TextBox 28"/>
          <p:cNvSpPr txBox="1"/>
          <p:nvPr/>
        </p:nvSpPr>
        <p:spPr>
          <a:xfrm>
            <a:off x="9858375" y="9629775"/>
            <a:ext cx="6429375" cy="361950"/>
          </a:xfrm>
          <a:prstGeom prst="rect">
            <a:avLst/>
          </a:prstGeom>
        </p:spPr>
        <p:txBody>
          <a:bodyPr lIns="0" tIns="0" rIns="0" bIns="0" rtlCol="0" anchor="t">
            <a:spAutoFit/>
          </a:bodyPr>
          <a:lstStyle/>
          <a:p>
            <a:pPr algn="l">
              <a:lnSpc>
                <a:spcPts val="2894"/>
              </a:lnSpc>
            </a:pPr>
            <a:r>
              <a:rPr lang="en-US" sz="2412" b="1">
                <a:solidFill>
                  <a:srgbClr val="DEC7ED"/>
                </a:solidFill>
                <a:latin typeface="Atkinson Hyperlegible Bold"/>
                <a:ea typeface="Atkinson Hyperlegible Bold"/>
                <a:cs typeface="Atkinson Hyperlegible Bold"/>
                <a:sym typeface="Atkinson Hyperlegible Bold"/>
              </a:rPr>
              <a:t>refocuswithreece.co.uk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2386</Words>
  <Application>Microsoft Office PowerPoint</Application>
  <PresentationFormat>Custom</PresentationFormat>
  <Paragraphs>150</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Atkinson Hyperlegible</vt:lpstr>
      <vt:lpstr>Atkinson Hyperlegible Bold</vt:lpstr>
      <vt:lpstr>Segoe Script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ReFOCUS_Thames_Valley_Conference_2026.pptx</dc:title>
  <dc:creator>Reece White</dc:creator>
  <cp:lastModifiedBy>Reece White</cp:lastModifiedBy>
  <cp:revision>1</cp:revision>
  <dcterms:created xsi:type="dcterms:W3CDTF">2006-08-16T00:00:00Z</dcterms:created>
  <dcterms:modified xsi:type="dcterms:W3CDTF">2026-10-30T14:35:00Z</dcterms:modified>
  <dc:identifier>DAHZfL6aEKs</dc:identifier>
</cp:coreProperties>
</file>