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1" r:id="rId4"/>
    <p:sldMasterId id="2147483709" r:id="rId5"/>
    <p:sldMasterId id="2147483722" r:id="rId6"/>
  </p:sldMasterIdLst>
  <p:notesMasterIdLst>
    <p:notesMasterId r:id="rId41"/>
  </p:notesMasterIdLst>
  <p:handoutMasterIdLst>
    <p:handoutMasterId r:id="rId42"/>
  </p:handoutMasterIdLst>
  <p:sldIdLst>
    <p:sldId id="2147379124" r:id="rId7"/>
    <p:sldId id="2147378975" r:id="rId8"/>
    <p:sldId id="2147379092" r:id="rId9"/>
    <p:sldId id="2147379090" r:id="rId10"/>
    <p:sldId id="2147379091" r:id="rId11"/>
    <p:sldId id="2147379051" r:id="rId12"/>
    <p:sldId id="2147379088" r:id="rId13"/>
    <p:sldId id="2147379143" r:id="rId14"/>
    <p:sldId id="2147379144" r:id="rId15"/>
    <p:sldId id="2147379141" r:id="rId16"/>
    <p:sldId id="256" r:id="rId17"/>
    <p:sldId id="257" r:id="rId18"/>
    <p:sldId id="260" r:id="rId19"/>
    <p:sldId id="2147379089" r:id="rId20"/>
    <p:sldId id="2147379081" r:id="rId21"/>
    <p:sldId id="2147379095" r:id="rId22"/>
    <p:sldId id="2147379130" r:id="rId23"/>
    <p:sldId id="2147378928" r:id="rId24"/>
    <p:sldId id="2147379145" r:id="rId25"/>
    <p:sldId id="2147378897" r:id="rId26"/>
    <p:sldId id="2147379139" r:id="rId27"/>
    <p:sldId id="2147379140" r:id="rId28"/>
    <p:sldId id="2147379135" r:id="rId29"/>
    <p:sldId id="2147378829" r:id="rId30"/>
    <p:sldId id="2147379118" r:id="rId31"/>
    <p:sldId id="2147379146" r:id="rId32"/>
    <p:sldId id="2147379007" r:id="rId33"/>
    <p:sldId id="2147379096" r:id="rId34"/>
    <p:sldId id="2147379119" r:id="rId35"/>
    <p:sldId id="2147379138" r:id="rId36"/>
    <p:sldId id="274" r:id="rId37"/>
    <p:sldId id="2147379121" r:id="rId38"/>
    <p:sldId id="702" r:id="rId39"/>
    <p:sldId id="2147379147" r:id="rId40"/>
  </p:sldIdLst>
  <p:sldSz cx="12192000" cy="6858000"/>
  <p:notesSz cx="6797675"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FB7E871-46BC-A239-DE51-45CD5EF8CB88}" name="Finn Turner-Berry" initials="FTB" userId="S::finn.turner-berry@nationalcareforum.org.uk::d68e19e1-6ef1-43a9-84b7-56bb6c8b64d7" providerId="AD"/>
  <p188:author id="{F7C9D8C3-7D16-C58C-3C71-FDF0A71DDCE4}" name="Liz Jones" initials="LJ" userId="S::liz.jones@nationalcareforum.org.uk::26993d44-1943-49d4-adb2-aa1a647813a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iz Jones" initials="LJ" lastIdx="1" clrIdx="0">
    <p:extLst>
      <p:ext uri="{19B8F6BF-5375-455C-9EA6-DF929625EA0E}">
        <p15:presenceInfo xmlns:p15="http://schemas.microsoft.com/office/powerpoint/2012/main" userId="S-1-5-21-4094805018-1274960468-3852829289-1126" providerId="AD"/>
      </p:ext>
    </p:extLst>
  </p:cmAuthor>
  <p:cmAuthor id="2" name="Finn Turner-Berry" initials="FTB" lastIdx="1" clrIdx="1">
    <p:extLst>
      <p:ext uri="{19B8F6BF-5375-455C-9EA6-DF929625EA0E}">
        <p15:presenceInfo xmlns:p15="http://schemas.microsoft.com/office/powerpoint/2012/main" userId="57f3bba71cc1f51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4171"/>
    <a:srgbClr val="4E95D9"/>
    <a:srgbClr val="071420"/>
    <a:srgbClr val="203864"/>
    <a:srgbClr val="637DA2"/>
    <a:srgbClr val="130656"/>
    <a:srgbClr val="B8C8E1"/>
    <a:srgbClr val="538135"/>
    <a:srgbClr val="CDE5FE"/>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8" d="100"/>
          <a:sy n="58" d="100"/>
        </p:scale>
        <p:origin x="964" y="268"/>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3128"/>
        <p:guide pos="214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commentAuthors" Target="commentAuthors.xml"/><Relationship Id="rId48" Type="http://schemas.microsoft.com/office/2018/10/relationships/authors" Target="author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fld id="{208F4A2F-E03B-4AC6-87B6-5DB6EEB3C1A4}" type="datetimeFigureOut">
              <a:rPr lang="en-GB" smtClean="0"/>
              <a:t>04/11/2026</a:t>
            </a:fld>
            <a:endParaRPr lang="en-GB"/>
          </a:p>
        </p:txBody>
      </p:sp>
      <p:sp>
        <p:nvSpPr>
          <p:cNvPr id="4" name="Footer Placeholder 3"/>
          <p:cNvSpPr>
            <a:spLocks noGrp="1"/>
          </p:cNvSpPr>
          <p:nvPr>
            <p:ph type="ftr" sz="quarter" idx="2"/>
          </p:nvPr>
        </p:nvSpPr>
        <p:spPr>
          <a:xfrm>
            <a:off x="0" y="9431338"/>
            <a:ext cx="2946400" cy="4984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31338"/>
            <a:ext cx="2946400" cy="498475"/>
          </a:xfrm>
          <a:prstGeom prst="rect">
            <a:avLst/>
          </a:prstGeom>
        </p:spPr>
        <p:txBody>
          <a:bodyPr vert="horz" lIns="91440" tIns="45720" rIns="91440" bIns="45720" rtlCol="0" anchor="b"/>
          <a:lstStyle>
            <a:lvl1pPr algn="r">
              <a:defRPr sz="1200"/>
            </a:lvl1pPr>
          </a:lstStyle>
          <a:p>
            <a:fld id="{C982C4AD-51DF-4F17-82F9-B0785B01F3EA}" type="slidenum">
              <a:rPr lang="en-GB" smtClean="0"/>
              <a:t>‹#›</a:t>
            </a:fld>
            <a:endParaRPr lang="en-GB"/>
          </a:p>
        </p:txBody>
      </p:sp>
    </p:spTree>
    <p:extLst>
      <p:ext uri="{BB962C8B-B14F-4D97-AF65-F5344CB8AC3E}">
        <p14:creationId xmlns:p14="http://schemas.microsoft.com/office/powerpoint/2010/main" val="31821971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9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491"/>
          </a:xfrm>
          <a:prstGeom prst="rect">
            <a:avLst/>
          </a:prstGeom>
        </p:spPr>
        <p:txBody>
          <a:bodyPr vert="horz" lIns="91440" tIns="45720" rIns="91440" bIns="45720" rtlCol="0"/>
          <a:lstStyle>
            <a:lvl1pPr algn="r">
              <a:defRPr sz="1200"/>
            </a:lvl1pPr>
          </a:lstStyle>
          <a:p>
            <a:fld id="{7547CA09-65A3-4E9A-85E5-D85D8602649E}" type="datetimeFigureOut">
              <a:rPr lang="en-GB" smtClean="0"/>
              <a:t>04/11/2026</a:t>
            </a:fld>
            <a:endParaRPr lang="en-GB"/>
          </a:p>
        </p:txBody>
      </p:sp>
      <p:sp>
        <p:nvSpPr>
          <p:cNvPr id="4" name="Slide Image Placeholder 3"/>
          <p:cNvSpPr>
            <a:spLocks noGrp="1" noRot="1" noChangeAspect="1"/>
          </p:cNvSpPr>
          <p:nvPr>
            <p:ph type="sldImg" idx="2"/>
          </p:nvPr>
        </p:nvSpPr>
        <p:spPr>
          <a:xfrm>
            <a:off x="88900" y="744538"/>
            <a:ext cx="6619875" cy="37242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6661"/>
            <a:ext cx="5438140" cy="4468416"/>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599"/>
            <a:ext cx="2945659" cy="49649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1599"/>
            <a:ext cx="2945659" cy="496491"/>
          </a:xfrm>
          <a:prstGeom prst="rect">
            <a:avLst/>
          </a:prstGeom>
        </p:spPr>
        <p:txBody>
          <a:bodyPr vert="horz" lIns="91440" tIns="45720" rIns="91440" bIns="45720" rtlCol="0" anchor="b"/>
          <a:lstStyle>
            <a:lvl1pPr algn="r">
              <a:defRPr sz="1200"/>
            </a:lvl1pPr>
          </a:lstStyle>
          <a:p>
            <a:fld id="{8DBFCBC7-7B24-46A2-86B7-0B2073D9095B}" type="slidenum">
              <a:rPr lang="en-GB" smtClean="0"/>
              <a:t>‹#›</a:t>
            </a:fld>
            <a:endParaRPr lang="en-GB"/>
          </a:p>
        </p:txBody>
      </p:sp>
    </p:spTree>
    <p:extLst>
      <p:ext uri="{BB962C8B-B14F-4D97-AF65-F5344CB8AC3E}">
        <p14:creationId xmlns:p14="http://schemas.microsoft.com/office/powerpoint/2010/main" val="3980446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BFCBC7-7B24-46A2-86B7-0B2073D9095B}" type="slidenum">
              <a:rPr lang="en-GB" smtClean="0"/>
              <a:t>6</a:t>
            </a:fld>
            <a:endParaRPr lang="en-GB"/>
          </a:p>
        </p:txBody>
      </p:sp>
    </p:spTree>
    <p:extLst>
      <p:ext uri="{BB962C8B-B14F-4D97-AF65-F5344CB8AC3E}">
        <p14:creationId xmlns:p14="http://schemas.microsoft.com/office/powerpoint/2010/main" val="334212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Welcome. NCF is preparing its response to the Government consultation on ending one-sided flexibility in zero hours and similar contracts. Today is about testing our thinking with members.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Set the tone: NCF is engaging constructively but critically. The proposals could affect how providers plan rotas, offer additional hours, manage short-notice change, use bank and agency workers, and respond to changing needs.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five questions sit above the detailed agenda questions. If we answer these, we have a strong, practical response.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C2896-AEFA-E682-8C42-29B6896B15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E7EDCB-251E-2454-070C-FAB9DF1553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85D50B-C12C-D837-3CA0-F172CBD093E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A15054B-EAF2-FCDB-C7FE-ABF21971731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2EC163-3917-434B-BA56-7370F8B8CBEF}"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6326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C2896-AEFA-E682-8C42-29B6896B15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E7EDCB-251E-2454-070C-FAB9DF1553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85D50B-C12C-D837-3CA0-F172CBD093E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A15054B-EAF2-FCDB-C7FE-ABF21971731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2EC163-3917-434B-BA56-7370F8B8CBEF}"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6326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463BB0-A4FB-4EA6-AE8D-D50CD949256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88496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9412F-6428-FAB8-DE19-E095B12212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2901C6-CBEA-A0D0-51FB-AE70DF3752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C55DDB-707C-569E-EF89-7286F9C794E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517DE2B-ECDF-9107-8C52-5D48D9DFBCD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463BB0-A4FB-4EA6-AE8D-D50CD949256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24518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6C0CE-A19F-E862-6540-9E5555E9BE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207103-2A9F-1F1C-812C-5ADA07A3F4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607E5E-2500-E5D3-F387-222133EAC32B}"/>
              </a:ext>
            </a:extLst>
          </p:cNvPr>
          <p:cNvSpPr>
            <a:spLocks noGrp="1"/>
          </p:cNvSpPr>
          <p:nvPr>
            <p:ph type="body" idx="1"/>
          </p:nvPr>
        </p:nvSpPr>
        <p:spPr/>
        <p:txBody>
          <a:bodyPr/>
          <a:lstStyle/>
          <a:p>
            <a:r>
              <a:rPr lang="en-GB"/>
              <a:t>Use this slide to present the programmes as complementary: Digital Leadership supports organisational adoption; Care Technologist supports person-centred application. Costs shown exclude VAT. Digital Leadership participants may be eligible for £525 reimbursement from the ASC Learning and Development Support Service.</a:t>
            </a:r>
          </a:p>
        </p:txBody>
      </p:sp>
      <p:sp>
        <p:nvSpPr>
          <p:cNvPr id="4" name="Slide Number Placeholder 3">
            <a:extLst>
              <a:ext uri="{FF2B5EF4-FFF2-40B4-BE49-F238E27FC236}">
                <a16:creationId xmlns:a16="http://schemas.microsoft.com/office/drawing/2014/main" id="{252E1F69-7B83-A571-138D-E4FBA943934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C5DFA5-D8E6-4A52-BFF7-3639D55255A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144614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84896" y="6250169"/>
            <a:ext cx="4251664" cy="365125"/>
          </a:xfrm>
        </p:spPr>
        <p:txBody>
          <a:bodyPr/>
          <a:lstStyle/>
          <a:p>
            <a:fld id="{D7424B92-D857-4D0A-84C7-A2C6E8B1960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FB3D37-CA4A-4189-AC6B-36DF41F5039D}" type="slidenum">
              <a:rPr lang="en-GB" smtClean="0"/>
              <a:t>‹#›</a:t>
            </a:fld>
            <a:endParaRPr lang="en-GB"/>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89414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304800" y="228600"/>
            <a:ext cx="11594592"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7" name="Group 9"/>
          <p:cNvGrpSpPr>
            <a:grpSpLocks noChangeAspect="1"/>
          </p:cNvGrpSpPr>
          <p:nvPr/>
        </p:nvGrpSpPr>
        <p:grpSpPr bwMode="hidden">
          <a:xfrm>
            <a:off x="0" y="5445224"/>
            <a:ext cx="11631168"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350"/>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350"/>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350"/>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350"/>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350"/>
            </a:p>
          </p:txBody>
        </p:sp>
      </p:grpSp>
      <p:sp>
        <p:nvSpPr>
          <p:cNvPr id="2" name="Title 1"/>
          <p:cNvSpPr>
            <a:spLocks noGrp="1"/>
          </p:cNvSpPr>
          <p:nvPr>
            <p:ph type="ctrTitle"/>
          </p:nvPr>
        </p:nvSpPr>
        <p:spPr>
          <a:xfrm>
            <a:off x="914400" y="1600200"/>
            <a:ext cx="10363200" cy="1780108"/>
          </a:xfrm>
        </p:spPr>
        <p:txBody>
          <a:bodyPr anchor="b">
            <a:normAutofit/>
          </a:bodyPr>
          <a:lstStyle>
            <a:lvl1pPr>
              <a:defRPr sz="3300">
                <a:solidFill>
                  <a:srgbClr val="FFFFFF"/>
                </a:solidFill>
                <a:latin typeface="Calibri" panose="020F0502020204030204" pitchFamily="34" charset="0"/>
                <a:ea typeface="Calibri" panose="020F0502020204030204" pitchFamily="34" charset="0"/>
                <a:cs typeface="Calibri" panose="020F0502020204030204" pitchFamily="34" charset="0"/>
              </a:defRPr>
            </a:lvl1pPr>
          </a:lstStyle>
          <a:p>
            <a:r>
              <a:rPr lang="en-US"/>
              <a:t>Click to edit Master title style</a:t>
            </a:r>
          </a:p>
        </p:txBody>
      </p:sp>
      <p:sp>
        <p:nvSpPr>
          <p:cNvPr id="3" name="Subtitle 2"/>
          <p:cNvSpPr>
            <a:spLocks noGrp="1"/>
          </p:cNvSpPr>
          <p:nvPr>
            <p:ph type="subTitle" idx="1"/>
          </p:nvPr>
        </p:nvSpPr>
        <p:spPr>
          <a:xfrm>
            <a:off x="1828800" y="3556001"/>
            <a:ext cx="8534400" cy="1473200"/>
          </a:xfrm>
        </p:spPr>
        <p:txBody>
          <a:bodyPr>
            <a:normAutofit/>
          </a:bodyPr>
          <a:lstStyle>
            <a:lvl1pPr marL="0" indent="0" algn="ctr">
              <a:buNone/>
              <a:defRPr sz="1500">
                <a:solidFill>
                  <a:srgbClr val="FFFFFF"/>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FB3D37-CA4A-4189-AC6B-36DF41F5039D}" type="slidenum">
              <a:rPr lang="en-GB" smtClean="0"/>
              <a:t>‹#›</a:t>
            </a:fld>
            <a:endParaRPr lang="en-GB"/>
          </a:p>
        </p:txBody>
      </p:sp>
      <p:sp>
        <p:nvSpPr>
          <p:cNvPr id="19" name="Date Placeholder 3">
            <a:extLst>
              <a:ext uri="{FF2B5EF4-FFF2-40B4-BE49-F238E27FC236}">
                <a16:creationId xmlns:a16="http://schemas.microsoft.com/office/drawing/2014/main" id="{74706659-CFD6-4540-97DC-AE9A999B8624}"/>
              </a:ext>
            </a:extLst>
          </p:cNvPr>
          <p:cNvSpPr>
            <a:spLocks noGrp="1"/>
          </p:cNvSpPr>
          <p:nvPr>
            <p:ph type="dt" sz="half" idx="2"/>
          </p:nvPr>
        </p:nvSpPr>
        <p:spPr>
          <a:xfrm>
            <a:off x="6884896" y="6250169"/>
            <a:ext cx="4177381" cy="365125"/>
          </a:xfrm>
          <a:prstGeom prst="rect">
            <a:avLst/>
          </a:prstGeom>
        </p:spPr>
        <p:txBody>
          <a:bodyPr vert="horz" lIns="91440" tIns="45720" rIns="91440" bIns="45720" rtlCol="0" anchor="ctr"/>
          <a:lstStyle>
            <a:lvl1pPr algn="r">
              <a:defRPr sz="750">
                <a:solidFill>
                  <a:schemeClr val="tx2"/>
                </a:solidFill>
              </a:defRPr>
            </a:lvl1pPr>
          </a:lstStyle>
          <a:p>
            <a:fld id="{D7424B92-D857-4D0A-84C7-A2C6E8B19604}" type="datetimeFigureOut">
              <a:rPr lang="en-GB" smtClean="0"/>
              <a:t>04/11/2026</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FB3D37-CA4A-4189-AC6B-36DF41F5039D}" type="slidenum">
              <a:rPr lang="en-GB" smtClean="0"/>
              <a:t>‹#›</a:t>
            </a:fld>
            <a:endParaRPr lang="en-GB"/>
          </a:p>
        </p:txBody>
      </p:sp>
      <p:sp>
        <p:nvSpPr>
          <p:cNvPr id="7" name="Title 6"/>
          <p:cNvSpPr>
            <a:spLocks noGrp="1"/>
          </p:cNvSpPr>
          <p:nvPr>
            <p:ph type="title"/>
          </p:nvPr>
        </p:nvSpPr>
        <p:spPr/>
        <p:txBody>
          <a:bodyPr/>
          <a:lstStyle/>
          <a:p>
            <a:r>
              <a:rPr lang="en-US"/>
              <a:t>Click to edit Master title style</a:t>
            </a:r>
          </a:p>
        </p:txBody>
      </p:sp>
      <p:sp>
        <p:nvSpPr>
          <p:cNvPr id="9" name="Date Placeholder 3">
            <a:extLst>
              <a:ext uri="{FF2B5EF4-FFF2-40B4-BE49-F238E27FC236}">
                <a16:creationId xmlns:a16="http://schemas.microsoft.com/office/drawing/2014/main" id="{827724B3-2B2D-47D8-A2FD-3AD32281AD2F}"/>
              </a:ext>
            </a:extLst>
          </p:cNvPr>
          <p:cNvSpPr>
            <a:spLocks noGrp="1"/>
          </p:cNvSpPr>
          <p:nvPr>
            <p:ph type="dt" sz="half" idx="10"/>
          </p:nvPr>
        </p:nvSpPr>
        <p:spPr>
          <a:xfrm>
            <a:off x="6884896" y="6250169"/>
            <a:ext cx="4251664" cy="365125"/>
          </a:xfrm>
        </p:spPr>
        <p:txBody>
          <a:bodyPr/>
          <a:lstStyle/>
          <a:p>
            <a:fld id="{D7424B92-D857-4D0A-84C7-A2C6E8B19604}" type="datetimeFigureOut">
              <a:rPr lang="en-GB" smtClean="0"/>
              <a:t>04/11/2026</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228600"/>
            <a:ext cx="11594592"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Freeform 14"/>
          <p:cNvSpPr>
            <a:spLocks/>
          </p:cNvSpPr>
          <p:nvPr/>
        </p:nvSpPr>
        <p:spPr bwMode="hidden">
          <a:xfrm>
            <a:off x="8063254" y="4203592"/>
            <a:ext cx="383523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0" name="Freeform 18"/>
          <p:cNvSpPr>
            <a:spLocks/>
          </p:cNvSpPr>
          <p:nvPr/>
        </p:nvSpPr>
        <p:spPr bwMode="hidden">
          <a:xfrm>
            <a:off x="3492430" y="4075290"/>
            <a:ext cx="7392687"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1" name="Freeform 22"/>
          <p:cNvSpPr>
            <a:spLocks/>
          </p:cNvSpPr>
          <p:nvPr/>
        </p:nvSpPr>
        <p:spPr bwMode="hidden">
          <a:xfrm>
            <a:off x="3771637" y="4087562"/>
            <a:ext cx="729064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12" name="Freeform 26"/>
          <p:cNvSpPr>
            <a:spLocks/>
          </p:cNvSpPr>
          <p:nvPr/>
        </p:nvSpPr>
        <p:spPr bwMode="hidden">
          <a:xfrm>
            <a:off x="7479321" y="4074179"/>
            <a:ext cx="4410667"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useBgFill="1">
        <p:nvSpPr>
          <p:cNvPr id="13" name="Freeform 10"/>
          <p:cNvSpPr>
            <a:spLocks/>
          </p:cNvSpPr>
          <p:nvPr/>
        </p:nvSpPr>
        <p:spPr bwMode="hidden">
          <a:xfrm>
            <a:off x="282220" y="4058555"/>
            <a:ext cx="11631168"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 name="Title 1"/>
          <p:cNvSpPr>
            <a:spLocks noGrp="1"/>
          </p:cNvSpPr>
          <p:nvPr>
            <p:ph type="title"/>
          </p:nvPr>
        </p:nvSpPr>
        <p:spPr>
          <a:xfrm>
            <a:off x="920043" y="2463560"/>
            <a:ext cx="10363200" cy="1524000"/>
          </a:xfrm>
        </p:spPr>
        <p:txBody>
          <a:bodyPr anchor="t">
            <a:normAutofit/>
          </a:bodyPr>
          <a:lstStyle>
            <a:lvl1pPr algn="ctr">
              <a:defRPr sz="3300" b="0" cap="none"/>
            </a:lvl1pPr>
          </a:lstStyle>
          <a:p>
            <a:r>
              <a:rPr lang="en-US"/>
              <a:t>Click to edit Master title style</a:t>
            </a:r>
          </a:p>
        </p:txBody>
      </p:sp>
      <p:sp>
        <p:nvSpPr>
          <p:cNvPr id="3" name="Text Placeholder 2"/>
          <p:cNvSpPr>
            <a:spLocks noGrp="1"/>
          </p:cNvSpPr>
          <p:nvPr>
            <p:ph type="body" idx="1"/>
          </p:nvPr>
        </p:nvSpPr>
        <p:spPr>
          <a:xfrm>
            <a:off x="1823153" y="1437449"/>
            <a:ext cx="8556979" cy="939801"/>
          </a:xfrm>
        </p:spPr>
        <p:txBody>
          <a:bodyPr anchor="b">
            <a:normAutofit/>
          </a:bodyPr>
          <a:lstStyle>
            <a:lvl1pPr marL="0" indent="0" algn="ctr">
              <a:buNone/>
              <a:defRPr sz="1500">
                <a:solidFill>
                  <a:srgbClr val="FFFFFF"/>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FB3D37-CA4A-4189-AC6B-36DF41F5039D}"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FB3D37-CA4A-4189-AC6B-36DF41F5039D}" type="slidenum">
              <a:rPr lang="en-GB" smtClean="0"/>
              <a:t>‹#›</a:t>
            </a:fld>
            <a:endParaRPr lang="en-GB"/>
          </a:p>
        </p:txBody>
      </p:sp>
      <p:sp>
        <p:nvSpPr>
          <p:cNvPr id="9" name="Content Placeholder 8"/>
          <p:cNvSpPr>
            <a:spLocks noGrp="1"/>
          </p:cNvSpPr>
          <p:nvPr>
            <p:ph sz="quarter" idx="13"/>
          </p:nvPr>
        </p:nvSpPr>
        <p:spPr>
          <a:xfrm>
            <a:off x="902207" y="2679192"/>
            <a:ext cx="5096256"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6193536" y="2679192"/>
            <a:ext cx="5096256"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8594B5EB-DA3F-47E2-8A22-F8B2793A95FC}"/>
              </a:ext>
            </a:extLst>
          </p:cNvPr>
          <p:cNvSpPr>
            <a:spLocks noGrp="1"/>
          </p:cNvSpPr>
          <p:nvPr>
            <p:ph type="dt" sz="half" idx="10"/>
          </p:nvPr>
        </p:nvSpPr>
        <p:spPr>
          <a:xfrm>
            <a:off x="6884896" y="6250169"/>
            <a:ext cx="4251664" cy="365125"/>
          </a:xfrm>
        </p:spPr>
        <p:txBody>
          <a:bodyPr/>
          <a:lstStyle/>
          <a:p>
            <a:fld id="{D7424B92-D857-4D0A-84C7-A2C6E8B19604}" type="datetimeFigureOut">
              <a:rPr lang="en-GB" smtClean="0"/>
              <a:t>04/11/2026</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02208" y="2678114"/>
            <a:ext cx="5096256" cy="639762"/>
          </a:xfrm>
        </p:spPr>
        <p:txBody>
          <a:bodyPr anchor="ctr"/>
          <a:lstStyle>
            <a:lvl1pPr marL="0" indent="0" algn="ctr">
              <a:buNone/>
              <a:defRPr sz="1800" b="0">
                <a:solidFill>
                  <a:schemeClr val="tx2"/>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03113" y="3429005"/>
            <a:ext cx="5093407" cy="2697163"/>
          </a:xfrm>
        </p:spPr>
        <p:txBody>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7600" y="2678113"/>
            <a:ext cx="5096256" cy="639762"/>
          </a:xfrm>
        </p:spPr>
        <p:txBody>
          <a:bodyPr anchor="ctr"/>
          <a:lstStyle>
            <a:lvl1pPr marL="0" indent="0" algn="ctr">
              <a:buNone/>
              <a:defRPr sz="1800" b="0" i="0">
                <a:solidFill>
                  <a:schemeClr val="tx2"/>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67" y="3429005"/>
            <a:ext cx="5096256" cy="2697163"/>
          </a:xfrm>
        </p:spPr>
        <p:txBody>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7424B92-D857-4D0A-84C7-A2C6E8B19604}" type="datetimeFigureOut">
              <a:rPr lang="en-GB" smtClean="0"/>
              <a:t>04/11/2026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4FB3D37-CA4A-4189-AC6B-36DF41F5039D}"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7424B92-D857-4D0A-84C7-A2C6E8B19604}" type="datetimeFigureOut">
              <a:rPr lang="en-GB" smtClean="0"/>
              <a:t>04/11/2026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4FB3D37-CA4A-4189-AC6B-36DF41F5039D}" type="slidenum">
              <a:rPr lang="en-GB" smtClean="0"/>
              <a:t>‹#›</a:t>
            </a:fld>
            <a:endParaRPr lang="en-GB"/>
          </a:p>
        </p:txBody>
      </p:sp>
      <p:sp>
        <p:nvSpPr>
          <p:cNvPr id="7" name="Content Placeholder 6"/>
          <p:cNvSpPr>
            <a:spLocks noGrp="1"/>
          </p:cNvSpPr>
          <p:nvPr>
            <p:ph sz="quarter" idx="13"/>
          </p:nvPr>
        </p:nvSpPr>
        <p:spPr>
          <a:xfrm>
            <a:off x="11496675" y="6615113"/>
            <a:ext cx="914400" cy="91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6" name="Group 5"/>
          <p:cNvGrpSpPr>
            <a:grpSpLocks noChangeAspect="1"/>
          </p:cNvGrpSpPr>
          <p:nvPr/>
        </p:nvGrpSpPr>
        <p:grpSpPr bwMode="hidden">
          <a:xfrm>
            <a:off x="282220" y="714191"/>
            <a:ext cx="11631168"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350"/>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350"/>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350"/>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350"/>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350"/>
            </a:p>
          </p:txBody>
        </p:sp>
      </p:grpSp>
      <p:sp>
        <p:nvSpPr>
          <p:cNvPr id="2" name="Date Placeholder 1"/>
          <p:cNvSpPr>
            <a:spLocks noGrp="1"/>
          </p:cNvSpPr>
          <p:nvPr>
            <p:ph type="dt" sz="half" idx="10"/>
          </p:nvPr>
        </p:nvSpPr>
        <p:spPr/>
        <p:txBody>
          <a:bodyPr/>
          <a:lstStyle/>
          <a:p>
            <a:fld id="{D7424B92-D857-4D0A-84C7-A2C6E8B19604}" type="datetimeFigureOut">
              <a:rPr lang="en-GB" smtClean="0"/>
              <a:t>04/11/2026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4FB3D37-CA4A-4189-AC6B-36DF41F5039D}"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Date Placeholder 4"/>
          <p:cNvSpPr>
            <a:spLocks noGrp="1"/>
          </p:cNvSpPr>
          <p:nvPr>
            <p:ph type="dt" sz="half" idx="10"/>
          </p:nvPr>
        </p:nvSpPr>
        <p:spPr/>
        <p:txBody>
          <a:bodyPr/>
          <a:lstStyle/>
          <a:p>
            <a:fld id="{D7424B92-D857-4D0A-84C7-A2C6E8B19604}" type="datetimeFigureOut">
              <a:rPr lang="en-GB" smtClean="0"/>
              <a:t>04/11/2026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FB3D37-CA4A-4189-AC6B-36DF41F5039D}" type="slidenum">
              <a:rPr lang="en-GB" smtClean="0"/>
              <a:t>‹#›</a:t>
            </a:fld>
            <a:endParaRPr lang="en-GB"/>
          </a:p>
        </p:txBody>
      </p:sp>
      <p:sp>
        <p:nvSpPr>
          <p:cNvPr id="4" name="Text Placeholder 3"/>
          <p:cNvSpPr>
            <a:spLocks noGrp="1"/>
          </p:cNvSpPr>
          <p:nvPr>
            <p:ph type="body" sz="half" idx="2"/>
          </p:nvPr>
        </p:nvSpPr>
        <p:spPr>
          <a:xfrm>
            <a:off x="1219200" y="3581405"/>
            <a:ext cx="4470400" cy="1905001"/>
          </a:xfrm>
        </p:spPr>
        <p:txBody>
          <a:bodyPr anchor="t">
            <a:normAutofit/>
          </a:bodyPr>
          <a:lstStyle>
            <a:lvl1pPr marL="0" indent="0">
              <a:spcBef>
                <a:spcPts val="0"/>
              </a:spcBef>
              <a:spcAft>
                <a:spcPts val="450"/>
              </a:spcAft>
              <a:buNone/>
              <a:defRPr sz="1350">
                <a:solidFill>
                  <a:schemeClr val="tx2"/>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grpSp>
        <p:nvGrpSpPr>
          <p:cNvPr id="2" name="Group 23"/>
          <p:cNvGrpSpPr>
            <a:grpSpLocks noChangeAspect="1"/>
          </p:cNvGrpSpPr>
          <p:nvPr/>
        </p:nvGrpSpPr>
        <p:grpSpPr bwMode="hidden">
          <a:xfrm>
            <a:off x="282220" y="714191"/>
            <a:ext cx="11631168"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350"/>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350"/>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350"/>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350"/>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350"/>
            </a:p>
          </p:txBody>
        </p:sp>
      </p:grpSp>
      <p:sp>
        <p:nvSpPr>
          <p:cNvPr id="22" name="Title 21"/>
          <p:cNvSpPr>
            <a:spLocks noGrp="1"/>
          </p:cNvSpPr>
          <p:nvPr>
            <p:ph type="title"/>
          </p:nvPr>
        </p:nvSpPr>
        <p:spPr>
          <a:xfrm>
            <a:off x="1219200" y="2286000"/>
            <a:ext cx="4470400" cy="1252728"/>
          </a:xfrm>
        </p:spPr>
        <p:txBody>
          <a:bodyPr anchor="b">
            <a:noAutofit/>
          </a:bodyPr>
          <a:lstStyle>
            <a:lvl1pPr algn="l">
              <a:defRPr sz="2400">
                <a:solidFill>
                  <a:schemeClr val="tx2"/>
                </a:solidFill>
              </a:defRPr>
            </a:lvl1pPr>
          </a:lstStyle>
          <a:p>
            <a:r>
              <a:rPr lang="en-US"/>
              <a:t>Click to edit Master title style</a:t>
            </a:r>
          </a:p>
        </p:txBody>
      </p:sp>
      <p:sp>
        <p:nvSpPr>
          <p:cNvPr id="3" name="Content Placeholder 2"/>
          <p:cNvSpPr>
            <a:spLocks noGrp="1"/>
          </p:cNvSpPr>
          <p:nvPr>
            <p:ph idx="1"/>
          </p:nvPr>
        </p:nvSpPr>
        <p:spPr>
          <a:xfrm>
            <a:off x="6202617" y="1828800"/>
            <a:ext cx="5205435" cy="3810000"/>
          </a:xfrm>
        </p:spPr>
        <p:txBody>
          <a:bodyPr anchor="ctr"/>
          <a:lstStyle>
            <a:lvl1pPr>
              <a:buClr>
                <a:schemeClr val="bg1"/>
              </a:buClr>
              <a:defRPr sz="1650">
                <a:solidFill>
                  <a:schemeClr val="tx2"/>
                </a:solidFill>
              </a:defRPr>
            </a:lvl1pPr>
            <a:lvl2pPr>
              <a:buClr>
                <a:schemeClr val="bg1"/>
              </a:buClr>
              <a:defRPr sz="1500">
                <a:solidFill>
                  <a:schemeClr val="tx2"/>
                </a:solidFill>
              </a:defRPr>
            </a:lvl2pPr>
            <a:lvl3pPr>
              <a:buClr>
                <a:schemeClr val="bg1"/>
              </a:buClr>
              <a:defRPr sz="1350">
                <a:solidFill>
                  <a:schemeClr val="tx2"/>
                </a:solidFill>
              </a:defRPr>
            </a:lvl3pPr>
            <a:lvl4pPr>
              <a:buClr>
                <a:schemeClr val="bg1"/>
              </a:buClr>
              <a:defRPr sz="1200">
                <a:solidFill>
                  <a:schemeClr val="tx2"/>
                </a:solidFill>
              </a:defRPr>
            </a:lvl4pPr>
            <a:lvl5pPr>
              <a:buClr>
                <a:schemeClr val="bg1"/>
              </a:buClr>
              <a:defRPr sz="1200">
                <a:solidFill>
                  <a:schemeClr val="tx2"/>
                </a:solidFill>
              </a:defRPr>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228600"/>
            <a:ext cx="11594592"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9" name="Group 8"/>
          <p:cNvGrpSpPr>
            <a:grpSpLocks noChangeAspect="1"/>
          </p:cNvGrpSpPr>
          <p:nvPr/>
        </p:nvGrpSpPr>
        <p:grpSpPr bwMode="hidden">
          <a:xfrm>
            <a:off x="282220" y="5353963"/>
            <a:ext cx="11631168"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350"/>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350"/>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350"/>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350"/>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350"/>
            </a:p>
          </p:txBody>
        </p:sp>
      </p:grpSp>
      <p:sp>
        <p:nvSpPr>
          <p:cNvPr id="2" name="Title 1"/>
          <p:cNvSpPr>
            <a:spLocks noGrp="1"/>
          </p:cNvSpPr>
          <p:nvPr>
            <p:ph type="title"/>
          </p:nvPr>
        </p:nvSpPr>
        <p:spPr>
          <a:xfrm>
            <a:off x="6498877" y="338667"/>
            <a:ext cx="5083527" cy="2429934"/>
          </a:xfrm>
        </p:spPr>
        <p:txBody>
          <a:bodyPr anchor="b">
            <a:normAutofit/>
          </a:bodyPr>
          <a:lstStyle>
            <a:lvl1pPr algn="l">
              <a:defRPr sz="2100" b="0">
                <a:solidFill>
                  <a:srgbClr val="FFFFFF"/>
                </a:solidFill>
              </a:defRPr>
            </a:lvl1pPr>
          </a:lstStyle>
          <a:p>
            <a:r>
              <a:rPr lang="en-US"/>
              <a:t>Click to edit Master title style</a:t>
            </a:r>
          </a:p>
        </p:txBody>
      </p:sp>
      <p:sp>
        <p:nvSpPr>
          <p:cNvPr id="4" name="Text Placeholder 3"/>
          <p:cNvSpPr>
            <a:spLocks noGrp="1"/>
          </p:cNvSpPr>
          <p:nvPr>
            <p:ph type="body" sz="half" idx="2"/>
          </p:nvPr>
        </p:nvSpPr>
        <p:spPr>
          <a:xfrm>
            <a:off x="6491114" y="2785533"/>
            <a:ext cx="5091289" cy="2421467"/>
          </a:xfrm>
        </p:spPr>
        <p:txBody>
          <a:bodyPr>
            <a:normAutofit/>
          </a:bodyPr>
          <a:lstStyle>
            <a:lvl1pPr marL="0" indent="0">
              <a:buNone/>
              <a:defRPr sz="135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D7424B92-D857-4D0A-84C7-A2C6E8B19604}" type="datetimeFigureOut">
              <a:rPr lang="en-GB" smtClean="0"/>
              <a:t>04/11/2026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FB3D37-CA4A-4189-AC6B-36DF41F5039D}" type="slidenum">
              <a:rPr lang="en-GB" smtClean="0"/>
              <a:t>‹#›</a:t>
            </a:fld>
            <a:endParaRPr lang="en-GB"/>
          </a:p>
        </p:txBody>
      </p:sp>
      <p:sp>
        <p:nvSpPr>
          <p:cNvPr id="3" name="Picture Placeholder 2"/>
          <p:cNvSpPr>
            <a:spLocks noGrp="1"/>
          </p:cNvSpPr>
          <p:nvPr>
            <p:ph type="pic" idx="1"/>
          </p:nvPr>
        </p:nvSpPr>
        <p:spPr>
          <a:xfrm>
            <a:off x="1117600" y="1371600"/>
            <a:ext cx="475488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FB3D37-CA4A-4189-AC6B-36DF41F5039D}" type="slidenum">
              <a:rPr lang="en-GB" smtClean="0"/>
              <a:t>‹#›</a:t>
            </a:fld>
            <a:endParaRPr lang="en-GB"/>
          </a:p>
        </p:txBody>
      </p:sp>
      <p:sp>
        <p:nvSpPr>
          <p:cNvPr id="8" name="Date Placeholder 4">
            <a:extLst>
              <a:ext uri="{FF2B5EF4-FFF2-40B4-BE49-F238E27FC236}">
                <a16:creationId xmlns:a16="http://schemas.microsoft.com/office/drawing/2014/main" id="{87186949-D629-4B6C-8F55-CB2CCA919E63}"/>
              </a:ext>
            </a:extLst>
          </p:cNvPr>
          <p:cNvSpPr>
            <a:spLocks noGrp="1"/>
          </p:cNvSpPr>
          <p:nvPr>
            <p:ph type="dt" sz="half" idx="10"/>
          </p:nvPr>
        </p:nvSpPr>
        <p:spPr>
          <a:xfrm>
            <a:off x="6884896" y="6250169"/>
            <a:ext cx="4177381" cy="365125"/>
          </a:xfrm>
        </p:spPr>
        <p:txBody>
          <a:bodyPr/>
          <a:lstStyle/>
          <a:p>
            <a:fld id="{D7424B92-D857-4D0A-84C7-A2C6E8B19604}" type="datetimeFigureOut">
              <a:rPr lang="en-GB" smtClean="0"/>
              <a:t>04/11/2026</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10"/>
          </p:nvPr>
        </p:nvSpPr>
        <p:spPr/>
        <p:txBody>
          <a:bodyPr/>
          <a:lstStyle/>
          <a:p>
            <a:fld id="{D7424B92-D857-4D0A-84C7-A2C6E8B1960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4FB3D37-CA4A-4189-AC6B-36DF41F5039D}" type="slidenum">
              <a:rPr lang="en-GB" smtClean="0"/>
              <a:t>‹#›</a:t>
            </a:fld>
            <a:endParaRPr lang="en-GB"/>
          </a:p>
        </p:txBody>
      </p:sp>
      <p:grpSp>
        <p:nvGrpSpPr>
          <p:cNvPr id="15" name="Group 14"/>
          <p:cNvGrpSpPr>
            <a:grpSpLocks noChangeAspect="1"/>
          </p:cNvGrpSpPr>
          <p:nvPr/>
        </p:nvGrpSpPr>
        <p:grpSpPr bwMode="hidden">
          <a:xfrm>
            <a:off x="282220" y="714191"/>
            <a:ext cx="11631168"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350"/>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350"/>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350"/>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350"/>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350"/>
            </a:p>
          </p:txBody>
        </p:sp>
      </p:grpSp>
      <p:sp>
        <p:nvSpPr>
          <p:cNvPr id="2" name="Vertical Title 1"/>
          <p:cNvSpPr>
            <a:spLocks noGrp="1"/>
          </p:cNvSpPr>
          <p:nvPr>
            <p:ph type="title" orient="vert"/>
          </p:nvPr>
        </p:nvSpPr>
        <p:spPr>
          <a:xfrm>
            <a:off x="8839200" y="1447803"/>
            <a:ext cx="2743200" cy="4487333"/>
          </a:xfrm>
        </p:spPr>
        <p:txBody>
          <a:bodyPr vert="eaVert" anchor="ctr"/>
          <a:lstStyle>
            <a:lvl1pPr algn="l">
              <a:defRPr>
                <a:solidFill>
                  <a:schemeClr val="tx2"/>
                </a:solidFill>
              </a:defRPr>
            </a:lvl1pPr>
          </a:lstStyle>
          <a:p>
            <a:r>
              <a:rPr lang="en-US"/>
              <a:t>Click to edit Master title style</a:t>
            </a:r>
          </a:p>
        </p:txBody>
      </p:sp>
      <p:sp>
        <p:nvSpPr>
          <p:cNvPr id="3" name="Vertical Text Placeholder 2"/>
          <p:cNvSpPr>
            <a:spLocks noGrp="1"/>
          </p:cNvSpPr>
          <p:nvPr>
            <p:ph type="body" orient="vert" idx="1"/>
          </p:nvPr>
        </p:nvSpPr>
        <p:spPr>
          <a:xfrm>
            <a:off x="609600" y="1447800"/>
            <a:ext cx="80264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C12E5-D634-4588-8922-3A9470E36AD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7C43F28-F9EC-4D24-9263-D8C3E4210C2C}"/>
              </a:ext>
            </a:extLst>
          </p:cNvPr>
          <p:cNvSpPr>
            <a:spLocks noGrp="1"/>
          </p:cNvSpPr>
          <p:nvPr>
            <p:ph sz="half" idx="1"/>
          </p:nvPr>
        </p:nvSpPr>
        <p:spPr>
          <a:xfrm>
            <a:off x="838200" y="1825625"/>
            <a:ext cx="515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C5C9C31-8BFF-453C-BDAB-4E167C26B583}"/>
              </a:ext>
            </a:extLst>
          </p:cNvPr>
          <p:cNvSpPr>
            <a:spLocks noGrp="1"/>
          </p:cNvSpPr>
          <p:nvPr>
            <p:ph sz="half" idx="2"/>
          </p:nvPr>
        </p:nvSpPr>
        <p:spPr>
          <a:xfrm>
            <a:off x="6197600" y="1825625"/>
            <a:ext cx="515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C9988F3-3497-489C-B222-EBEAE399A3D6}"/>
              </a:ext>
            </a:extLst>
          </p:cNvPr>
          <p:cNvSpPr>
            <a:spLocks noGrp="1"/>
          </p:cNvSpPr>
          <p:nvPr>
            <p:ph type="dt" sz="half" idx="10"/>
          </p:nvPr>
        </p:nvSpPr>
        <p:spPr/>
        <p:txBody>
          <a:bodyPr/>
          <a:lstStyle/>
          <a:p>
            <a:fld id="{4C1A9962-7211-4DC9-93D3-5453B812E04E}" type="datetimeFigureOut">
              <a:rPr lang="en-GB" smtClean="0"/>
              <a:t>04/11/2026</a:t>
            </a:fld>
            <a:endParaRPr lang="en-GB"/>
          </a:p>
        </p:txBody>
      </p:sp>
      <p:sp>
        <p:nvSpPr>
          <p:cNvPr id="6" name="Footer Placeholder 5">
            <a:extLst>
              <a:ext uri="{FF2B5EF4-FFF2-40B4-BE49-F238E27FC236}">
                <a16:creationId xmlns:a16="http://schemas.microsoft.com/office/drawing/2014/main" id="{BCA25E25-7785-4C8C-ACC9-6A65CC74E50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2192CC-1AE5-42E7-AF2F-9DD90503949C}"/>
              </a:ext>
            </a:extLst>
          </p:cNvPr>
          <p:cNvSpPr>
            <a:spLocks noGrp="1"/>
          </p:cNvSpPr>
          <p:nvPr>
            <p:ph type="sldNum" sz="quarter" idx="12"/>
          </p:nvPr>
        </p:nvSpPr>
        <p:spPr/>
        <p:txBody>
          <a:bodyPr/>
          <a:lstStyle/>
          <a:p>
            <a:fld id="{4E96DCC5-EE22-405E-920A-C9A2C689EF3B}" type="slidenum">
              <a:rPr lang="en-GB" smtClean="0"/>
              <a:t>‹#›</a:t>
            </a:fld>
            <a:endParaRPr lang="en-GB"/>
          </a:p>
        </p:txBody>
      </p:sp>
    </p:spTree>
    <p:extLst>
      <p:ext uri="{BB962C8B-B14F-4D97-AF65-F5344CB8AC3E}">
        <p14:creationId xmlns:p14="http://schemas.microsoft.com/office/powerpoint/2010/main" val="7559467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B993E-B870-429A-BDE7-5918308CFB85}"/>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55D23254-6858-45F1-97EC-0F3ECF1B0AAB}"/>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D6BABEF-4A3C-4317-9588-D2949DF8C691}"/>
              </a:ext>
            </a:extLst>
          </p:cNvPr>
          <p:cNvSpPr>
            <a:spLocks noGrp="1"/>
          </p:cNvSpPr>
          <p:nvPr>
            <p:ph type="dt" sz="half" idx="10"/>
          </p:nvPr>
        </p:nvSpPr>
        <p:spPr/>
        <p:txBody>
          <a:bodyPr/>
          <a:lstStyle/>
          <a:p>
            <a:fld id="{4C1A9962-7211-4DC9-93D3-5453B812E04E}" type="datetimeFigureOut">
              <a:rPr lang="en-GB" smtClean="0"/>
              <a:t>04/11/2026</a:t>
            </a:fld>
            <a:endParaRPr lang="en-GB"/>
          </a:p>
        </p:txBody>
      </p:sp>
      <p:sp>
        <p:nvSpPr>
          <p:cNvPr id="5" name="Footer Placeholder 4">
            <a:extLst>
              <a:ext uri="{FF2B5EF4-FFF2-40B4-BE49-F238E27FC236}">
                <a16:creationId xmlns:a16="http://schemas.microsoft.com/office/drawing/2014/main" id="{2328E92A-F74E-4AD4-8A39-B5D0764D787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170A160-E817-443E-96AC-C8A055C330A4}"/>
              </a:ext>
            </a:extLst>
          </p:cNvPr>
          <p:cNvSpPr>
            <a:spLocks noGrp="1"/>
          </p:cNvSpPr>
          <p:nvPr>
            <p:ph type="sldNum" sz="quarter" idx="12"/>
          </p:nvPr>
        </p:nvSpPr>
        <p:spPr/>
        <p:txBody>
          <a:bodyPr/>
          <a:lstStyle/>
          <a:p>
            <a:fld id="{4E96DCC5-EE22-405E-920A-C9A2C689EF3B}" type="slidenum">
              <a:rPr lang="en-GB" smtClean="0"/>
              <a:t>‹#›</a:t>
            </a:fld>
            <a:endParaRPr lang="en-GB"/>
          </a:p>
        </p:txBody>
      </p:sp>
    </p:spTree>
    <p:extLst>
      <p:ext uri="{BB962C8B-B14F-4D97-AF65-F5344CB8AC3E}">
        <p14:creationId xmlns:p14="http://schemas.microsoft.com/office/powerpoint/2010/main" val="41432552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9978C-E226-4C06-A699-06414DB8B5A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C99772D-C624-486A-B255-8D9B0C3C48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CE26C82-B718-415A-84C7-86F39FCF59FC}"/>
              </a:ext>
            </a:extLst>
          </p:cNvPr>
          <p:cNvSpPr>
            <a:spLocks noGrp="1"/>
          </p:cNvSpPr>
          <p:nvPr>
            <p:ph type="dt" sz="half" idx="10"/>
          </p:nvPr>
        </p:nvSpPr>
        <p:spPr/>
        <p:txBody>
          <a:bodyPr/>
          <a:lstStyle/>
          <a:p>
            <a:fld id="{4C1A9962-7211-4DC9-93D3-5453B812E04E}" type="datetimeFigureOut">
              <a:rPr lang="en-GB" smtClean="0"/>
              <a:t>04/11/2026</a:t>
            </a:fld>
            <a:endParaRPr lang="en-GB"/>
          </a:p>
        </p:txBody>
      </p:sp>
      <p:sp>
        <p:nvSpPr>
          <p:cNvPr id="5" name="Footer Placeholder 4">
            <a:extLst>
              <a:ext uri="{FF2B5EF4-FFF2-40B4-BE49-F238E27FC236}">
                <a16:creationId xmlns:a16="http://schemas.microsoft.com/office/drawing/2014/main" id="{689EDA2E-58AA-4DEF-B9C7-A6A1657143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17775E-3215-4361-A57F-BF9DEE8460F3}"/>
              </a:ext>
            </a:extLst>
          </p:cNvPr>
          <p:cNvSpPr>
            <a:spLocks noGrp="1"/>
          </p:cNvSpPr>
          <p:nvPr>
            <p:ph type="sldNum" sz="quarter" idx="12"/>
          </p:nvPr>
        </p:nvSpPr>
        <p:spPr/>
        <p:txBody>
          <a:bodyPr/>
          <a:lstStyle/>
          <a:p>
            <a:fld id="{4E96DCC5-EE22-405E-920A-C9A2C689EF3B}" type="slidenum">
              <a:rPr lang="en-GB" smtClean="0"/>
              <a:t>‹#›</a:t>
            </a:fld>
            <a:endParaRPr lang="en-GB"/>
          </a:p>
        </p:txBody>
      </p:sp>
    </p:spTree>
    <p:extLst>
      <p:ext uri="{BB962C8B-B14F-4D97-AF65-F5344CB8AC3E}">
        <p14:creationId xmlns:p14="http://schemas.microsoft.com/office/powerpoint/2010/main" val="1074319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23D62-606C-4284-95F7-047C7855C7B8}"/>
              </a:ext>
            </a:extLst>
          </p:cNvPr>
          <p:cNvSpPr>
            <a:spLocks noGrp="1"/>
          </p:cNvSpPr>
          <p:nvPr>
            <p:ph type="title"/>
          </p:nvPr>
        </p:nvSpPr>
        <p:spPr>
          <a:xfrm>
            <a:off x="831851" y="1709743"/>
            <a:ext cx="105156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8247E99-40CA-415C-BB70-0498B419FAE6}"/>
              </a:ext>
            </a:extLst>
          </p:cNvPr>
          <p:cNvSpPr>
            <a:spLocks noGrp="1"/>
          </p:cNvSpPr>
          <p:nvPr>
            <p:ph type="body" idx="1"/>
          </p:nvPr>
        </p:nvSpPr>
        <p:spPr>
          <a:xfrm>
            <a:off x="831851" y="4589468"/>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688C8ED-004D-4281-AFEE-A8B2743377D2}"/>
              </a:ext>
            </a:extLst>
          </p:cNvPr>
          <p:cNvSpPr>
            <a:spLocks noGrp="1"/>
          </p:cNvSpPr>
          <p:nvPr>
            <p:ph type="dt" sz="half" idx="10"/>
          </p:nvPr>
        </p:nvSpPr>
        <p:spPr/>
        <p:txBody>
          <a:bodyPr/>
          <a:lstStyle/>
          <a:p>
            <a:fld id="{4C1A9962-7211-4DC9-93D3-5453B812E04E}" type="datetimeFigureOut">
              <a:rPr lang="en-GB" smtClean="0"/>
              <a:t>04/11/2026</a:t>
            </a:fld>
            <a:endParaRPr lang="en-GB"/>
          </a:p>
        </p:txBody>
      </p:sp>
      <p:sp>
        <p:nvSpPr>
          <p:cNvPr id="5" name="Footer Placeholder 4">
            <a:extLst>
              <a:ext uri="{FF2B5EF4-FFF2-40B4-BE49-F238E27FC236}">
                <a16:creationId xmlns:a16="http://schemas.microsoft.com/office/drawing/2014/main" id="{E204DB8A-9087-4E90-B251-2C39D0BAF7C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58956D2-1B31-434E-87FD-47C002A617B5}"/>
              </a:ext>
            </a:extLst>
          </p:cNvPr>
          <p:cNvSpPr>
            <a:spLocks noGrp="1"/>
          </p:cNvSpPr>
          <p:nvPr>
            <p:ph type="sldNum" sz="quarter" idx="12"/>
          </p:nvPr>
        </p:nvSpPr>
        <p:spPr/>
        <p:txBody>
          <a:bodyPr/>
          <a:lstStyle/>
          <a:p>
            <a:fld id="{4E96DCC5-EE22-405E-920A-C9A2C689EF3B}" type="slidenum">
              <a:rPr lang="en-GB" smtClean="0"/>
              <a:t>‹#›</a:t>
            </a:fld>
            <a:endParaRPr lang="en-GB"/>
          </a:p>
        </p:txBody>
      </p:sp>
    </p:spTree>
    <p:extLst>
      <p:ext uri="{BB962C8B-B14F-4D97-AF65-F5344CB8AC3E}">
        <p14:creationId xmlns:p14="http://schemas.microsoft.com/office/powerpoint/2010/main" val="12272567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C12E5-D634-4588-8922-3A9470E36AD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7C43F28-F9EC-4D24-9263-D8C3E4210C2C}"/>
              </a:ext>
            </a:extLst>
          </p:cNvPr>
          <p:cNvSpPr>
            <a:spLocks noGrp="1"/>
          </p:cNvSpPr>
          <p:nvPr>
            <p:ph sz="half" idx="1"/>
          </p:nvPr>
        </p:nvSpPr>
        <p:spPr>
          <a:xfrm>
            <a:off x="838200" y="1825625"/>
            <a:ext cx="515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C5C9C31-8BFF-453C-BDAB-4E167C26B583}"/>
              </a:ext>
            </a:extLst>
          </p:cNvPr>
          <p:cNvSpPr>
            <a:spLocks noGrp="1"/>
          </p:cNvSpPr>
          <p:nvPr>
            <p:ph sz="half" idx="2"/>
          </p:nvPr>
        </p:nvSpPr>
        <p:spPr>
          <a:xfrm>
            <a:off x="6197600" y="1825625"/>
            <a:ext cx="515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C9988F3-3497-489C-B222-EBEAE399A3D6}"/>
              </a:ext>
            </a:extLst>
          </p:cNvPr>
          <p:cNvSpPr>
            <a:spLocks noGrp="1"/>
          </p:cNvSpPr>
          <p:nvPr>
            <p:ph type="dt" sz="half" idx="10"/>
          </p:nvPr>
        </p:nvSpPr>
        <p:spPr/>
        <p:txBody>
          <a:bodyPr/>
          <a:lstStyle/>
          <a:p>
            <a:fld id="{4C1A9962-7211-4DC9-93D3-5453B812E04E}" type="datetimeFigureOut">
              <a:rPr lang="en-GB" smtClean="0"/>
              <a:t>04/11/2026</a:t>
            </a:fld>
            <a:endParaRPr lang="en-GB"/>
          </a:p>
        </p:txBody>
      </p:sp>
      <p:sp>
        <p:nvSpPr>
          <p:cNvPr id="6" name="Footer Placeholder 5">
            <a:extLst>
              <a:ext uri="{FF2B5EF4-FFF2-40B4-BE49-F238E27FC236}">
                <a16:creationId xmlns:a16="http://schemas.microsoft.com/office/drawing/2014/main" id="{BCA25E25-7785-4C8C-ACC9-6A65CC74E50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2192CC-1AE5-42E7-AF2F-9DD90503949C}"/>
              </a:ext>
            </a:extLst>
          </p:cNvPr>
          <p:cNvSpPr>
            <a:spLocks noGrp="1"/>
          </p:cNvSpPr>
          <p:nvPr>
            <p:ph type="sldNum" sz="quarter" idx="12"/>
          </p:nvPr>
        </p:nvSpPr>
        <p:spPr/>
        <p:txBody>
          <a:bodyPr/>
          <a:lstStyle/>
          <a:p>
            <a:fld id="{4E96DCC5-EE22-405E-920A-C9A2C689EF3B}" type="slidenum">
              <a:rPr lang="en-GB" smtClean="0"/>
              <a:t>‹#›</a:t>
            </a:fld>
            <a:endParaRPr lang="en-GB"/>
          </a:p>
        </p:txBody>
      </p:sp>
    </p:spTree>
    <p:extLst>
      <p:ext uri="{BB962C8B-B14F-4D97-AF65-F5344CB8AC3E}">
        <p14:creationId xmlns:p14="http://schemas.microsoft.com/office/powerpoint/2010/main" val="16701706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2E8F9-FA5A-4F74-8E00-CF731187DA9C}"/>
              </a:ext>
            </a:extLst>
          </p:cNvPr>
          <p:cNvSpPr>
            <a:spLocks noGrp="1"/>
          </p:cNvSpPr>
          <p:nvPr>
            <p:ph type="title"/>
          </p:nvPr>
        </p:nvSpPr>
        <p:spPr>
          <a:xfrm>
            <a:off x="840317" y="365129"/>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2CC8E67-D29A-4FC1-A253-2C9BF0E9CF6E}"/>
              </a:ext>
            </a:extLst>
          </p:cNvPr>
          <p:cNvSpPr>
            <a:spLocks noGrp="1"/>
          </p:cNvSpPr>
          <p:nvPr>
            <p:ph type="body" idx="1"/>
          </p:nvPr>
        </p:nvSpPr>
        <p:spPr>
          <a:xfrm>
            <a:off x="840319" y="1681163"/>
            <a:ext cx="5158316"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3C70B44-56B1-4AE8-9C05-644D88FE9D36}"/>
              </a:ext>
            </a:extLst>
          </p:cNvPr>
          <p:cNvSpPr>
            <a:spLocks noGrp="1"/>
          </p:cNvSpPr>
          <p:nvPr>
            <p:ph sz="half" idx="2"/>
          </p:nvPr>
        </p:nvSpPr>
        <p:spPr>
          <a:xfrm>
            <a:off x="840319"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9F38233-1218-4F02-BCE9-F3B5F93ACCDF}"/>
              </a:ext>
            </a:extLst>
          </p:cNvPr>
          <p:cNvSpPr>
            <a:spLocks noGrp="1"/>
          </p:cNvSpPr>
          <p:nvPr>
            <p:ph type="body" sz="quarter" idx="3"/>
          </p:nvPr>
        </p:nvSpPr>
        <p:spPr>
          <a:xfrm>
            <a:off x="6172200" y="1681163"/>
            <a:ext cx="518371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9AFF0F1C-6E2F-4856-B9D6-052958F3DE8E}"/>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930E68B-7852-4832-A056-73C968D7CBB7}"/>
              </a:ext>
            </a:extLst>
          </p:cNvPr>
          <p:cNvSpPr>
            <a:spLocks noGrp="1"/>
          </p:cNvSpPr>
          <p:nvPr>
            <p:ph type="dt" sz="half" idx="10"/>
          </p:nvPr>
        </p:nvSpPr>
        <p:spPr/>
        <p:txBody>
          <a:bodyPr/>
          <a:lstStyle/>
          <a:p>
            <a:fld id="{4C1A9962-7211-4DC9-93D3-5453B812E04E}" type="datetimeFigureOut">
              <a:rPr lang="en-GB" smtClean="0"/>
              <a:t>04/11/2026</a:t>
            </a:fld>
            <a:endParaRPr lang="en-GB"/>
          </a:p>
        </p:txBody>
      </p:sp>
      <p:sp>
        <p:nvSpPr>
          <p:cNvPr id="8" name="Footer Placeholder 7">
            <a:extLst>
              <a:ext uri="{FF2B5EF4-FFF2-40B4-BE49-F238E27FC236}">
                <a16:creationId xmlns:a16="http://schemas.microsoft.com/office/drawing/2014/main" id="{97AA7E7B-5E44-47EB-A315-1C5022ECEAD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9E53D86-F256-42A7-9C05-4EB5DD8867E9}"/>
              </a:ext>
            </a:extLst>
          </p:cNvPr>
          <p:cNvSpPr>
            <a:spLocks noGrp="1"/>
          </p:cNvSpPr>
          <p:nvPr>
            <p:ph type="sldNum" sz="quarter" idx="12"/>
          </p:nvPr>
        </p:nvSpPr>
        <p:spPr/>
        <p:txBody>
          <a:bodyPr/>
          <a:lstStyle/>
          <a:p>
            <a:fld id="{4E96DCC5-EE22-405E-920A-C9A2C689EF3B}" type="slidenum">
              <a:rPr lang="en-GB" smtClean="0"/>
              <a:t>‹#›</a:t>
            </a:fld>
            <a:endParaRPr lang="en-GB"/>
          </a:p>
        </p:txBody>
      </p:sp>
    </p:spTree>
    <p:extLst>
      <p:ext uri="{BB962C8B-B14F-4D97-AF65-F5344CB8AC3E}">
        <p14:creationId xmlns:p14="http://schemas.microsoft.com/office/powerpoint/2010/main" val="38995882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6C80D-D2D1-460D-A482-D98F3E678BD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650D5FA-365B-4F84-BDF2-14F49231F759}"/>
              </a:ext>
            </a:extLst>
          </p:cNvPr>
          <p:cNvSpPr>
            <a:spLocks noGrp="1"/>
          </p:cNvSpPr>
          <p:nvPr>
            <p:ph type="dt" sz="half" idx="10"/>
          </p:nvPr>
        </p:nvSpPr>
        <p:spPr/>
        <p:txBody>
          <a:bodyPr/>
          <a:lstStyle/>
          <a:p>
            <a:fld id="{4C1A9962-7211-4DC9-93D3-5453B812E04E}" type="datetimeFigureOut">
              <a:rPr lang="en-GB" smtClean="0"/>
              <a:t>04/11/2026</a:t>
            </a:fld>
            <a:endParaRPr lang="en-GB"/>
          </a:p>
        </p:txBody>
      </p:sp>
      <p:sp>
        <p:nvSpPr>
          <p:cNvPr id="4" name="Footer Placeholder 3">
            <a:extLst>
              <a:ext uri="{FF2B5EF4-FFF2-40B4-BE49-F238E27FC236}">
                <a16:creationId xmlns:a16="http://schemas.microsoft.com/office/drawing/2014/main" id="{EC3105B2-5879-411A-8BF4-AB0615E6C6E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62B1342-69F7-4F3B-B349-89D3BF446B96}"/>
              </a:ext>
            </a:extLst>
          </p:cNvPr>
          <p:cNvSpPr>
            <a:spLocks noGrp="1"/>
          </p:cNvSpPr>
          <p:nvPr>
            <p:ph type="sldNum" sz="quarter" idx="12"/>
          </p:nvPr>
        </p:nvSpPr>
        <p:spPr/>
        <p:txBody>
          <a:bodyPr/>
          <a:lstStyle/>
          <a:p>
            <a:fld id="{4E96DCC5-EE22-405E-920A-C9A2C689EF3B}" type="slidenum">
              <a:rPr lang="en-GB" smtClean="0"/>
              <a:t>‹#›</a:t>
            </a:fld>
            <a:endParaRPr lang="en-GB"/>
          </a:p>
        </p:txBody>
      </p:sp>
    </p:spTree>
    <p:extLst>
      <p:ext uri="{BB962C8B-B14F-4D97-AF65-F5344CB8AC3E}">
        <p14:creationId xmlns:p14="http://schemas.microsoft.com/office/powerpoint/2010/main" val="426937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296558-5EB4-4243-B409-9BDF344B2509}"/>
              </a:ext>
            </a:extLst>
          </p:cNvPr>
          <p:cNvSpPr>
            <a:spLocks noGrp="1"/>
          </p:cNvSpPr>
          <p:nvPr>
            <p:ph type="dt" sz="half" idx="10"/>
          </p:nvPr>
        </p:nvSpPr>
        <p:spPr/>
        <p:txBody>
          <a:bodyPr/>
          <a:lstStyle/>
          <a:p>
            <a:fld id="{4C1A9962-7211-4DC9-93D3-5453B812E04E}" type="datetimeFigureOut">
              <a:rPr lang="en-GB" smtClean="0"/>
              <a:t>04/11/2026</a:t>
            </a:fld>
            <a:endParaRPr lang="en-GB"/>
          </a:p>
        </p:txBody>
      </p:sp>
      <p:sp>
        <p:nvSpPr>
          <p:cNvPr id="3" name="Footer Placeholder 2">
            <a:extLst>
              <a:ext uri="{FF2B5EF4-FFF2-40B4-BE49-F238E27FC236}">
                <a16:creationId xmlns:a16="http://schemas.microsoft.com/office/drawing/2014/main" id="{983D4BF4-F72E-416B-BC97-0E3891AB81D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ED351FF-6BE8-4548-85D7-EEC8FBA393AC}"/>
              </a:ext>
            </a:extLst>
          </p:cNvPr>
          <p:cNvSpPr>
            <a:spLocks noGrp="1"/>
          </p:cNvSpPr>
          <p:nvPr>
            <p:ph type="sldNum" sz="quarter" idx="12"/>
          </p:nvPr>
        </p:nvSpPr>
        <p:spPr/>
        <p:txBody>
          <a:bodyPr/>
          <a:lstStyle/>
          <a:p>
            <a:fld id="{4E96DCC5-EE22-405E-920A-C9A2C689EF3B}" type="slidenum">
              <a:rPr lang="en-GB" smtClean="0"/>
              <a:t>‹#›</a:t>
            </a:fld>
            <a:endParaRPr lang="en-GB"/>
          </a:p>
        </p:txBody>
      </p:sp>
    </p:spTree>
    <p:extLst>
      <p:ext uri="{BB962C8B-B14F-4D97-AF65-F5344CB8AC3E}">
        <p14:creationId xmlns:p14="http://schemas.microsoft.com/office/powerpoint/2010/main" val="6558333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2EB7A-2346-4168-867B-7C160AF2FDEF}"/>
              </a:ext>
            </a:extLst>
          </p:cNvPr>
          <p:cNvSpPr>
            <a:spLocks noGrp="1"/>
          </p:cNvSpPr>
          <p:nvPr>
            <p:ph type="title"/>
          </p:nvPr>
        </p:nvSpPr>
        <p:spPr>
          <a:xfrm>
            <a:off x="840321" y="457200"/>
            <a:ext cx="3932767"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DF2EE56-533B-46CE-8C8D-DA892BA7E041}"/>
              </a:ext>
            </a:extLst>
          </p:cNvPr>
          <p:cNvSpPr>
            <a:spLocks noGrp="1"/>
          </p:cNvSpPr>
          <p:nvPr>
            <p:ph idx="1"/>
          </p:nvPr>
        </p:nvSpPr>
        <p:spPr>
          <a:xfrm>
            <a:off x="5183717" y="987430"/>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CB20768-A635-44D7-B7EA-41EBA296B929}"/>
              </a:ext>
            </a:extLst>
          </p:cNvPr>
          <p:cNvSpPr>
            <a:spLocks noGrp="1"/>
          </p:cNvSpPr>
          <p:nvPr>
            <p:ph type="body" sz="half" idx="2"/>
          </p:nvPr>
        </p:nvSpPr>
        <p:spPr>
          <a:xfrm>
            <a:off x="840321" y="2057400"/>
            <a:ext cx="393276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A1FCAC8-C322-450E-82B0-31F179EEA2A7}"/>
              </a:ext>
            </a:extLst>
          </p:cNvPr>
          <p:cNvSpPr>
            <a:spLocks noGrp="1"/>
          </p:cNvSpPr>
          <p:nvPr>
            <p:ph type="dt" sz="half" idx="10"/>
          </p:nvPr>
        </p:nvSpPr>
        <p:spPr/>
        <p:txBody>
          <a:bodyPr/>
          <a:lstStyle/>
          <a:p>
            <a:fld id="{4C1A9962-7211-4DC9-93D3-5453B812E04E}" type="datetimeFigureOut">
              <a:rPr lang="en-GB" smtClean="0"/>
              <a:t>04/11/2026</a:t>
            </a:fld>
            <a:endParaRPr lang="en-GB"/>
          </a:p>
        </p:txBody>
      </p:sp>
      <p:sp>
        <p:nvSpPr>
          <p:cNvPr id="6" name="Footer Placeholder 5">
            <a:extLst>
              <a:ext uri="{FF2B5EF4-FFF2-40B4-BE49-F238E27FC236}">
                <a16:creationId xmlns:a16="http://schemas.microsoft.com/office/drawing/2014/main" id="{E99AFCC8-10DD-4443-B9E1-053620B5DC6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CFBBB65-691D-4C2E-9424-CC768774B1FD}"/>
              </a:ext>
            </a:extLst>
          </p:cNvPr>
          <p:cNvSpPr>
            <a:spLocks noGrp="1"/>
          </p:cNvSpPr>
          <p:nvPr>
            <p:ph type="sldNum" sz="quarter" idx="12"/>
          </p:nvPr>
        </p:nvSpPr>
        <p:spPr/>
        <p:txBody>
          <a:bodyPr/>
          <a:lstStyle/>
          <a:p>
            <a:fld id="{4E96DCC5-EE22-405E-920A-C9A2C689EF3B}" type="slidenum">
              <a:rPr lang="en-GB" smtClean="0"/>
              <a:t>‹#›</a:t>
            </a:fld>
            <a:endParaRPr lang="en-GB"/>
          </a:p>
        </p:txBody>
      </p:sp>
    </p:spTree>
    <p:extLst>
      <p:ext uri="{BB962C8B-B14F-4D97-AF65-F5344CB8AC3E}">
        <p14:creationId xmlns:p14="http://schemas.microsoft.com/office/powerpoint/2010/main" val="5398290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EC05E-DA5F-4FB6-A73E-AF1B24D65960}"/>
              </a:ext>
            </a:extLst>
          </p:cNvPr>
          <p:cNvSpPr>
            <a:spLocks noGrp="1"/>
          </p:cNvSpPr>
          <p:nvPr>
            <p:ph type="title"/>
          </p:nvPr>
        </p:nvSpPr>
        <p:spPr>
          <a:xfrm>
            <a:off x="840321" y="457200"/>
            <a:ext cx="3932767"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D2135F9-0D48-4487-B294-621BFABF6304}"/>
              </a:ext>
            </a:extLst>
          </p:cNvPr>
          <p:cNvSpPr>
            <a:spLocks noGrp="1"/>
          </p:cNvSpPr>
          <p:nvPr>
            <p:ph type="pic" idx="1"/>
          </p:nvPr>
        </p:nvSpPr>
        <p:spPr>
          <a:xfrm>
            <a:off x="5183717" y="987430"/>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52ECB221-2947-4BB9-837A-AD384F26B07A}"/>
              </a:ext>
            </a:extLst>
          </p:cNvPr>
          <p:cNvSpPr>
            <a:spLocks noGrp="1"/>
          </p:cNvSpPr>
          <p:nvPr>
            <p:ph type="body" sz="half" idx="2"/>
          </p:nvPr>
        </p:nvSpPr>
        <p:spPr>
          <a:xfrm>
            <a:off x="840321" y="2057400"/>
            <a:ext cx="393276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9E0FB5B-72E6-4F1D-9838-D9911B3AC9EA}"/>
              </a:ext>
            </a:extLst>
          </p:cNvPr>
          <p:cNvSpPr>
            <a:spLocks noGrp="1"/>
          </p:cNvSpPr>
          <p:nvPr>
            <p:ph type="dt" sz="half" idx="10"/>
          </p:nvPr>
        </p:nvSpPr>
        <p:spPr/>
        <p:txBody>
          <a:bodyPr/>
          <a:lstStyle/>
          <a:p>
            <a:fld id="{4C1A9962-7211-4DC9-93D3-5453B812E04E}" type="datetimeFigureOut">
              <a:rPr lang="en-GB" smtClean="0"/>
              <a:t>04/11/2026</a:t>
            </a:fld>
            <a:endParaRPr lang="en-GB"/>
          </a:p>
        </p:txBody>
      </p:sp>
      <p:sp>
        <p:nvSpPr>
          <p:cNvPr id="6" name="Footer Placeholder 5">
            <a:extLst>
              <a:ext uri="{FF2B5EF4-FFF2-40B4-BE49-F238E27FC236}">
                <a16:creationId xmlns:a16="http://schemas.microsoft.com/office/drawing/2014/main" id="{73269BD3-31B8-4807-ADCB-BB7FCB49617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F8C752C-5010-4E19-A4C8-706254FB22DE}"/>
              </a:ext>
            </a:extLst>
          </p:cNvPr>
          <p:cNvSpPr>
            <a:spLocks noGrp="1"/>
          </p:cNvSpPr>
          <p:nvPr>
            <p:ph type="sldNum" sz="quarter" idx="12"/>
          </p:nvPr>
        </p:nvSpPr>
        <p:spPr/>
        <p:txBody>
          <a:bodyPr/>
          <a:lstStyle/>
          <a:p>
            <a:fld id="{4E96DCC5-EE22-405E-920A-C9A2C689EF3B}" type="slidenum">
              <a:rPr lang="en-GB" smtClean="0"/>
              <a:t>‹#›</a:t>
            </a:fld>
            <a:endParaRPr lang="en-GB"/>
          </a:p>
        </p:txBody>
      </p:sp>
    </p:spTree>
    <p:extLst>
      <p:ext uri="{BB962C8B-B14F-4D97-AF65-F5344CB8AC3E}">
        <p14:creationId xmlns:p14="http://schemas.microsoft.com/office/powerpoint/2010/main" val="14572455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F6B14-CDEB-4F8B-AD81-B4C2C33B192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B6204C2-EA3C-4DEA-828D-BCF8EA7EBA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5F4655-4004-4601-B611-2C47A30D8AE3}"/>
              </a:ext>
            </a:extLst>
          </p:cNvPr>
          <p:cNvSpPr>
            <a:spLocks noGrp="1"/>
          </p:cNvSpPr>
          <p:nvPr>
            <p:ph type="dt" sz="half" idx="10"/>
          </p:nvPr>
        </p:nvSpPr>
        <p:spPr/>
        <p:txBody>
          <a:bodyPr/>
          <a:lstStyle/>
          <a:p>
            <a:fld id="{4C1A9962-7211-4DC9-93D3-5453B812E04E}" type="datetimeFigureOut">
              <a:rPr lang="en-GB" smtClean="0"/>
              <a:t>04/11/2026</a:t>
            </a:fld>
            <a:endParaRPr lang="en-GB"/>
          </a:p>
        </p:txBody>
      </p:sp>
      <p:sp>
        <p:nvSpPr>
          <p:cNvPr id="5" name="Footer Placeholder 4">
            <a:extLst>
              <a:ext uri="{FF2B5EF4-FFF2-40B4-BE49-F238E27FC236}">
                <a16:creationId xmlns:a16="http://schemas.microsoft.com/office/drawing/2014/main" id="{A5EB1DDA-41C4-4198-B471-C36B626C38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EDC83D5-BC78-40DB-8478-B4DE9018010D}"/>
              </a:ext>
            </a:extLst>
          </p:cNvPr>
          <p:cNvSpPr>
            <a:spLocks noGrp="1"/>
          </p:cNvSpPr>
          <p:nvPr>
            <p:ph type="sldNum" sz="quarter" idx="12"/>
          </p:nvPr>
        </p:nvSpPr>
        <p:spPr/>
        <p:txBody>
          <a:bodyPr/>
          <a:lstStyle/>
          <a:p>
            <a:fld id="{4E96DCC5-EE22-405E-920A-C9A2C689EF3B}" type="slidenum">
              <a:rPr lang="en-GB" smtClean="0"/>
              <a:t>‹#›</a:t>
            </a:fld>
            <a:endParaRPr lang="en-GB"/>
          </a:p>
        </p:txBody>
      </p:sp>
    </p:spTree>
    <p:extLst>
      <p:ext uri="{BB962C8B-B14F-4D97-AF65-F5344CB8AC3E}">
        <p14:creationId xmlns:p14="http://schemas.microsoft.com/office/powerpoint/2010/main" val="40371017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FF4B6F-A698-466F-8678-D3E0DC158699}"/>
              </a:ext>
            </a:extLst>
          </p:cNvPr>
          <p:cNvSpPr>
            <a:spLocks noGrp="1"/>
          </p:cNvSpPr>
          <p:nvPr>
            <p:ph type="title" orient="vert"/>
          </p:nvPr>
        </p:nvSpPr>
        <p:spPr>
          <a:xfrm>
            <a:off x="8724902"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7877622-5A00-4D6F-A951-E821AB156648}"/>
              </a:ext>
            </a:extLst>
          </p:cNvPr>
          <p:cNvSpPr>
            <a:spLocks noGrp="1"/>
          </p:cNvSpPr>
          <p:nvPr>
            <p:ph type="body" orient="vert" idx="1"/>
          </p:nvPr>
        </p:nvSpPr>
        <p:spPr>
          <a:xfrm>
            <a:off x="838203" y="365125"/>
            <a:ext cx="76835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3430F1-EB48-4E7E-981F-0C2F600DC96F}"/>
              </a:ext>
            </a:extLst>
          </p:cNvPr>
          <p:cNvSpPr>
            <a:spLocks noGrp="1"/>
          </p:cNvSpPr>
          <p:nvPr>
            <p:ph type="dt" sz="half" idx="10"/>
          </p:nvPr>
        </p:nvSpPr>
        <p:spPr/>
        <p:txBody>
          <a:bodyPr/>
          <a:lstStyle/>
          <a:p>
            <a:fld id="{4C1A9962-7211-4DC9-93D3-5453B812E04E}" type="datetimeFigureOut">
              <a:rPr lang="en-GB" smtClean="0"/>
              <a:t>04/11/2026</a:t>
            </a:fld>
            <a:endParaRPr lang="en-GB"/>
          </a:p>
        </p:txBody>
      </p:sp>
      <p:sp>
        <p:nvSpPr>
          <p:cNvPr id="5" name="Footer Placeholder 4">
            <a:extLst>
              <a:ext uri="{FF2B5EF4-FFF2-40B4-BE49-F238E27FC236}">
                <a16:creationId xmlns:a16="http://schemas.microsoft.com/office/drawing/2014/main" id="{A6672640-9255-4455-A9D0-A7224341C0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32E0F5-6D63-4B3E-9A20-DB28D6D275B2}"/>
              </a:ext>
            </a:extLst>
          </p:cNvPr>
          <p:cNvSpPr>
            <a:spLocks noGrp="1"/>
          </p:cNvSpPr>
          <p:nvPr>
            <p:ph type="sldNum" sz="quarter" idx="12"/>
          </p:nvPr>
        </p:nvSpPr>
        <p:spPr/>
        <p:txBody>
          <a:bodyPr/>
          <a:lstStyle/>
          <a:p>
            <a:fld id="{4E96DCC5-EE22-405E-920A-C9A2C689EF3B}" type="slidenum">
              <a:rPr lang="en-GB" smtClean="0"/>
              <a:t>‹#›</a:t>
            </a:fld>
            <a:endParaRPr lang="en-GB"/>
          </a:p>
        </p:txBody>
      </p:sp>
    </p:spTree>
    <p:extLst>
      <p:ext uri="{BB962C8B-B14F-4D97-AF65-F5344CB8AC3E}">
        <p14:creationId xmlns:p14="http://schemas.microsoft.com/office/powerpoint/2010/main" val="39280862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982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882970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4773333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779239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04/11/2026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5871973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04/11/2026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0528149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04/11/2026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4939889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04/11/2026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7713422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04/11/2026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8572700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04/11/2026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550770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8811846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6801626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FB3D37-CA4A-4189-AC6B-36DF41F5039D}" type="slidenum">
              <a:rPr lang="en-GB" smtClean="0"/>
              <a:t>‹#›</a:t>
            </a:fld>
            <a:endParaRPr lang="en-GB"/>
          </a:p>
        </p:txBody>
      </p:sp>
      <p:sp>
        <p:nvSpPr>
          <p:cNvPr id="9" name="Content Placeholder 8"/>
          <p:cNvSpPr>
            <a:spLocks noGrp="1"/>
          </p:cNvSpPr>
          <p:nvPr>
            <p:ph sz="quarter" idx="13"/>
          </p:nvPr>
        </p:nvSpPr>
        <p:spPr>
          <a:xfrm>
            <a:off x="902207" y="2679192"/>
            <a:ext cx="5096256"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6193536" y="2679192"/>
            <a:ext cx="5096256"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8594B5EB-DA3F-47E2-8A22-F8B2793A95FC}"/>
              </a:ext>
            </a:extLst>
          </p:cNvPr>
          <p:cNvSpPr>
            <a:spLocks noGrp="1"/>
          </p:cNvSpPr>
          <p:nvPr>
            <p:ph type="dt" sz="half" idx="10"/>
          </p:nvPr>
        </p:nvSpPr>
        <p:spPr>
          <a:xfrm>
            <a:off x="6884896" y="6250169"/>
            <a:ext cx="4251664" cy="365125"/>
          </a:xfrm>
        </p:spPr>
        <p:txBody>
          <a:bodyPr/>
          <a:lstStyle/>
          <a:p>
            <a:fld id="{D7424B92-D857-4D0A-84C7-A2C6E8B19604}" type="datetimeFigureOut">
              <a:rPr lang="en-GB" smtClean="0"/>
              <a:t>04/11/2026</a:t>
            </a:fld>
            <a:endParaRPr lang="en-GB"/>
          </a:p>
        </p:txBody>
      </p:sp>
    </p:spTree>
    <p:extLst>
      <p:ext uri="{BB962C8B-B14F-4D97-AF65-F5344CB8AC3E}">
        <p14:creationId xmlns:p14="http://schemas.microsoft.com/office/powerpoint/2010/main" val="38716578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0F335-472E-762E-5761-BC7DF60B76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1C33259-1603-F394-E589-888A5C60C9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97E1853-D62F-6ABB-F054-5485677F805F}"/>
              </a:ext>
            </a:extLst>
          </p:cNvPr>
          <p:cNvSpPr>
            <a:spLocks noGrp="1"/>
          </p:cNvSpPr>
          <p:nvPr>
            <p:ph type="dt" sz="half" idx="10"/>
          </p:nvPr>
        </p:nvSpPr>
        <p:spPr/>
        <p:txBody>
          <a:bodyPr/>
          <a:lstStyle/>
          <a:p>
            <a:fld id="{0F51A575-DA44-41C4-8CBF-758647B1A292}" type="datetimeFigureOut">
              <a:rPr lang="en-GB" smtClean="0"/>
              <a:t>04/11/2026</a:t>
            </a:fld>
            <a:endParaRPr lang="en-GB"/>
          </a:p>
        </p:txBody>
      </p:sp>
      <p:sp>
        <p:nvSpPr>
          <p:cNvPr id="5" name="Footer Placeholder 4">
            <a:extLst>
              <a:ext uri="{FF2B5EF4-FFF2-40B4-BE49-F238E27FC236}">
                <a16:creationId xmlns:a16="http://schemas.microsoft.com/office/drawing/2014/main" id="{DAA87349-DBB2-17D9-E982-295A7BDA63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1DECAB-9CB6-1B88-3414-27E17994B81E}"/>
              </a:ext>
            </a:extLst>
          </p:cNvPr>
          <p:cNvSpPr>
            <a:spLocks noGrp="1"/>
          </p:cNvSpPr>
          <p:nvPr>
            <p:ph type="sldNum" sz="quarter" idx="12"/>
          </p:nvPr>
        </p:nvSpPr>
        <p:spPr/>
        <p:txBody>
          <a:bodyPr/>
          <a:lstStyle/>
          <a:p>
            <a:fld id="{ABAEBAE6-8743-4459-8951-9B81DB00A768}" type="slidenum">
              <a:rPr lang="en-GB" smtClean="0"/>
              <a:t>‹#›</a:t>
            </a:fld>
            <a:endParaRPr lang="en-GB"/>
          </a:p>
        </p:txBody>
      </p:sp>
    </p:spTree>
    <p:extLst>
      <p:ext uri="{BB962C8B-B14F-4D97-AF65-F5344CB8AC3E}">
        <p14:creationId xmlns:p14="http://schemas.microsoft.com/office/powerpoint/2010/main" val="18938039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CEBEB-8417-C78E-2001-CF3794DCF4B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F7C7956-D567-6387-4D00-8B07826FAA3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39FF0BA-FF3D-66B5-511A-3468DD59E053}"/>
              </a:ext>
            </a:extLst>
          </p:cNvPr>
          <p:cNvSpPr>
            <a:spLocks noGrp="1"/>
          </p:cNvSpPr>
          <p:nvPr>
            <p:ph type="dt" sz="half" idx="10"/>
          </p:nvPr>
        </p:nvSpPr>
        <p:spPr/>
        <p:txBody>
          <a:bodyPr/>
          <a:lstStyle/>
          <a:p>
            <a:fld id="{0F51A575-DA44-41C4-8CBF-758647B1A292}" type="datetimeFigureOut">
              <a:rPr lang="en-GB" smtClean="0"/>
              <a:t>04/11/2026</a:t>
            </a:fld>
            <a:endParaRPr lang="en-GB"/>
          </a:p>
        </p:txBody>
      </p:sp>
      <p:sp>
        <p:nvSpPr>
          <p:cNvPr id="5" name="Footer Placeholder 4">
            <a:extLst>
              <a:ext uri="{FF2B5EF4-FFF2-40B4-BE49-F238E27FC236}">
                <a16:creationId xmlns:a16="http://schemas.microsoft.com/office/drawing/2014/main" id="{F47918EA-9892-366E-A2EE-F7A47B22EA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D788A67-5D8F-0504-ACBA-6AC955520C26}"/>
              </a:ext>
            </a:extLst>
          </p:cNvPr>
          <p:cNvSpPr>
            <a:spLocks noGrp="1"/>
          </p:cNvSpPr>
          <p:nvPr>
            <p:ph type="sldNum" sz="quarter" idx="12"/>
          </p:nvPr>
        </p:nvSpPr>
        <p:spPr/>
        <p:txBody>
          <a:bodyPr/>
          <a:lstStyle/>
          <a:p>
            <a:fld id="{ABAEBAE6-8743-4459-8951-9B81DB00A768}" type="slidenum">
              <a:rPr lang="en-GB" smtClean="0"/>
              <a:t>‹#›</a:t>
            </a:fld>
            <a:endParaRPr lang="en-GB"/>
          </a:p>
        </p:txBody>
      </p:sp>
    </p:spTree>
    <p:extLst>
      <p:ext uri="{BB962C8B-B14F-4D97-AF65-F5344CB8AC3E}">
        <p14:creationId xmlns:p14="http://schemas.microsoft.com/office/powerpoint/2010/main" val="2964173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7A53-2225-8C7A-E5DF-4A8BE1902C7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B059753-2A03-A4A7-7983-32DFBE988E8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768FD43-6181-5665-ACC1-1366248278A2}"/>
              </a:ext>
            </a:extLst>
          </p:cNvPr>
          <p:cNvSpPr>
            <a:spLocks noGrp="1"/>
          </p:cNvSpPr>
          <p:nvPr>
            <p:ph type="dt" sz="half" idx="10"/>
          </p:nvPr>
        </p:nvSpPr>
        <p:spPr/>
        <p:txBody>
          <a:bodyPr/>
          <a:lstStyle/>
          <a:p>
            <a:fld id="{0F51A575-DA44-41C4-8CBF-758647B1A292}" type="datetimeFigureOut">
              <a:rPr lang="en-GB" smtClean="0"/>
              <a:t>04/11/2026</a:t>
            </a:fld>
            <a:endParaRPr lang="en-GB"/>
          </a:p>
        </p:txBody>
      </p:sp>
      <p:sp>
        <p:nvSpPr>
          <p:cNvPr id="5" name="Footer Placeholder 4">
            <a:extLst>
              <a:ext uri="{FF2B5EF4-FFF2-40B4-BE49-F238E27FC236}">
                <a16:creationId xmlns:a16="http://schemas.microsoft.com/office/drawing/2014/main" id="{F9DCCC0E-E260-7F05-4A20-BCF1AC941C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06BB2EB-1C63-8E00-C565-3F47010EBFEC}"/>
              </a:ext>
            </a:extLst>
          </p:cNvPr>
          <p:cNvSpPr>
            <a:spLocks noGrp="1"/>
          </p:cNvSpPr>
          <p:nvPr>
            <p:ph type="sldNum" sz="quarter" idx="12"/>
          </p:nvPr>
        </p:nvSpPr>
        <p:spPr/>
        <p:txBody>
          <a:bodyPr/>
          <a:lstStyle/>
          <a:p>
            <a:fld id="{ABAEBAE6-8743-4459-8951-9B81DB00A768}" type="slidenum">
              <a:rPr lang="en-GB" smtClean="0"/>
              <a:t>‹#›</a:t>
            </a:fld>
            <a:endParaRPr lang="en-GB"/>
          </a:p>
        </p:txBody>
      </p:sp>
    </p:spTree>
    <p:extLst>
      <p:ext uri="{BB962C8B-B14F-4D97-AF65-F5344CB8AC3E}">
        <p14:creationId xmlns:p14="http://schemas.microsoft.com/office/powerpoint/2010/main" val="29132341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C0DE5-5547-BDB8-5D51-3B1111E315E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01A7686-082A-E473-A7AC-6943271C6C3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BE149EF-B83D-9620-E5F2-4CEF516C43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63B90FD-A490-20B1-C849-81236545920B}"/>
              </a:ext>
            </a:extLst>
          </p:cNvPr>
          <p:cNvSpPr>
            <a:spLocks noGrp="1"/>
          </p:cNvSpPr>
          <p:nvPr>
            <p:ph type="dt" sz="half" idx="10"/>
          </p:nvPr>
        </p:nvSpPr>
        <p:spPr/>
        <p:txBody>
          <a:bodyPr/>
          <a:lstStyle/>
          <a:p>
            <a:fld id="{0F51A575-DA44-41C4-8CBF-758647B1A292}" type="datetimeFigureOut">
              <a:rPr lang="en-GB" smtClean="0"/>
              <a:t>04/11/2026</a:t>
            </a:fld>
            <a:endParaRPr lang="en-GB"/>
          </a:p>
        </p:txBody>
      </p:sp>
      <p:sp>
        <p:nvSpPr>
          <p:cNvPr id="6" name="Footer Placeholder 5">
            <a:extLst>
              <a:ext uri="{FF2B5EF4-FFF2-40B4-BE49-F238E27FC236}">
                <a16:creationId xmlns:a16="http://schemas.microsoft.com/office/drawing/2014/main" id="{D888E1BF-98F3-DD2C-4D70-966C83062D9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D1C9F15-8E6E-B1B1-B501-D4BBE98863DA}"/>
              </a:ext>
            </a:extLst>
          </p:cNvPr>
          <p:cNvSpPr>
            <a:spLocks noGrp="1"/>
          </p:cNvSpPr>
          <p:nvPr>
            <p:ph type="sldNum" sz="quarter" idx="12"/>
          </p:nvPr>
        </p:nvSpPr>
        <p:spPr/>
        <p:txBody>
          <a:bodyPr/>
          <a:lstStyle/>
          <a:p>
            <a:fld id="{ABAEBAE6-8743-4459-8951-9B81DB00A768}" type="slidenum">
              <a:rPr lang="en-GB" smtClean="0"/>
              <a:t>‹#›</a:t>
            </a:fld>
            <a:endParaRPr lang="en-GB"/>
          </a:p>
        </p:txBody>
      </p:sp>
    </p:spTree>
    <p:extLst>
      <p:ext uri="{BB962C8B-B14F-4D97-AF65-F5344CB8AC3E}">
        <p14:creationId xmlns:p14="http://schemas.microsoft.com/office/powerpoint/2010/main" val="13605689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533C6-1F4C-1D22-1C7A-5D19DF11DD3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954DAC0-8811-CA68-66BC-E288737390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A8C521F-AB67-70F7-1CDA-6D722324094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E91213B-D891-F1CF-305B-696F655C72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D83A4F-1BBC-0AB4-751E-8D7B647019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1CB766B-F871-8F07-CE84-E78D345B66B8}"/>
              </a:ext>
            </a:extLst>
          </p:cNvPr>
          <p:cNvSpPr>
            <a:spLocks noGrp="1"/>
          </p:cNvSpPr>
          <p:nvPr>
            <p:ph type="dt" sz="half" idx="10"/>
          </p:nvPr>
        </p:nvSpPr>
        <p:spPr/>
        <p:txBody>
          <a:bodyPr/>
          <a:lstStyle/>
          <a:p>
            <a:fld id="{0F51A575-DA44-41C4-8CBF-758647B1A292}" type="datetimeFigureOut">
              <a:rPr lang="en-GB" smtClean="0"/>
              <a:t>04/11/2026</a:t>
            </a:fld>
            <a:endParaRPr lang="en-GB"/>
          </a:p>
        </p:txBody>
      </p:sp>
      <p:sp>
        <p:nvSpPr>
          <p:cNvPr id="8" name="Footer Placeholder 7">
            <a:extLst>
              <a:ext uri="{FF2B5EF4-FFF2-40B4-BE49-F238E27FC236}">
                <a16:creationId xmlns:a16="http://schemas.microsoft.com/office/drawing/2014/main" id="{B8704CAD-D987-4560-A708-E6CAFBBD5A9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FAAD4C6-7DE2-1B92-405E-55A87E08FF34}"/>
              </a:ext>
            </a:extLst>
          </p:cNvPr>
          <p:cNvSpPr>
            <a:spLocks noGrp="1"/>
          </p:cNvSpPr>
          <p:nvPr>
            <p:ph type="sldNum" sz="quarter" idx="12"/>
          </p:nvPr>
        </p:nvSpPr>
        <p:spPr/>
        <p:txBody>
          <a:bodyPr/>
          <a:lstStyle/>
          <a:p>
            <a:fld id="{ABAEBAE6-8743-4459-8951-9B81DB00A768}" type="slidenum">
              <a:rPr lang="en-GB" smtClean="0"/>
              <a:t>‹#›</a:t>
            </a:fld>
            <a:endParaRPr lang="en-GB"/>
          </a:p>
        </p:txBody>
      </p:sp>
    </p:spTree>
    <p:extLst>
      <p:ext uri="{BB962C8B-B14F-4D97-AF65-F5344CB8AC3E}">
        <p14:creationId xmlns:p14="http://schemas.microsoft.com/office/powerpoint/2010/main" val="36124607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56F03-6D7F-BCB9-A8FD-F10CFF64220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CBC72E2-4D23-84E7-CC93-D7D9AEE589D6}"/>
              </a:ext>
            </a:extLst>
          </p:cNvPr>
          <p:cNvSpPr>
            <a:spLocks noGrp="1"/>
          </p:cNvSpPr>
          <p:nvPr>
            <p:ph type="dt" sz="half" idx="10"/>
          </p:nvPr>
        </p:nvSpPr>
        <p:spPr/>
        <p:txBody>
          <a:bodyPr/>
          <a:lstStyle/>
          <a:p>
            <a:fld id="{0F51A575-DA44-41C4-8CBF-758647B1A292}" type="datetimeFigureOut">
              <a:rPr lang="en-GB" smtClean="0"/>
              <a:t>04/11/2026</a:t>
            </a:fld>
            <a:endParaRPr lang="en-GB"/>
          </a:p>
        </p:txBody>
      </p:sp>
      <p:sp>
        <p:nvSpPr>
          <p:cNvPr id="4" name="Footer Placeholder 3">
            <a:extLst>
              <a:ext uri="{FF2B5EF4-FFF2-40B4-BE49-F238E27FC236}">
                <a16:creationId xmlns:a16="http://schemas.microsoft.com/office/drawing/2014/main" id="{4606E077-3A55-5FCE-54EA-8AEA786263A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CCD37C4-B83C-5B3F-60CB-DDAF56BC5315}"/>
              </a:ext>
            </a:extLst>
          </p:cNvPr>
          <p:cNvSpPr>
            <a:spLocks noGrp="1"/>
          </p:cNvSpPr>
          <p:nvPr>
            <p:ph type="sldNum" sz="quarter" idx="12"/>
          </p:nvPr>
        </p:nvSpPr>
        <p:spPr/>
        <p:txBody>
          <a:bodyPr/>
          <a:lstStyle/>
          <a:p>
            <a:fld id="{ABAEBAE6-8743-4459-8951-9B81DB00A768}" type="slidenum">
              <a:rPr lang="en-GB" smtClean="0"/>
              <a:t>‹#›</a:t>
            </a:fld>
            <a:endParaRPr lang="en-GB"/>
          </a:p>
        </p:txBody>
      </p:sp>
    </p:spTree>
    <p:extLst>
      <p:ext uri="{BB962C8B-B14F-4D97-AF65-F5344CB8AC3E}">
        <p14:creationId xmlns:p14="http://schemas.microsoft.com/office/powerpoint/2010/main" val="36826988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BD0219-960C-5931-3BE6-D7F8110B9DC1}"/>
              </a:ext>
            </a:extLst>
          </p:cNvPr>
          <p:cNvSpPr>
            <a:spLocks noGrp="1"/>
          </p:cNvSpPr>
          <p:nvPr>
            <p:ph type="dt" sz="half" idx="10"/>
          </p:nvPr>
        </p:nvSpPr>
        <p:spPr/>
        <p:txBody>
          <a:bodyPr/>
          <a:lstStyle/>
          <a:p>
            <a:fld id="{0F51A575-DA44-41C4-8CBF-758647B1A292}" type="datetimeFigureOut">
              <a:rPr lang="en-GB" smtClean="0"/>
              <a:t>04/11/2026</a:t>
            </a:fld>
            <a:endParaRPr lang="en-GB"/>
          </a:p>
        </p:txBody>
      </p:sp>
      <p:sp>
        <p:nvSpPr>
          <p:cNvPr id="3" name="Footer Placeholder 2">
            <a:extLst>
              <a:ext uri="{FF2B5EF4-FFF2-40B4-BE49-F238E27FC236}">
                <a16:creationId xmlns:a16="http://schemas.microsoft.com/office/drawing/2014/main" id="{B15C8343-3189-0FE9-1723-B090BA8821A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97CEF8C-F5F6-27F7-0800-DF71D6A21177}"/>
              </a:ext>
            </a:extLst>
          </p:cNvPr>
          <p:cNvSpPr>
            <a:spLocks noGrp="1"/>
          </p:cNvSpPr>
          <p:nvPr>
            <p:ph type="sldNum" sz="quarter" idx="12"/>
          </p:nvPr>
        </p:nvSpPr>
        <p:spPr/>
        <p:txBody>
          <a:bodyPr/>
          <a:lstStyle/>
          <a:p>
            <a:fld id="{ABAEBAE6-8743-4459-8951-9B81DB00A768}" type="slidenum">
              <a:rPr lang="en-GB" smtClean="0"/>
              <a:t>‹#›</a:t>
            </a:fld>
            <a:endParaRPr lang="en-GB"/>
          </a:p>
        </p:txBody>
      </p:sp>
    </p:spTree>
    <p:extLst>
      <p:ext uri="{BB962C8B-B14F-4D97-AF65-F5344CB8AC3E}">
        <p14:creationId xmlns:p14="http://schemas.microsoft.com/office/powerpoint/2010/main" val="9591261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53BE0-A8D1-FA4D-D51F-012E4DDBD4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34AD9A9-EEC1-B66F-0AC7-0B9C0FF062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3407E7C-1E2F-D603-E0A8-6990AD6485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8D1C52-BC3D-33E4-8DAD-677EA4995927}"/>
              </a:ext>
            </a:extLst>
          </p:cNvPr>
          <p:cNvSpPr>
            <a:spLocks noGrp="1"/>
          </p:cNvSpPr>
          <p:nvPr>
            <p:ph type="dt" sz="half" idx="10"/>
          </p:nvPr>
        </p:nvSpPr>
        <p:spPr/>
        <p:txBody>
          <a:bodyPr/>
          <a:lstStyle/>
          <a:p>
            <a:fld id="{0F51A575-DA44-41C4-8CBF-758647B1A292}" type="datetimeFigureOut">
              <a:rPr lang="en-GB" smtClean="0"/>
              <a:t>04/11/2026</a:t>
            </a:fld>
            <a:endParaRPr lang="en-GB"/>
          </a:p>
        </p:txBody>
      </p:sp>
      <p:sp>
        <p:nvSpPr>
          <p:cNvPr id="6" name="Footer Placeholder 5">
            <a:extLst>
              <a:ext uri="{FF2B5EF4-FFF2-40B4-BE49-F238E27FC236}">
                <a16:creationId xmlns:a16="http://schemas.microsoft.com/office/drawing/2014/main" id="{93ED7035-ADA6-A8CF-C0EF-8D4545B4B1D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4BC6ED2-D79C-CDA3-3AE8-719AA5FF27BD}"/>
              </a:ext>
            </a:extLst>
          </p:cNvPr>
          <p:cNvSpPr>
            <a:spLocks noGrp="1"/>
          </p:cNvSpPr>
          <p:nvPr>
            <p:ph type="sldNum" sz="quarter" idx="12"/>
          </p:nvPr>
        </p:nvSpPr>
        <p:spPr/>
        <p:txBody>
          <a:bodyPr/>
          <a:lstStyle/>
          <a:p>
            <a:fld id="{ABAEBAE6-8743-4459-8951-9B81DB00A768}" type="slidenum">
              <a:rPr lang="en-GB" smtClean="0"/>
              <a:t>‹#›</a:t>
            </a:fld>
            <a:endParaRPr lang="en-GB"/>
          </a:p>
        </p:txBody>
      </p:sp>
    </p:spTree>
    <p:extLst>
      <p:ext uri="{BB962C8B-B14F-4D97-AF65-F5344CB8AC3E}">
        <p14:creationId xmlns:p14="http://schemas.microsoft.com/office/powerpoint/2010/main" val="28737646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92713-259C-896D-CA49-4615F75FD1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1ACF6FC-722D-E684-485C-911B299EB0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D047AF7-C6F2-AE6E-75FA-141C0AE7D1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96B52A-5DCB-12B3-D51C-9802711249E0}"/>
              </a:ext>
            </a:extLst>
          </p:cNvPr>
          <p:cNvSpPr>
            <a:spLocks noGrp="1"/>
          </p:cNvSpPr>
          <p:nvPr>
            <p:ph type="dt" sz="half" idx="10"/>
          </p:nvPr>
        </p:nvSpPr>
        <p:spPr/>
        <p:txBody>
          <a:bodyPr/>
          <a:lstStyle/>
          <a:p>
            <a:fld id="{0F51A575-DA44-41C4-8CBF-758647B1A292}" type="datetimeFigureOut">
              <a:rPr lang="en-GB" smtClean="0"/>
              <a:t>04/11/2026</a:t>
            </a:fld>
            <a:endParaRPr lang="en-GB"/>
          </a:p>
        </p:txBody>
      </p:sp>
      <p:sp>
        <p:nvSpPr>
          <p:cNvPr id="6" name="Footer Placeholder 5">
            <a:extLst>
              <a:ext uri="{FF2B5EF4-FFF2-40B4-BE49-F238E27FC236}">
                <a16:creationId xmlns:a16="http://schemas.microsoft.com/office/drawing/2014/main" id="{9DB7598A-FB24-1D74-AA6A-037D6E09A75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0400E-F9DF-67A4-CE56-B86F2ACEFCD4}"/>
              </a:ext>
            </a:extLst>
          </p:cNvPr>
          <p:cNvSpPr>
            <a:spLocks noGrp="1"/>
          </p:cNvSpPr>
          <p:nvPr>
            <p:ph type="sldNum" sz="quarter" idx="12"/>
          </p:nvPr>
        </p:nvSpPr>
        <p:spPr/>
        <p:txBody>
          <a:bodyPr/>
          <a:lstStyle/>
          <a:p>
            <a:fld id="{ABAEBAE6-8743-4459-8951-9B81DB00A768}" type="slidenum">
              <a:rPr lang="en-GB" smtClean="0"/>
              <a:t>‹#›</a:t>
            </a:fld>
            <a:endParaRPr lang="en-GB"/>
          </a:p>
        </p:txBody>
      </p:sp>
    </p:spTree>
    <p:extLst>
      <p:ext uri="{BB962C8B-B14F-4D97-AF65-F5344CB8AC3E}">
        <p14:creationId xmlns:p14="http://schemas.microsoft.com/office/powerpoint/2010/main" val="7904934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A3631-D49F-8BB0-8460-13FC388D5D9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7712E87-D122-3DC1-44DF-C2CCABC3CC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CD86F0D-E919-25C6-4A4B-C92EF0872F9F}"/>
              </a:ext>
            </a:extLst>
          </p:cNvPr>
          <p:cNvSpPr>
            <a:spLocks noGrp="1"/>
          </p:cNvSpPr>
          <p:nvPr>
            <p:ph type="dt" sz="half" idx="10"/>
          </p:nvPr>
        </p:nvSpPr>
        <p:spPr/>
        <p:txBody>
          <a:bodyPr/>
          <a:lstStyle/>
          <a:p>
            <a:fld id="{0F51A575-DA44-41C4-8CBF-758647B1A292}" type="datetimeFigureOut">
              <a:rPr lang="en-GB" smtClean="0"/>
              <a:t>04/11/2026</a:t>
            </a:fld>
            <a:endParaRPr lang="en-GB"/>
          </a:p>
        </p:txBody>
      </p:sp>
      <p:sp>
        <p:nvSpPr>
          <p:cNvPr id="5" name="Footer Placeholder 4">
            <a:extLst>
              <a:ext uri="{FF2B5EF4-FFF2-40B4-BE49-F238E27FC236}">
                <a16:creationId xmlns:a16="http://schemas.microsoft.com/office/drawing/2014/main" id="{79DBD37F-E75F-6548-38E7-9DA4A3073C0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82BA6F-05E2-F426-C1EC-106C8674CA9B}"/>
              </a:ext>
            </a:extLst>
          </p:cNvPr>
          <p:cNvSpPr>
            <a:spLocks noGrp="1"/>
          </p:cNvSpPr>
          <p:nvPr>
            <p:ph type="sldNum" sz="quarter" idx="12"/>
          </p:nvPr>
        </p:nvSpPr>
        <p:spPr/>
        <p:txBody>
          <a:bodyPr/>
          <a:lstStyle/>
          <a:p>
            <a:fld id="{ABAEBAE6-8743-4459-8951-9B81DB00A768}" type="slidenum">
              <a:rPr lang="en-GB" smtClean="0"/>
              <a:t>‹#›</a:t>
            </a:fld>
            <a:endParaRPr lang="en-GB"/>
          </a:p>
        </p:txBody>
      </p:sp>
    </p:spTree>
    <p:extLst>
      <p:ext uri="{BB962C8B-B14F-4D97-AF65-F5344CB8AC3E}">
        <p14:creationId xmlns:p14="http://schemas.microsoft.com/office/powerpoint/2010/main" val="382759483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E48FCC-BC3A-3CE8-0FB4-123CC825FD3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159790D-37E2-98A8-5B52-DFC6B7AEA59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C9DBFB8-C787-DFCA-8B4F-2A637BEB36F2}"/>
              </a:ext>
            </a:extLst>
          </p:cNvPr>
          <p:cNvSpPr>
            <a:spLocks noGrp="1"/>
          </p:cNvSpPr>
          <p:nvPr>
            <p:ph type="dt" sz="half" idx="10"/>
          </p:nvPr>
        </p:nvSpPr>
        <p:spPr/>
        <p:txBody>
          <a:bodyPr/>
          <a:lstStyle/>
          <a:p>
            <a:fld id="{0F51A575-DA44-41C4-8CBF-758647B1A292}" type="datetimeFigureOut">
              <a:rPr lang="en-GB" smtClean="0"/>
              <a:t>04/11/2026</a:t>
            </a:fld>
            <a:endParaRPr lang="en-GB"/>
          </a:p>
        </p:txBody>
      </p:sp>
      <p:sp>
        <p:nvSpPr>
          <p:cNvPr id="5" name="Footer Placeholder 4">
            <a:extLst>
              <a:ext uri="{FF2B5EF4-FFF2-40B4-BE49-F238E27FC236}">
                <a16:creationId xmlns:a16="http://schemas.microsoft.com/office/drawing/2014/main" id="{761B32A5-D08C-9FFD-DF23-5E6E979D82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466D11-C53F-C9FB-5DA9-141582CC3BD1}"/>
              </a:ext>
            </a:extLst>
          </p:cNvPr>
          <p:cNvSpPr>
            <a:spLocks noGrp="1"/>
          </p:cNvSpPr>
          <p:nvPr>
            <p:ph type="sldNum" sz="quarter" idx="12"/>
          </p:nvPr>
        </p:nvSpPr>
        <p:spPr/>
        <p:txBody>
          <a:bodyPr/>
          <a:lstStyle/>
          <a:p>
            <a:fld id="{ABAEBAE6-8743-4459-8951-9B81DB00A768}" type="slidenum">
              <a:rPr lang="en-GB" smtClean="0"/>
              <a:t>‹#›</a:t>
            </a:fld>
            <a:endParaRPr lang="en-GB"/>
          </a:p>
        </p:txBody>
      </p:sp>
    </p:spTree>
    <p:extLst>
      <p:ext uri="{BB962C8B-B14F-4D97-AF65-F5344CB8AC3E}">
        <p14:creationId xmlns:p14="http://schemas.microsoft.com/office/powerpoint/2010/main" val="373906995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FF1F6-8000-D255-8755-FF68A2C0E7A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35CA8F3-540D-64E0-B2A8-F54810363D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61C29F2-24CA-ED51-A147-F286469A5AA8}"/>
              </a:ext>
            </a:extLst>
          </p:cNvPr>
          <p:cNvSpPr>
            <a:spLocks noGrp="1"/>
          </p:cNvSpPr>
          <p:nvPr>
            <p:ph type="dt" sz="half" idx="10"/>
          </p:nvPr>
        </p:nvSpPr>
        <p:spPr/>
        <p:txBody>
          <a:bodyPr/>
          <a:lstStyle/>
          <a:p>
            <a:fld id="{9F74FAD0-B459-43FE-9C78-F7AB3B6C1C89}" type="datetimeFigureOut">
              <a:rPr lang="en-GB" smtClean="0"/>
              <a:t>04/11/2026</a:t>
            </a:fld>
            <a:endParaRPr lang="en-GB"/>
          </a:p>
        </p:txBody>
      </p:sp>
      <p:sp>
        <p:nvSpPr>
          <p:cNvPr id="5" name="Footer Placeholder 4">
            <a:extLst>
              <a:ext uri="{FF2B5EF4-FFF2-40B4-BE49-F238E27FC236}">
                <a16:creationId xmlns:a16="http://schemas.microsoft.com/office/drawing/2014/main" id="{A26FE2E4-22AD-EC57-DA23-B973B6E13A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462401-C8E7-FE0F-4816-CA5FD5666F30}"/>
              </a:ext>
            </a:extLst>
          </p:cNvPr>
          <p:cNvSpPr>
            <a:spLocks noGrp="1"/>
          </p:cNvSpPr>
          <p:nvPr>
            <p:ph type="sldNum" sz="quarter" idx="12"/>
          </p:nvPr>
        </p:nvSpPr>
        <p:spPr/>
        <p:txBody>
          <a:bodyPr/>
          <a:lstStyle/>
          <a:p>
            <a:fld id="{62A869EA-D1B4-4139-AAAC-47134A1C69B3}" type="slidenum">
              <a:rPr lang="en-GB" smtClean="0"/>
              <a:t>‹#›</a:t>
            </a:fld>
            <a:endParaRPr lang="en-GB"/>
          </a:p>
        </p:txBody>
      </p:sp>
    </p:spTree>
    <p:extLst>
      <p:ext uri="{BB962C8B-B14F-4D97-AF65-F5344CB8AC3E}">
        <p14:creationId xmlns:p14="http://schemas.microsoft.com/office/powerpoint/2010/main" val="177931566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73490-6A65-81B8-F6CC-A12107C1E09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F7141E0-BD4F-B7C3-A34E-A70C54402F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9EF6782-F719-7B39-A1CF-A7BED7E4912A}"/>
              </a:ext>
            </a:extLst>
          </p:cNvPr>
          <p:cNvSpPr>
            <a:spLocks noGrp="1"/>
          </p:cNvSpPr>
          <p:nvPr>
            <p:ph type="dt" sz="half" idx="10"/>
          </p:nvPr>
        </p:nvSpPr>
        <p:spPr/>
        <p:txBody>
          <a:bodyPr/>
          <a:lstStyle/>
          <a:p>
            <a:fld id="{9F74FAD0-B459-43FE-9C78-F7AB3B6C1C89}" type="datetimeFigureOut">
              <a:rPr lang="en-GB" smtClean="0"/>
              <a:t>04/11/2026</a:t>
            </a:fld>
            <a:endParaRPr lang="en-GB"/>
          </a:p>
        </p:txBody>
      </p:sp>
      <p:sp>
        <p:nvSpPr>
          <p:cNvPr id="5" name="Footer Placeholder 4">
            <a:extLst>
              <a:ext uri="{FF2B5EF4-FFF2-40B4-BE49-F238E27FC236}">
                <a16:creationId xmlns:a16="http://schemas.microsoft.com/office/drawing/2014/main" id="{2040FEE6-24E4-53FA-E19B-0D00289FEA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B9E130-7406-42C1-AF5F-F6A6B094FF8B}"/>
              </a:ext>
            </a:extLst>
          </p:cNvPr>
          <p:cNvSpPr>
            <a:spLocks noGrp="1"/>
          </p:cNvSpPr>
          <p:nvPr>
            <p:ph type="sldNum" sz="quarter" idx="12"/>
          </p:nvPr>
        </p:nvSpPr>
        <p:spPr/>
        <p:txBody>
          <a:bodyPr/>
          <a:lstStyle/>
          <a:p>
            <a:fld id="{62A869EA-D1B4-4139-AAAC-47134A1C69B3}" type="slidenum">
              <a:rPr lang="en-GB" smtClean="0"/>
              <a:t>‹#›</a:t>
            </a:fld>
            <a:endParaRPr lang="en-GB"/>
          </a:p>
        </p:txBody>
      </p:sp>
    </p:spTree>
    <p:extLst>
      <p:ext uri="{BB962C8B-B14F-4D97-AF65-F5344CB8AC3E}">
        <p14:creationId xmlns:p14="http://schemas.microsoft.com/office/powerpoint/2010/main" val="116118366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D9006-B38B-A60F-90AE-FA29212F06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7AC92BA-F34C-746F-9E1D-3B0F0C3827E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7B5B0-1B01-5A22-325C-575E529CFF58}"/>
              </a:ext>
            </a:extLst>
          </p:cNvPr>
          <p:cNvSpPr>
            <a:spLocks noGrp="1"/>
          </p:cNvSpPr>
          <p:nvPr>
            <p:ph type="dt" sz="half" idx="10"/>
          </p:nvPr>
        </p:nvSpPr>
        <p:spPr/>
        <p:txBody>
          <a:bodyPr/>
          <a:lstStyle/>
          <a:p>
            <a:fld id="{9F74FAD0-B459-43FE-9C78-F7AB3B6C1C89}" type="datetimeFigureOut">
              <a:rPr lang="en-GB" smtClean="0"/>
              <a:t>04/11/2026</a:t>
            </a:fld>
            <a:endParaRPr lang="en-GB"/>
          </a:p>
        </p:txBody>
      </p:sp>
      <p:sp>
        <p:nvSpPr>
          <p:cNvPr id="5" name="Footer Placeholder 4">
            <a:extLst>
              <a:ext uri="{FF2B5EF4-FFF2-40B4-BE49-F238E27FC236}">
                <a16:creationId xmlns:a16="http://schemas.microsoft.com/office/drawing/2014/main" id="{DA29D0F5-A0BB-4EF0-FECA-93BE12C5E3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C8EAA4-0804-F7BE-DF96-A583B0687130}"/>
              </a:ext>
            </a:extLst>
          </p:cNvPr>
          <p:cNvSpPr>
            <a:spLocks noGrp="1"/>
          </p:cNvSpPr>
          <p:nvPr>
            <p:ph type="sldNum" sz="quarter" idx="12"/>
          </p:nvPr>
        </p:nvSpPr>
        <p:spPr/>
        <p:txBody>
          <a:bodyPr/>
          <a:lstStyle/>
          <a:p>
            <a:fld id="{62A869EA-D1B4-4139-AAAC-47134A1C69B3}" type="slidenum">
              <a:rPr lang="en-GB" smtClean="0"/>
              <a:t>‹#›</a:t>
            </a:fld>
            <a:endParaRPr lang="en-GB"/>
          </a:p>
        </p:txBody>
      </p:sp>
    </p:spTree>
    <p:extLst>
      <p:ext uri="{BB962C8B-B14F-4D97-AF65-F5344CB8AC3E}">
        <p14:creationId xmlns:p14="http://schemas.microsoft.com/office/powerpoint/2010/main" val="234938836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07DCC-31D9-30E9-0794-14CDA4060E0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89757F7-CF79-81AF-FC37-8C4AB0522A7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7FEA199-1A74-2221-9FC9-3699EF717B4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A356A89-3FBA-CC67-CDED-3C3700D1E81F}"/>
              </a:ext>
            </a:extLst>
          </p:cNvPr>
          <p:cNvSpPr>
            <a:spLocks noGrp="1"/>
          </p:cNvSpPr>
          <p:nvPr>
            <p:ph type="dt" sz="half" idx="10"/>
          </p:nvPr>
        </p:nvSpPr>
        <p:spPr/>
        <p:txBody>
          <a:bodyPr/>
          <a:lstStyle/>
          <a:p>
            <a:fld id="{9F74FAD0-B459-43FE-9C78-F7AB3B6C1C89}" type="datetimeFigureOut">
              <a:rPr lang="en-GB" smtClean="0"/>
              <a:t>04/11/2026</a:t>
            </a:fld>
            <a:endParaRPr lang="en-GB"/>
          </a:p>
        </p:txBody>
      </p:sp>
      <p:sp>
        <p:nvSpPr>
          <p:cNvPr id="6" name="Footer Placeholder 5">
            <a:extLst>
              <a:ext uri="{FF2B5EF4-FFF2-40B4-BE49-F238E27FC236}">
                <a16:creationId xmlns:a16="http://schemas.microsoft.com/office/drawing/2014/main" id="{4C774065-BC0D-768E-7C5E-65817971253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B03595B-C963-35DB-3E46-7153E781AAC2}"/>
              </a:ext>
            </a:extLst>
          </p:cNvPr>
          <p:cNvSpPr>
            <a:spLocks noGrp="1"/>
          </p:cNvSpPr>
          <p:nvPr>
            <p:ph type="sldNum" sz="quarter" idx="12"/>
          </p:nvPr>
        </p:nvSpPr>
        <p:spPr/>
        <p:txBody>
          <a:bodyPr/>
          <a:lstStyle/>
          <a:p>
            <a:fld id="{62A869EA-D1B4-4139-AAAC-47134A1C69B3}" type="slidenum">
              <a:rPr lang="en-GB" smtClean="0"/>
              <a:t>‹#›</a:t>
            </a:fld>
            <a:endParaRPr lang="en-GB"/>
          </a:p>
        </p:txBody>
      </p:sp>
    </p:spTree>
    <p:extLst>
      <p:ext uri="{BB962C8B-B14F-4D97-AF65-F5344CB8AC3E}">
        <p14:creationId xmlns:p14="http://schemas.microsoft.com/office/powerpoint/2010/main" val="46433564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428CC-61CE-CF67-E3F8-81F8AA21FCC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A7338AF-079C-D082-A1FA-31C7463B49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A85B47-FC7C-5CE9-64AF-358E404CEB9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3036693-2A3B-B71C-89CC-97E3D826C7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08FC92-AEAD-C86E-C222-7E9EBC6EE5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6E4920C-DD28-C223-AC9B-726FAC15FE19}"/>
              </a:ext>
            </a:extLst>
          </p:cNvPr>
          <p:cNvSpPr>
            <a:spLocks noGrp="1"/>
          </p:cNvSpPr>
          <p:nvPr>
            <p:ph type="dt" sz="half" idx="10"/>
          </p:nvPr>
        </p:nvSpPr>
        <p:spPr/>
        <p:txBody>
          <a:bodyPr/>
          <a:lstStyle/>
          <a:p>
            <a:fld id="{9F74FAD0-B459-43FE-9C78-F7AB3B6C1C89}" type="datetimeFigureOut">
              <a:rPr lang="en-GB" smtClean="0"/>
              <a:t>04/11/2026</a:t>
            </a:fld>
            <a:endParaRPr lang="en-GB"/>
          </a:p>
        </p:txBody>
      </p:sp>
      <p:sp>
        <p:nvSpPr>
          <p:cNvPr id="8" name="Footer Placeholder 7">
            <a:extLst>
              <a:ext uri="{FF2B5EF4-FFF2-40B4-BE49-F238E27FC236}">
                <a16:creationId xmlns:a16="http://schemas.microsoft.com/office/drawing/2014/main" id="{DB218ECB-FED9-87C0-C2E2-E7EE6978504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6A7CA07-93CA-1482-A6BE-26D9FC5C4272}"/>
              </a:ext>
            </a:extLst>
          </p:cNvPr>
          <p:cNvSpPr>
            <a:spLocks noGrp="1"/>
          </p:cNvSpPr>
          <p:nvPr>
            <p:ph type="sldNum" sz="quarter" idx="12"/>
          </p:nvPr>
        </p:nvSpPr>
        <p:spPr/>
        <p:txBody>
          <a:bodyPr/>
          <a:lstStyle/>
          <a:p>
            <a:fld id="{62A869EA-D1B4-4139-AAAC-47134A1C69B3}" type="slidenum">
              <a:rPr lang="en-GB" smtClean="0"/>
              <a:t>‹#›</a:t>
            </a:fld>
            <a:endParaRPr lang="en-GB"/>
          </a:p>
        </p:txBody>
      </p:sp>
    </p:spTree>
    <p:extLst>
      <p:ext uri="{BB962C8B-B14F-4D97-AF65-F5344CB8AC3E}">
        <p14:creationId xmlns:p14="http://schemas.microsoft.com/office/powerpoint/2010/main" val="16940042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8610C-7DDD-5C21-661C-68724F55747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D2F0771-7C5B-75A4-BC9F-374F33CD8E39}"/>
              </a:ext>
            </a:extLst>
          </p:cNvPr>
          <p:cNvSpPr>
            <a:spLocks noGrp="1"/>
          </p:cNvSpPr>
          <p:nvPr>
            <p:ph type="dt" sz="half" idx="10"/>
          </p:nvPr>
        </p:nvSpPr>
        <p:spPr/>
        <p:txBody>
          <a:bodyPr/>
          <a:lstStyle/>
          <a:p>
            <a:fld id="{9F74FAD0-B459-43FE-9C78-F7AB3B6C1C89}" type="datetimeFigureOut">
              <a:rPr lang="en-GB" smtClean="0"/>
              <a:t>04/11/2026</a:t>
            </a:fld>
            <a:endParaRPr lang="en-GB"/>
          </a:p>
        </p:txBody>
      </p:sp>
      <p:sp>
        <p:nvSpPr>
          <p:cNvPr id="4" name="Footer Placeholder 3">
            <a:extLst>
              <a:ext uri="{FF2B5EF4-FFF2-40B4-BE49-F238E27FC236}">
                <a16:creationId xmlns:a16="http://schemas.microsoft.com/office/drawing/2014/main" id="{EBE8FD7B-EA01-7716-DBB4-CDF4CD47C36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E2F2E55-9DCC-0D0E-C931-604A8E34A7C6}"/>
              </a:ext>
            </a:extLst>
          </p:cNvPr>
          <p:cNvSpPr>
            <a:spLocks noGrp="1"/>
          </p:cNvSpPr>
          <p:nvPr>
            <p:ph type="sldNum" sz="quarter" idx="12"/>
          </p:nvPr>
        </p:nvSpPr>
        <p:spPr/>
        <p:txBody>
          <a:bodyPr/>
          <a:lstStyle/>
          <a:p>
            <a:fld id="{62A869EA-D1B4-4139-AAAC-47134A1C69B3}" type="slidenum">
              <a:rPr lang="en-GB" smtClean="0"/>
              <a:t>‹#›</a:t>
            </a:fld>
            <a:endParaRPr lang="en-GB"/>
          </a:p>
        </p:txBody>
      </p:sp>
    </p:spTree>
    <p:extLst>
      <p:ext uri="{BB962C8B-B14F-4D97-AF65-F5344CB8AC3E}">
        <p14:creationId xmlns:p14="http://schemas.microsoft.com/office/powerpoint/2010/main" val="36606203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CBB81C-4BAE-0F04-52C0-C23BBBE42E4C}"/>
              </a:ext>
            </a:extLst>
          </p:cNvPr>
          <p:cNvSpPr>
            <a:spLocks noGrp="1"/>
          </p:cNvSpPr>
          <p:nvPr>
            <p:ph type="dt" sz="half" idx="10"/>
          </p:nvPr>
        </p:nvSpPr>
        <p:spPr/>
        <p:txBody>
          <a:bodyPr/>
          <a:lstStyle/>
          <a:p>
            <a:fld id="{9F74FAD0-B459-43FE-9C78-F7AB3B6C1C89}" type="datetimeFigureOut">
              <a:rPr lang="en-GB" smtClean="0"/>
              <a:t>04/11/2026</a:t>
            </a:fld>
            <a:endParaRPr lang="en-GB"/>
          </a:p>
        </p:txBody>
      </p:sp>
      <p:sp>
        <p:nvSpPr>
          <p:cNvPr id="3" name="Footer Placeholder 2">
            <a:extLst>
              <a:ext uri="{FF2B5EF4-FFF2-40B4-BE49-F238E27FC236}">
                <a16:creationId xmlns:a16="http://schemas.microsoft.com/office/drawing/2014/main" id="{12444C75-15DF-7D74-75D4-7ADEC8A9D8B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D02A164-EA50-E4B9-4070-77C82BB861DA}"/>
              </a:ext>
            </a:extLst>
          </p:cNvPr>
          <p:cNvSpPr>
            <a:spLocks noGrp="1"/>
          </p:cNvSpPr>
          <p:nvPr>
            <p:ph type="sldNum" sz="quarter" idx="12"/>
          </p:nvPr>
        </p:nvSpPr>
        <p:spPr/>
        <p:txBody>
          <a:bodyPr/>
          <a:lstStyle/>
          <a:p>
            <a:fld id="{62A869EA-D1B4-4139-AAAC-47134A1C69B3}" type="slidenum">
              <a:rPr lang="en-GB" smtClean="0"/>
              <a:t>‹#›</a:t>
            </a:fld>
            <a:endParaRPr lang="en-GB"/>
          </a:p>
        </p:txBody>
      </p:sp>
    </p:spTree>
    <p:extLst>
      <p:ext uri="{BB962C8B-B14F-4D97-AF65-F5344CB8AC3E}">
        <p14:creationId xmlns:p14="http://schemas.microsoft.com/office/powerpoint/2010/main" val="270059236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9463A-AC34-21EE-1DC1-43C18690C2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54739D1-03F0-9D54-0157-DBDB4DF30A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451BE7A-F79E-48F2-F7F8-93272452CC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6AB2A3-FF75-A065-5F94-657A6B865B1A}"/>
              </a:ext>
            </a:extLst>
          </p:cNvPr>
          <p:cNvSpPr>
            <a:spLocks noGrp="1"/>
          </p:cNvSpPr>
          <p:nvPr>
            <p:ph type="dt" sz="half" idx="10"/>
          </p:nvPr>
        </p:nvSpPr>
        <p:spPr/>
        <p:txBody>
          <a:bodyPr/>
          <a:lstStyle/>
          <a:p>
            <a:fld id="{9F74FAD0-B459-43FE-9C78-F7AB3B6C1C89}" type="datetimeFigureOut">
              <a:rPr lang="en-GB" smtClean="0"/>
              <a:t>04/11/2026</a:t>
            </a:fld>
            <a:endParaRPr lang="en-GB"/>
          </a:p>
        </p:txBody>
      </p:sp>
      <p:sp>
        <p:nvSpPr>
          <p:cNvPr id="6" name="Footer Placeholder 5">
            <a:extLst>
              <a:ext uri="{FF2B5EF4-FFF2-40B4-BE49-F238E27FC236}">
                <a16:creationId xmlns:a16="http://schemas.microsoft.com/office/drawing/2014/main" id="{AFF32B17-28F9-9103-2EC2-924911A4A4D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8DECC31-7DC8-8169-188F-4B9AB30DFAA4}"/>
              </a:ext>
            </a:extLst>
          </p:cNvPr>
          <p:cNvSpPr>
            <a:spLocks noGrp="1"/>
          </p:cNvSpPr>
          <p:nvPr>
            <p:ph type="sldNum" sz="quarter" idx="12"/>
          </p:nvPr>
        </p:nvSpPr>
        <p:spPr/>
        <p:txBody>
          <a:bodyPr/>
          <a:lstStyle/>
          <a:p>
            <a:fld id="{62A869EA-D1B4-4139-AAAC-47134A1C69B3}" type="slidenum">
              <a:rPr lang="en-GB" smtClean="0"/>
              <a:t>‹#›</a:t>
            </a:fld>
            <a:endParaRPr lang="en-GB"/>
          </a:p>
        </p:txBody>
      </p:sp>
    </p:spTree>
    <p:extLst>
      <p:ext uri="{BB962C8B-B14F-4D97-AF65-F5344CB8AC3E}">
        <p14:creationId xmlns:p14="http://schemas.microsoft.com/office/powerpoint/2010/main" val="269872747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3A788-64AF-4DF0-02C2-5A69CC6DA6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F5CBE1D-B6D8-E38D-3140-A146CA13D7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2A6E1EF-B355-0907-7F05-5EB04C20FA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E62AF5-AD4D-FB3B-110C-6BD4A10BE6D7}"/>
              </a:ext>
            </a:extLst>
          </p:cNvPr>
          <p:cNvSpPr>
            <a:spLocks noGrp="1"/>
          </p:cNvSpPr>
          <p:nvPr>
            <p:ph type="dt" sz="half" idx="10"/>
          </p:nvPr>
        </p:nvSpPr>
        <p:spPr/>
        <p:txBody>
          <a:bodyPr/>
          <a:lstStyle/>
          <a:p>
            <a:fld id="{9F74FAD0-B459-43FE-9C78-F7AB3B6C1C89}" type="datetimeFigureOut">
              <a:rPr lang="en-GB" smtClean="0"/>
              <a:t>04/11/2026</a:t>
            </a:fld>
            <a:endParaRPr lang="en-GB"/>
          </a:p>
        </p:txBody>
      </p:sp>
      <p:sp>
        <p:nvSpPr>
          <p:cNvPr id="6" name="Footer Placeholder 5">
            <a:extLst>
              <a:ext uri="{FF2B5EF4-FFF2-40B4-BE49-F238E27FC236}">
                <a16:creationId xmlns:a16="http://schemas.microsoft.com/office/drawing/2014/main" id="{7A5300F6-E81E-F486-50CA-73DC7884C6A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523DC31-BD35-7988-9A1E-078AC77568E1}"/>
              </a:ext>
            </a:extLst>
          </p:cNvPr>
          <p:cNvSpPr>
            <a:spLocks noGrp="1"/>
          </p:cNvSpPr>
          <p:nvPr>
            <p:ph type="sldNum" sz="quarter" idx="12"/>
          </p:nvPr>
        </p:nvSpPr>
        <p:spPr/>
        <p:txBody>
          <a:bodyPr/>
          <a:lstStyle/>
          <a:p>
            <a:fld id="{62A869EA-D1B4-4139-AAAC-47134A1C69B3}" type="slidenum">
              <a:rPr lang="en-GB" smtClean="0"/>
              <a:t>‹#›</a:t>
            </a:fld>
            <a:endParaRPr lang="en-GB"/>
          </a:p>
        </p:txBody>
      </p:sp>
    </p:spTree>
    <p:extLst>
      <p:ext uri="{BB962C8B-B14F-4D97-AF65-F5344CB8AC3E}">
        <p14:creationId xmlns:p14="http://schemas.microsoft.com/office/powerpoint/2010/main" val="92803988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2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F0CDF-8142-DD91-9840-021DD1B2D5F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5EDE42F-1102-9DAB-E931-054B711247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3B41E19-58A4-4651-E456-99C94CA2C41F}"/>
              </a:ext>
            </a:extLst>
          </p:cNvPr>
          <p:cNvSpPr>
            <a:spLocks noGrp="1"/>
          </p:cNvSpPr>
          <p:nvPr>
            <p:ph type="dt" sz="half" idx="10"/>
          </p:nvPr>
        </p:nvSpPr>
        <p:spPr/>
        <p:txBody>
          <a:bodyPr/>
          <a:lstStyle/>
          <a:p>
            <a:fld id="{9F74FAD0-B459-43FE-9C78-F7AB3B6C1C89}" type="datetimeFigureOut">
              <a:rPr lang="en-GB" smtClean="0"/>
              <a:t>04/11/2026</a:t>
            </a:fld>
            <a:endParaRPr lang="en-GB"/>
          </a:p>
        </p:txBody>
      </p:sp>
      <p:sp>
        <p:nvSpPr>
          <p:cNvPr id="5" name="Footer Placeholder 4">
            <a:extLst>
              <a:ext uri="{FF2B5EF4-FFF2-40B4-BE49-F238E27FC236}">
                <a16:creationId xmlns:a16="http://schemas.microsoft.com/office/drawing/2014/main" id="{9ED66383-4126-9401-DE28-C3EBFBD847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44BF0BD-243F-5E38-6020-D995E3AF3627}"/>
              </a:ext>
            </a:extLst>
          </p:cNvPr>
          <p:cNvSpPr>
            <a:spLocks noGrp="1"/>
          </p:cNvSpPr>
          <p:nvPr>
            <p:ph type="sldNum" sz="quarter" idx="12"/>
          </p:nvPr>
        </p:nvSpPr>
        <p:spPr/>
        <p:txBody>
          <a:bodyPr/>
          <a:lstStyle/>
          <a:p>
            <a:fld id="{62A869EA-D1B4-4139-AAAC-47134A1C69B3}" type="slidenum">
              <a:rPr lang="en-GB" smtClean="0"/>
              <a:t>‹#›</a:t>
            </a:fld>
            <a:endParaRPr lang="en-GB"/>
          </a:p>
        </p:txBody>
      </p:sp>
    </p:spTree>
    <p:extLst>
      <p:ext uri="{BB962C8B-B14F-4D97-AF65-F5344CB8AC3E}">
        <p14:creationId xmlns:p14="http://schemas.microsoft.com/office/powerpoint/2010/main" val="32629342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2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4CA809-05E5-0DDB-A714-B6C946ABD32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335B283-F2E6-086B-8622-6E96AAF381B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AB29FB7-63A4-CD10-9AC7-573BFBDAEF7A}"/>
              </a:ext>
            </a:extLst>
          </p:cNvPr>
          <p:cNvSpPr>
            <a:spLocks noGrp="1"/>
          </p:cNvSpPr>
          <p:nvPr>
            <p:ph type="dt" sz="half" idx="10"/>
          </p:nvPr>
        </p:nvSpPr>
        <p:spPr/>
        <p:txBody>
          <a:bodyPr/>
          <a:lstStyle/>
          <a:p>
            <a:fld id="{9F74FAD0-B459-43FE-9C78-F7AB3B6C1C89}" type="datetimeFigureOut">
              <a:rPr lang="en-GB" smtClean="0"/>
              <a:t>04/11/2026</a:t>
            </a:fld>
            <a:endParaRPr lang="en-GB"/>
          </a:p>
        </p:txBody>
      </p:sp>
      <p:sp>
        <p:nvSpPr>
          <p:cNvPr id="5" name="Footer Placeholder 4">
            <a:extLst>
              <a:ext uri="{FF2B5EF4-FFF2-40B4-BE49-F238E27FC236}">
                <a16:creationId xmlns:a16="http://schemas.microsoft.com/office/drawing/2014/main" id="{CE4FBAE9-E17C-1DCF-6D36-551CB3B58F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7F4E9D-6D43-5B76-502D-58AAC01E87EA}"/>
              </a:ext>
            </a:extLst>
          </p:cNvPr>
          <p:cNvSpPr>
            <a:spLocks noGrp="1"/>
          </p:cNvSpPr>
          <p:nvPr>
            <p:ph type="sldNum" sz="quarter" idx="12"/>
          </p:nvPr>
        </p:nvSpPr>
        <p:spPr/>
        <p:txBody>
          <a:bodyPr/>
          <a:lstStyle/>
          <a:p>
            <a:fld id="{62A869EA-D1B4-4139-AAAC-47134A1C69B3}" type="slidenum">
              <a:rPr lang="en-GB" smtClean="0"/>
              <a:t>‹#›</a:t>
            </a:fld>
            <a:endParaRPr lang="en-GB"/>
          </a:p>
        </p:txBody>
      </p:sp>
    </p:spTree>
    <p:extLst>
      <p:ext uri="{BB962C8B-B14F-4D97-AF65-F5344CB8AC3E}">
        <p14:creationId xmlns:p14="http://schemas.microsoft.com/office/powerpoint/2010/main" val="314796730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8FEAC-0EB0-5F02-7CE6-30D2F2386C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ADF771F-60DC-E729-940F-5A7D43749B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FBABD0A-595A-23FF-11E6-D452FEAC2807}"/>
              </a:ext>
            </a:extLst>
          </p:cNvPr>
          <p:cNvSpPr>
            <a:spLocks noGrp="1"/>
          </p:cNvSpPr>
          <p:nvPr>
            <p:ph type="dt" sz="half" idx="10"/>
          </p:nvPr>
        </p:nvSpPr>
        <p:spPr/>
        <p:txBody>
          <a:bodyPr/>
          <a:lstStyle/>
          <a:p>
            <a:fld id="{8FAC3B95-E363-4935-A8B4-27807C3BA3BC}" type="datetimeFigureOut">
              <a:rPr lang="en-GB" smtClean="0"/>
              <a:t>04/11/2026</a:t>
            </a:fld>
            <a:endParaRPr lang="en-GB"/>
          </a:p>
        </p:txBody>
      </p:sp>
      <p:sp>
        <p:nvSpPr>
          <p:cNvPr id="5" name="Footer Placeholder 4">
            <a:extLst>
              <a:ext uri="{FF2B5EF4-FFF2-40B4-BE49-F238E27FC236}">
                <a16:creationId xmlns:a16="http://schemas.microsoft.com/office/drawing/2014/main" id="{D3B633D5-A068-A084-1B96-F23CFCC5B6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F6ECB59-CAC2-A81E-BCD0-372D6301461B}"/>
              </a:ext>
            </a:extLst>
          </p:cNvPr>
          <p:cNvSpPr>
            <a:spLocks noGrp="1"/>
          </p:cNvSpPr>
          <p:nvPr>
            <p:ph type="sldNum" sz="quarter" idx="12"/>
          </p:nvPr>
        </p:nvSpPr>
        <p:spPr/>
        <p:txBody>
          <a:bodyPr/>
          <a:lstStyle/>
          <a:p>
            <a:fld id="{0897F855-DB5A-40A1-87E3-DA5C53FEE571}" type="slidenum">
              <a:rPr lang="en-GB" smtClean="0"/>
              <a:t>‹#›</a:t>
            </a:fld>
            <a:endParaRPr lang="en-GB"/>
          </a:p>
        </p:txBody>
      </p:sp>
    </p:spTree>
    <p:extLst>
      <p:ext uri="{BB962C8B-B14F-4D97-AF65-F5344CB8AC3E}">
        <p14:creationId xmlns:p14="http://schemas.microsoft.com/office/powerpoint/2010/main" val="173140556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B16F2-64AA-E11A-55CE-5DCFF514F2C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910CBBA-1EE3-1DC6-90BF-3505DDBC00B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42EC087-6FF6-8C99-E5E9-101950B921BF}"/>
              </a:ext>
            </a:extLst>
          </p:cNvPr>
          <p:cNvSpPr>
            <a:spLocks noGrp="1"/>
          </p:cNvSpPr>
          <p:nvPr>
            <p:ph type="dt" sz="half" idx="10"/>
          </p:nvPr>
        </p:nvSpPr>
        <p:spPr/>
        <p:txBody>
          <a:bodyPr/>
          <a:lstStyle/>
          <a:p>
            <a:fld id="{8FAC3B95-E363-4935-A8B4-27807C3BA3BC}" type="datetimeFigureOut">
              <a:rPr lang="en-GB" smtClean="0"/>
              <a:t>04/11/2026</a:t>
            </a:fld>
            <a:endParaRPr lang="en-GB"/>
          </a:p>
        </p:txBody>
      </p:sp>
      <p:sp>
        <p:nvSpPr>
          <p:cNvPr id="5" name="Footer Placeholder 4">
            <a:extLst>
              <a:ext uri="{FF2B5EF4-FFF2-40B4-BE49-F238E27FC236}">
                <a16:creationId xmlns:a16="http://schemas.microsoft.com/office/drawing/2014/main" id="{B285963B-DC4D-6032-E6E7-C609B69927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83B807D-0E0C-2C08-DB63-77B4C3A426D2}"/>
              </a:ext>
            </a:extLst>
          </p:cNvPr>
          <p:cNvSpPr>
            <a:spLocks noGrp="1"/>
          </p:cNvSpPr>
          <p:nvPr>
            <p:ph type="sldNum" sz="quarter" idx="12"/>
          </p:nvPr>
        </p:nvSpPr>
        <p:spPr/>
        <p:txBody>
          <a:bodyPr/>
          <a:lstStyle/>
          <a:p>
            <a:fld id="{0897F855-DB5A-40A1-87E3-DA5C53FEE571}" type="slidenum">
              <a:rPr lang="en-GB" smtClean="0"/>
              <a:t>‹#›</a:t>
            </a:fld>
            <a:endParaRPr lang="en-GB"/>
          </a:p>
        </p:txBody>
      </p:sp>
    </p:spTree>
    <p:extLst>
      <p:ext uri="{BB962C8B-B14F-4D97-AF65-F5344CB8AC3E}">
        <p14:creationId xmlns:p14="http://schemas.microsoft.com/office/powerpoint/2010/main" val="1228492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5CF71-E10F-D4D1-8481-D8DCD901937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5CFFC8A-A536-A109-4E88-B35E17F8D4E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6DDC2B-EE30-16A5-4DFA-75CD05471C86}"/>
              </a:ext>
            </a:extLst>
          </p:cNvPr>
          <p:cNvSpPr>
            <a:spLocks noGrp="1"/>
          </p:cNvSpPr>
          <p:nvPr>
            <p:ph type="dt" sz="half" idx="10"/>
          </p:nvPr>
        </p:nvSpPr>
        <p:spPr/>
        <p:txBody>
          <a:bodyPr/>
          <a:lstStyle/>
          <a:p>
            <a:fld id="{8FAC3B95-E363-4935-A8B4-27807C3BA3BC}" type="datetimeFigureOut">
              <a:rPr lang="en-GB" smtClean="0"/>
              <a:t>04/11/2026</a:t>
            </a:fld>
            <a:endParaRPr lang="en-GB"/>
          </a:p>
        </p:txBody>
      </p:sp>
      <p:sp>
        <p:nvSpPr>
          <p:cNvPr id="5" name="Footer Placeholder 4">
            <a:extLst>
              <a:ext uri="{FF2B5EF4-FFF2-40B4-BE49-F238E27FC236}">
                <a16:creationId xmlns:a16="http://schemas.microsoft.com/office/drawing/2014/main" id="{5A597523-4526-1356-45B8-6F35135804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C197E80-4F8E-424C-0F27-EE6EE0276C9B}"/>
              </a:ext>
            </a:extLst>
          </p:cNvPr>
          <p:cNvSpPr>
            <a:spLocks noGrp="1"/>
          </p:cNvSpPr>
          <p:nvPr>
            <p:ph type="sldNum" sz="quarter" idx="12"/>
          </p:nvPr>
        </p:nvSpPr>
        <p:spPr/>
        <p:txBody>
          <a:bodyPr/>
          <a:lstStyle/>
          <a:p>
            <a:fld id="{0897F855-DB5A-40A1-87E3-DA5C53FEE571}" type="slidenum">
              <a:rPr lang="en-GB" smtClean="0"/>
              <a:t>‹#›</a:t>
            </a:fld>
            <a:endParaRPr lang="en-GB"/>
          </a:p>
        </p:txBody>
      </p:sp>
    </p:spTree>
    <p:extLst>
      <p:ext uri="{BB962C8B-B14F-4D97-AF65-F5344CB8AC3E}">
        <p14:creationId xmlns:p14="http://schemas.microsoft.com/office/powerpoint/2010/main" val="397002212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4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4294F-FDAC-A439-A8AF-523BC7E6BAB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B4B62C8-A1B4-26E6-2869-B2ECB2021D7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1A21EA2-1D37-2F72-F409-4D0A0FEBECB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BD7426E-9E1E-576E-BD7D-20EE12A27203}"/>
              </a:ext>
            </a:extLst>
          </p:cNvPr>
          <p:cNvSpPr>
            <a:spLocks noGrp="1"/>
          </p:cNvSpPr>
          <p:nvPr>
            <p:ph type="dt" sz="half" idx="10"/>
          </p:nvPr>
        </p:nvSpPr>
        <p:spPr/>
        <p:txBody>
          <a:bodyPr/>
          <a:lstStyle/>
          <a:p>
            <a:fld id="{8FAC3B95-E363-4935-A8B4-27807C3BA3BC}" type="datetimeFigureOut">
              <a:rPr lang="en-GB" smtClean="0"/>
              <a:t>04/11/2026</a:t>
            </a:fld>
            <a:endParaRPr lang="en-GB"/>
          </a:p>
        </p:txBody>
      </p:sp>
      <p:sp>
        <p:nvSpPr>
          <p:cNvPr id="6" name="Footer Placeholder 5">
            <a:extLst>
              <a:ext uri="{FF2B5EF4-FFF2-40B4-BE49-F238E27FC236}">
                <a16:creationId xmlns:a16="http://schemas.microsoft.com/office/drawing/2014/main" id="{877FEB25-8369-CF12-469D-09A8B2A58EF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BD02DB8-29BB-25C7-2A67-541169B55EF5}"/>
              </a:ext>
            </a:extLst>
          </p:cNvPr>
          <p:cNvSpPr>
            <a:spLocks noGrp="1"/>
          </p:cNvSpPr>
          <p:nvPr>
            <p:ph type="sldNum" sz="quarter" idx="12"/>
          </p:nvPr>
        </p:nvSpPr>
        <p:spPr/>
        <p:txBody>
          <a:bodyPr/>
          <a:lstStyle/>
          <a:p>
            <a:fld id="{0897F855-DB5A-40A1-87E3-DA5C53FEE571}" type="slidenum">
              <a:rPr lang="en-GB" smtClean="0"/>
              <a:t>‹#›</a:t>
            </a:fld>
            <a:endParaRPr lang="en-GB"/>
          </a:p>
        </p:txBody>
      </p:sp>
    </p:spTree>
    <p:extLst>
      <p:ext uri="{BB962C8B-B14F-4D97-AF65-F5344CB8AC3E}">
        <p14:creationId xmlns:p14="http://schemas.microsoft.com/office/powerpoint/2010/main" val="1284335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3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DA46E-3A78-9276-A26D-E402570A9A6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C8E1CAE-63C5-7C44-0DAC-F44D420B59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348525-5B6B-A4E0-48C5-C42E5808FF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9BB58C0-E735-9552-BD23-DAACDB9591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F236AF-C0A4-266A-1F2E-3DB6D66754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BC04A22-355C-A8DE-F66E-C5B34253542B}"/>
              </a:ext>
            </a:extLst>
          </p:cNvPr>
          <p:cNvSpPr>
            <a:spLocks noGrp="1"/>
          </p:cNvSpPr>
          <p:nvPr>
            <p:ph type="dt" sz="half" idx="10"/>
          </p:nvPr>
        </p:nvSpPr>
        <p:spPr/>
        <p:txBody>
          <a:bodyPr/>
          <a:lstStyle/>
          <a:p>
            <a:fld id="{8FAC3B95-E363-4935-A8B4-27807C3BA3BC}" type="datetimeFigureOut">
              <a:rPr lang="en-GB" smtClean="0"/>
              <a:t>04/11/2026</a:t>
            </a:fld>
            <a:endParaRPr lang="en-GB"/>
          </a:p>
        </p:txBody>
      </p:sp>
      <p:sp>
        <p:nvSpPr>
          <p:cNvPr id="8" name="Footer Placeholder 7">
            <a:extLst>
              <a:ext uri="{FF2B5EF4-FFF2-40B4-BE49-F238E27FC236}">
                <a16:creationId xmlns:a16="http://schemas.microsoft.com/office/drawing/2014/main" id="{5E316A70-07B5-A4B4-4BAD-E088F987960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2535372-31D9-1772-57FE-7A0AFCA849F3}"/>
              </a:ext>
            </a:extLst>
          </p:cNvPr>
          <p:cNvSpPr>
            <a:spLocks noGrp="1"/>
          </p:cNvSpPr>
          <p:nvPr>
            <p:ph type="sldNum" sz="quarter" idx="12"/>
          </p:nvPr>
        </p:nvSpPr>
        <p:spPr/>
        <p:txBody>
          <a:bodyPr/>
          <a:lstStyle/>
          <a:p>
            <a:fld id="{0897F855-DB5A-40A1-87E3-DA5C53FEE571}" type="slidenum">
              <a:rPr lang="en-GB" smtClean="0"/>
              <a:t>‹#›</a:t>
            </a:fld>
            <a:endParaRPr lang="en-GB"/>
          </a:p>
        </p:txBody>
      </p:sp>
    </p:spTree>
    <p:extLst>
      <p:ext uri="{BB962C8B-B14F-4D97-AF65-F5344CB8AC3E}">
        <p14:creationId xmlns:p14="http://schemas.microsoft.com/office/powerpoint/2010/main" val="289164618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4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D7588-7179-164F-699B-307D1EE3B94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F5EFEE6-4880-C9C2-7C74-58D69F249010}"/>
              </a:ext>
            </a:extLst>
          </p:cNvPr>
          <p:cNvSpPr>
            <a:spLocks noGrp="1"/>
          </p:cNvSpPr>
          <p:nvPr>
            <p:ph type="dt" sz="half" idx="10"/>
          </p:nvPr>
        </p:nvSpPr>
        <p:spPr/>
        <p:txBody>
          <a:bodyPr/>
          <a:lstStyle/>
          <a:p>
            <a:fld id="{8FAC3B95-E363-4935-A8B4-27807C3BA3BC}" type="datetimeFigureOut">
              <a:rPr lang="en-GB" smtClean="0"/>
              <a:t>04/11/2026</a:t>
            </a:fld>
            <a:endParaRPr lang="en-GB"/>
          </a:p>
        </p:txBody>
      </p:sp>
      <p:sp>
        <p:nvSpPr>
          <p:cNvPr id="4" name="Footer Placeholder 3">
            <a:extLst>
              <a:ext uri="{FF2B5EF4-FFF2-40B4-BE49-F238E27FC236}">
                <a16:creationId xmlns:a16="http://schemas.microsoft.com/office/drawing/2014/main" id="{D4276EE4-6DF8-F677-6E9E-B2EBD2F86F4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EBF95F9-ABD7-893F-FD2C-D3EA109AB9B3}"/>
              </a:ext>
            </a:extLst>
          </p:cNvPr>
          <p:cNvSpPr>
            <a:spLocks noGrp="1"/>
          </p:cNvSpPr>
          <p:nvPr>
            <p:ph type="sldNum" sz="quarter" idx="12"/>
          </p:nvPr>
        </p:nvSpPr>
        <p:spPr/>
        <p:txBody>
          <a:bodyPr/>
          <a:lstStyle/>
          <a:p>
            <a:fld id="{0897F855-DB5A-40A1-87E3-DA5C53FEE571}" type="slidenum">
              <a:rPr lang="en-GB" smtClean="0"/>
              <a:t>‹#›</a:t>
            </a:fld>
            <a:endParaRPr lang="en-GB"/>
          </a:p>
        </p:txBody>
      </p:sp>
    </p:spTree>
    <p:extLst>
      <p:ext uri="{BB962C8B-B14F-4D97-AF65-F5344CB8AC3E}">
        <p14:creationId xmlns:p14="http://schemas.microsoft.com/office/powerpoint/2010/main" val="272608280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D92AAC-D61B-0478-9EE7-80E9804D4A96}"/>
              </a:ext>
            </a:extLst>
          </p:cNvPr>
          <p:cNvSpPr>
            <a:spLocks noGrp="1"/>
          </p:cNvSpPr>
          <p:nvPr>
            <p:ph type="dt" sz="half" idx="10"/>
          </p:nvPr>
        </p:nvSpPr>
        <p:spPr/>
        <p:txBody>
          <a:bodyPr/>
          <a:lstStyle/>
          <a:p>
            <a:fld id="{8FAC3B95-E363-4935-A8B4-27807C3BA3BC}" type="datetimeFigureOut">
              <a:rPr lang="en-GB" smtClean="0"/>
              <a:t>04/11/2026</a:t>
            </a:fld>
            <a:endParaRPr lang="en-GB"/>
          </a:p>
        </p:txBody>
      </p:sp>
      <p:sp>
        <p:nvSpPr>
          <p:cNvPr id="3" name="Footer Placeholder 2">
            <a:extLst>
              <a:ext uri="{FF2B5EF4-FFF2-40B4-BE49-F238E27FC236}">
                <a16:creationId xmlns:a16="http://schemas.microsoft.com/office/drawing/2014/main" id="{B7D1D0B3-886A-4957-4BB8-BFE885617BB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D1F4C64-C4E2-345E-C89C-498DFD6BB608}"/>
              </a:ext>
            </a:extLst>
          </p:cNvPr>
          <p:cNvSpPr>
            <a:spLocks noGrp="1"/>
          </p:cNvSpPr>
          <p:nvPr>
            <p:ph type="sldNum" sz="quarter" idx="12"/>
          </p:nvPr>
        </p:nvSpPr>
        <p:spPr/>
        <p:txBody>
          <a:bodyPr/>
          <a:lstStyle/>
          <a:p>
            <a:fld id="{0897F855-DB5A-40A1-87E3-DA5C53FEE571}" type="slidenum">
              <a:rPr lang="en-GB" smtClean="0"/>
              <a:t>‹#›</a:t>
            </a:fld>
            <a:endParaRPr lang="en-GB"/>
          </a:p>
        </p:txBody>
      </p:sp>
    </p:spTree>
    <p:extLst>
      <p:ext uri="{BB962C8B-B14F-4D97-AF65-F5344CB8AC3E}">
        <p14:creationId xmlns:p14="http://schemas.microsoft.com/office/powerpoint/2010/main" val="410501325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3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28AE6-7ED8-9CD1-1C3C-8B6B9EB0EE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B9B3DAF-5BF2-7B8F-7CE1-2A8CBA56B2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F596CF8-424A-DDEA-6BD6-9E454AA292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0C6CD6-6022-5C80-56E9-4BE89B2E3E5A}"/>
              </a:ext>
            </a:extLst>
          </p:cNvPr>
          <p:cNvSpPr>
            <a:spLocks noGrp="1"/>
          </p:cNvSpPr>
          <p:nvPr>
            <p:ph type="dt" sz="half" idx="10"/>
          </p:nvPr>
        </p:nvSpPr>
        <p:spPr/>
        <p:txBody>
          <a:bodyPr/>
          <a:lstStyle/>
          <a:p>
            <a:fld id="{8FAC3B95-E363-4935-A8B4-27807C3BA3BC}" type="datetimeFigureOut">
              <a:rPr lang="en-GB" smtClean="0"/>
              <a:t>04/11/2026</a:t>
            </a:fld>
            <a:endParaRPr lang="en-GB"/>
          </a:p>
        </p:txBody>
      </p:sp>
      <p:sp>
        <p:nvSpPr>
          <p:cNvPr id="6" name="Footer Placeholder 5">
            <a:extLst>
              <a:ext uri="{FF2B5EF4-FFF2-40B4-BE49-F238E27FC236}">
                <a16:creationId xmlns:a16="http://schemas.microsoft.com/office/drawing/2014/main" id="{7F683348-E911-4DED-E0DA-037D69B0E30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16DE30-0EDB-2B1A-391F-0C42817127C9}"/>
              </a:ext>
            </a:extLst>
          </p:cNvPr>
          <p:cNvSpPr>
            <a:spLocks noGrp="1"/>
          </p:cNvSpPr>
          <p:nvPr>
            <p:ph type="sldNum" sz="quarter" idx="12"/>
          </p:nvPr>
        </p:nvSpPr>
        <p:spPr/>
        <p:txBody>
          <a:bodyPr/>
          <a:lstStyle/>
          <a:p>
            <a:fld id="{0897F855-DB5A-40A1-87E3-DA5C53FEE571}" type="slidenum">
              <a:rPr lang="en-GB" smtClean="0"/>
              <a:t>‹#›</a:t>
            </a:fld>
            <a:endParaRPr lang="en-GB"/>
          </a:p>
        </p:txBody>
      </p:sp>
    </p:spTree>
    <p:extLst>
      <p:ext uri="{BB962C8B-B14F-4D97-AF65-F5344CB8AC3E}">
        <p14:creationId xmlns:p14="http://schemas.microsoft.com/office/powerpoint/2010/main" val="145933612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3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9D24D-6F4E-1916-A71C-8C9E32972E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12A8992-1ACE-B14D-CC8B-D6F48DF7D3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2EEC7CC-5E66-74F0-AEA5-C082E31C2A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72F4ED-27EA-0CA5-C242-6669B5D1AAA8}"/>
              </a:ext>
            </a:extLst>
          </p:cNvPr>
          <p:cNvSpPr>
            <a:spLocks noGrp="1"/>
          </p:cNvSpPr>
          <p:nvPr>
            <p:ph type="dt" sz="half" idx="10"/>
          </p:nvPr>
        </p:nvSpPr>
        <p:spPr/>
        <p:txBody>
          <a:bodyPr/>
          <a:lstStyle/>
          <a:p>
            <a:fld id="{8FAC3B95-E363-4935-A8B4-27807C3BA3BC}" type="datetimeFigureOut">
              <a:rPr lang="en-GB" smtClean="0"/>
              <a:t>04/11/2026</a:t>
            </a:fld>
            <a:endParaRPr lang="en-GB"/>
          </a:p>
        </p:txBody>
      </p:sp>
      <p:sp>
        <p:nvSpPr>
          <p:cNvPr id="6" name="Footer Placeholder 5">
            <a:extLst>
              <a:ext uri="{FF2B5EF4-FFF2-40B4-BE49-F238E27FC236}">
                <a16:creationId xmlns:a16="http://schemas.microsoft.com/office/drawing/2014/main" id="{8FEF161E-AF29-2459-A2EB-89E4ADB6EB5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5A49B99-5EAE-F028-0433-72A0BC99425C}"/>
              </a:ext>
            </a:extLst>
          </p:cNvPr>
          <p:cNvSpPr>
            <a:spLocks noGrp="1"/>
          </p:cNvSpPr>
          <p:nvPr>
            <p:ph type="sldNum" sz="quarter" idx="12"/>
          </p:nvPr>
        </p:nvSpPr>
        <p:spPr/>
        <p:txBody>
          <a:bodyPr/>
          <a:lstStyle/>
          <a:p>
            <a:fld id="{0897F855-DB5A-40A1-87E3-DA5C53FEE571}" type="slidenum">
              <a:rPr lang="en-GB" smtClean="0"/>
              <a:t>‹#›</a:t>
            </a:fld>
            <a:endParaRPr lang="en-GB"/>
          </a:p>
        </p:txBody>
      </p:sp>
    </p:spTree>
    <p:extLst>
      <p:ext uri="{BB962C8B-B14F-4D97-AF65-F5344CB8AC3E}">
        <p14:creationId xmlns:p14="http://schemas.microsoft.com/office/powerpoint/2010/main" val="259553545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3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1B32A-8E2A-D039-4F84-584670BD7A2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F854677-7F64-2D3A-6596-F535A37023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DA6601E-14B7-9D26-43E8-8B8935F04CB6}"/>
              </a:ext>
            </a:extLst>
          </p:cNvPr>
          <p:cNvSpPr>
            <a:spLocks noGrp="1"/>
          </p:cNvSpPr>
          <p:nvPr>
            <p:ph type="dt" sz="half" idx="10"/>
          </p:nvPr>
        </p:nvSpPr>
        <p:spPr/>
        <p:txBody>
          <a:bodyPr/>
          <a:lstStyle/>
          <a:p>
            <a:fld id="{8FAC3B95-E363-4935-A8B4-27807C3BA3BC}" type="datetimeFigureOut">
              <a:rPr lang="en-GB" smtClean="0"/>
              <a:t>04/11/2026</a:t>
            </a:fld>
            <a:endParaRPr lang="en-GB"/>
          </a:p>
        </p:txBody>
      </p:sp>
      <p:sp>
        <p:nvSpPr>
          <p:cNvPr id="5" name="Footer Placeholder 4">
            <a:extLst>
              <a:ext uri="{FF2B5EF4-FFF2-40B4-BE49-F238E27FC236}">
                <a16:creationId xmlns:a16="http://schemas.microsoft.com/office/drawing/2014/main" id="{FF0CDA0D-26D4-0D27-AD33-E476C5A765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5A145F-BCF9-9D11-1F7A-342D1C6D3AD1}"/>
              </a:ext>
            </a:extLst>
          </p:cNvPr>
          <p:cNvSpPr>
            <a:spLocks noGrp="1"/>
          </p:cNvSpPr>
          <p:nvPr>
            <p:ph type="sldNum" sz="quarter" idx="12"/>
          </p:nvPr>
        </p:nvSpPr>
        <p:spPr/>
        <p:txBody>
          <a:bodyPr/>
          <a:lstStyle/>
          <a:p>
            <a:fld id="{0897F855-DB5A-40A1-87E3-DA5C53FEE571}" type="slidenum">
              <a:rPr lang="en-GB" smtClean="0"/>
              <a:t>‹#›</a:t>
            </a:fld>
            <a:endParaRPr lang="en-GB"/>
          </a:p>
        </p:txBody>
      </p:sp>
    </p:spTree>
    <p:extLst>
      <p:ext uri="{BB962C8B-B14F-4D97-AF65-F5344CB8AC3E}">
        <p14:creationId xmlns:p14="http://schemas.microsoft.com/office/powerpoint/2010/main" val="188405922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3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4CB79EA-52F1-CD39-1BFB-62DB3CABC54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0FB916E-3EA8-C421-7E67-D3022ABEDA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44F260B-95B1-7AFE-B51B-EA3234AE097E}"/>
              </a:ext>
            </a:extLst>
          </p:cNvPr>
          <p:cNvSpPr>
            <a:spLocks noGrp="1"/>
          </p:cNvSpPr>
          <p:nvPr>
            <p:ph type="dt" sz="half" idx="10"/>
          </p:nvPr>
        </p:nvSpPr>
        <p:spPr/>
        <p:txBody>
          <a:bodyPr/>
          <a:lstStyle/>
          <a:p>
            <a:fld id="{8FAC3B95-E363-4935-A8B4-27807C3BA3BC}" type="datetimeFigureOut">
              <a:rPr lang="en-GB" smtClean="0"/>
              <a:t>04/11/2026</a:t>
            </a:fld>
            <a:endParaRPr lang="en-GB"/>
          </a:p>
        </p:txBody>
      </p:sp>
      <p:sp>
        <p:nvSpPr>
          <p:cNvPr id="5" name="Footer Placeholder 4">
            <a:extLst>
              <a:ext uri="{FF2B5EF4-FFF2-40B4-BE49-F238E27FC236}">
                <a16:creationId xmlns:a16="http://schemas.microsoft.com/office/drawing/2014/main" id="{7184F1CB-1012-D3B1-3E56-D5B719D303B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9EA4F6-6EEB-EDA5-8F64-D6A9322E6788}"/>
              </a:ext>
            </a:extLst>
          </p:cNvPr>
          <p:cNvSpPr>
            <a:spLocks noGrp="1"/>
          </p:cNvSpPr>
          <p:nvPr>
            <p:ph type="sldNum" sz="quarter" idx="12"/>
          </p:nvPr>
        </p:nvSpPr>
        <p:spPr/>
        <p:txBody>
          <a:bodyPr/>
          <a:lstStyle/>
          <a:p>
            <a:fld id="{0897F855-DB5A-40A1-87E3-DA5C53FEE571}" type="slidenum">
              <a:rPr lang="en-GB" smtClean="0"/>
              <a:t>‹#›</a:t>
            </a:fld>
            <a:endParaRPr lang="en-GB"/>
          </a:p>
        </p:txBody>
      </p:sp>
    </p:spTree>
    <p:extLst>
      <p:ext uri="{BB962C8B-B14F-4D97-AF65-F5344CB8AC3E}">
        <p14:creationId xmlns:p14="http://schemas.microsoft.com/office/powerpoint/2010/main" val="260612539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7424B92-D857-4D0A-84C7-A2C6E8B19604}" type="datetimeFigureOut">
              <a:rPr lang="en-GB" smtClean="0"/>
              <a:t>04/11/2026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4FB3D37-CA4A-4189-AC6B-36DF41F5039D}" type="slidenum">
              <a:rPr lang="en-GB" smtClean="0"/>
              <a:t>‹#›</a:t>
            </a:fld>
            <a:endParaRPr lang="en-GB"/>
          </a:p>
        </p:txBody>
      </p:sp>
      <p:sp>
        <p:nvSpPr>
          <p:cNvPr id="7" name="Content Placeholder 6"/>
          <p:cNvSpPr>
            <a:spLocks noGrp="1"/>
          </p:cNvSpPr>
          <p:nvPr>
            <p:ph sz="quarter" idx="13"/>
          </p:nvPr>
        </p:nvSpPr>
        <p:spPr>
          <a:xfrm>
            <a:off x="11496675" y="6615113"/>
            <a:ext cx="914400" cy="91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9260060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3927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9" Type="http://schemas.openxmlformats.org/officeDocument/2006/relationships/slideLayout" Target="../slideLayouts/slideLayout64.xml"/><Relationship Id="rId21" Type="http://schemas.openxmlformats.org/officeDocument/2006/relationships/slideLayout" Target="../slideLayouts/slideLayout46.xml"/><Relationship Id="rId34" Type="http://schemas.openxmlformats.org/officeDocument/2006/relationships/slideLayout" Target="../slideLayouts/slideLayout59.xml"/><Relationship Id="rId42" Type="http://schemas.openxmlformats.org/officeDocument/2006/relationships/slideLayout" Target="../slideLayouts/slideLayout67.xml"/><Relationship Id="rId47" Type="http://schemas.openxmlformats.org/officeDocument/2006/relationships/slideLayout" Target="../slideLayouts/slideLayout72.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9" Type="http://schemas.openxmlformats.org/officeDocument/2006/relationships/slideLayout" Target="../slideLayouts/slideLayout54.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32" Type="http://schemas.openxmlformats.org/officeDocument/2006/relationships/slideLayout" Target="../slideLayouts/slideLayout57.xml"/><Relationship Id="rId37" Type="http://schemas.openxmlformats.org/officeDocument/2006/relationships/slideLayout" Target="../slideLayouts/slideLayout62.xml"/><Relationship Id="rId40" Type="http://schemas.openxmlformats.org/officeDocument/2006/relationships/slideLayout" Target="../slideLayouts/slideLayout65.xml"/><Relationship Id="rId45" Type="http://schemas.openxmlformats.org/officeDocument/2006/relationships/slideLayout" Target="../slideLayouts/slideLayout70.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slideLayout" Target="../slideLayouts/slideLayout53.xml"/><Relationship Id="rId36" Type="http://schemas.openxmlformats.org/officeDocument/2006/relationships/slideLayout" Target="../slideLayouts/slideLayout61.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31" Type="http://schemas.openxmlformats.org/officeDocument/2006/relationships/slideLayout" Target="../slideLayouts/slideLayout56.xml"/><Relationship Id="rId44" Type="http://schemas.openxmlformats.org/officeDocument/2006/relationships/slideLayout" Target="../slideLayouts/slideLayout69.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 Id="rId30" Type="http://schemas.openxmlformats.org/officeDocument/2006/relationships/slideLayout" Target="../slideLayouts/slideLayout55.xml"/><Relationship Id="rId35" Type="http://schemas.openxmlformats.org/officeDocument/2006/relationships/slideLayout" Target="../slideLayouts/slideLayout60.xml"/><Relationship Id="rId43" Type="http://schemas.openxmlformats.org/officeDocument/2006/relationships/slideLayout" Target="../slideLayouts/slideLayout68.xml"/><Relationship Id="rId48" Type="http://schemas.openxmlformats.org/officeDocument/2006/relationships/theme" Target="../theme/theme3.xml"/><Relationship Id="rId8" Type="http://schemas.openxmlformats.org/officeDocument/2006/relationships/slideLayout" Target="../slideLayouts/slideLayout33.xml"/><Relationship Id="rId3" Type="http://schemas.openxmlformats.org/officeDocument/2006/relationships/slideLayout" Target="../slideLayouts/slideLayout28.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33" Type="http://schemas.openxmlformats.org/officeDocument/2006/relationships/slideLayout" Target="../slideLayouts/slideLayout58.xml"/><Relationship Id="rId38" Type="http://schemas.openxmlformats.org/officeDocument/2006/relationships/slideLayout" Target="../slideLayouts/slideLayout63.xml"/><Relationship Id="rId46" Type="http://schemas.openxmlformats.org/officeDocument/2006/relationships/slideLayout" Target="../slideLayouts/slideLayout71.xml"/><Relationship Id="rId20" Type="http://schemas.openxmlformats.org/officeDocument/2006/relationships/slideLayout" Target="../slideLayouts/slideLayout45.xml"/><Relationship Id="rId41"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8" name="Group 15"/>
          <p:cNvGrpSpPr>
            <a:grpSpLocks noChangeAspect="1"/>
          </p:cNvGrpSpPr>
          <p:nvPr/>
        </p:nvGrpSpPr>
        <p:grpSpPr bwMode="hidden">
          <a:xfrm>
            <a:off x="282220" y="1679429"/>
            <a:ext cx="11631168"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35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35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35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35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350"/>
            </a:p>
          </p:txBody>
        </p:sp>
      </p:grpSp>
      <p:sp>
        <p:nvSpPr>
          <p:cNvPr id="2" name="Title Placeholder 1"/>
          <p:cNvSpPr>
            <a:spLocks noGrp="1"/>
          </p:cNvSpPr>
          <p:nvPr>
            <p:ph type="title"/>
          </p:nvPr>
        </p:nvSpPr>
        <p:spPr>
          <a:xfrm>
            <a:off x="609600" y="338328"/>
            <a:ext cx="10972800" cy="1252728"/>
          </a:xfrm>
          <a:prstGeom prst="rect">
            <a:avLst/>
          </a:prstGeom>
        </p:spPr>
        <p:txBody>
          <a:bodyPr vert="horz" lIns="91440" tIns="45720" rIns="91440" bIns="45720" rtlCol="0" anchor="ctr">
            <a:normAutofit/>
          </a:bodyPr>
          <a:lstStyle/>
          <a:p>
            <a:r>
              <a:rPr lang="en-US"/>
              <a:t>Click to edit Master title style</a:t>
            </a:r>
          </a:p>
        </p:txBody>
      </p:sp>
      <p:sp>
        <p:nvSpPr>
          <p:cNvPr id="4" name="Date Placeholder 3"/>
          <p:cNvSpPr>
            <a:spLocks noGrp="1"/>
          </p:cNvSpPr>
          <p:nvPr>
            <p:ph type="dt" sz="half" idx="2"/>
          </p:nvPr>
        </p:nvSpPr>
        <p:spPr>
          <a:xfrm>
            <a:off x="6884896" y="6250169"/>
            <a:ext cx="4177381" cy="365125"/>
          </a:xfrm>
          <a:prstGeom prst="rect">
            <a:avLst/>
          </a:prstGeom>
        </p:spPr>
        <p:txBody>
          <a:bodyPr vert="horz" lIns="91440" tIns="45720" rIns="91440" bIns="45720" rtlCol="0" anchor="ctr"/>
          <a:lstStyle>
            <a:lvl1pPr algn="r">
              <a:defRPr sz="750">
                <a:solidFill>
                  <a:schemeClr val="tx2"/>
                </a:solidFill>
              </a:defRPr>
            </a:lvl1pPr>
          </a:lstStyle>
          <a:p>
            <a:fld id="{D7424B92-D857-4D0A-84C7-A2C6E8B19604}" type="datetimeFigureOut">
              <a:rPr lang="en-GB" smtClean="0"/>
              <a:t>04/11/2026</a:t>
            </a:fld>
            <a:endParaRPr lang="en-GB"/>
          </a:p>
        </p:txBody>
      </p:sp>
      <p:sp>
        <p:nvSpPr>
          <p:cNvPr id="5" name="Footer Placeholder 4"/>
          <p:cNvSpPr>
            <a:spLocks noGrp="1"/>
          </p:cNvSpPr>
          <p:nvPr>
            <p:ph type="ftr" sz="quarter" idx="3"/>
          </p:nvPr>
        </p:nvSpPr>
        <p:spPr>
          <a:xfrm>
            <a:off x="258188" y="6250169"/>
            <a:ext cx="5048921" cy="365125"/>
          </a:xfrm>
          <a:prstGeom prst="rect">
            <a:avLst/>
          </a:prstGeom>
        </p:spPr>
        <p:txBody>
          <a:bodyPr vert="horz" lIns="91440" tIns="45720" rIns="91440" bIns="45720" rtlCol="0" anchor="ctr"/>
          <a:lstStyle>
            <a:lvl1pPr algn="l">
              <a:defRPr sz="750">
                <a:solidFill>
                  <a:schemeClr val="tx2"/>
                </a:solidFill>
              </a:defRPr>
            </a:lvl1pPr>
          </a:lstStyle>
          <a:p>
            <a:endParaRPr lang="en-GB"/>
          </a:p>
        </p:txBody>
      </p:sp>
      <p:sp>
        <p:nvSpPr>
          <p:cNvPr id="6" name="Slide Number Placeholder 5"/>
          <p:cNvSpPr>
            <a:spLocks noGrp="1"/>
          </p:cNvSpPr>
          <p:nvPr>
            <p:ph type="sldNum" sz="quarter" idx="4"/>
          </p:nvPr>
        </p:nvSpPr>
        <p:spPr>
          <a:xfrm>
            <a:off x="5321452" y="6250168"/>
            <a:ext cx="1549101" cy="365125"/>
          </a:xfrm>
          <a:prstGeom prst="rect">
            <a:avLst/>
          </a:prstGeom>
        </p:spPr>
        <p:txBody>
          <a:bodyPr vert="horz" lIns="91440" tIns="45720" rIns="91440" bIns="45720" rtlCol="0" anchor="ctr"/>
          <a:lstStyle>
            <a:lvl1pPr algn="ctr">
              <a:defRPr sz="750">
                <a:solidFill>
                  <a:schemeClr val="tx2"/>
                </a:solidFill>
              </a:defRPr>
            </a:lvl1pPr>
          </a:lstStyle>
          <a:p>
            <a:fld id="{24FB3D37-CA4A-4189-AC6B-36DF41F5039D}" type="slidenum">
              <a:rPr lang="en-GB" smtClean="0"/>
              <a:t>‹#›</a:t>
            </a:fld>
            <a:endParaRPr lang="en-GB"/>
          </a:p>
        </p:txBody>
      </p:sp>
      <p:sp>
        <p:nvSpPr>
          <p:cNvPr id="3" name="Text Placeholder 2"/>
          <p:cNvSpPr>
            <a:spLocks noGrp="1"/>
          </p:cNvSpPr>
          <p:nvPr>
            <p:ph type="body" idx="1"/>
          </p:nvPr>
        </p:nvSpPr>
        <p:spPr>
          <a:xfrm>
            <a:off x="1162760" y="2675467"/>
            <a:ext cx="9877777" cy="34506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26" name="Picture 2" descr="image001"/>
          <p:cNvPicPr>
            <a:picLocks noChangeAspect="1" noChangeArrowheads="1"/>
          </p:cNvPicPr>
          <p:nvPr userDrawn="1"/>
        </p:nvPicPr>
        <p:blipFill>
          <a:blip r:embed="rId15" cstate="email">
            <a:extLst>
              <a:ext uri="{28A0092B-C50C-407E-A947-70E740481C1C}">
                <a14:useLocalDpi xmlns:a14="http://schemas.microsoft.com/office/drawing/2010/main"/>
              </a:ext>
            </a:extLst>
          </a:blip>
          <a:srcRect/>
          <a:stretch>
            <a:fillRect/>
          </a:stretch>
        </p:blipFill>
        <p:spPr bwMode="auto">
          <a:xfrm>
            <a:off x="11086824" y="6106691"/>
            <a:ext cx="991151" cy="535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03" r:id="rId1"/>
    <p:sldLayoutId id="2147483802" r:id="rId2"/>
    <p:sldLayoutId id="2147483804" r:id="rId3"/>
    <p:sldLayoutId id="2147483799" r:id="rId4"/>
    <p:sldLayoutId id="2147483800" r:id="rId5"/>
    <p:sldLayoutId id="2147483805" r:id="rId6"/>
    <p:sldLayoutId id="2147483806" r:id="rId7"/>
    <p:sldLayoutId id="2147483807" r:id="rId8"/>
    <p:sldLayoutId id="2147483808" r:id="rId9"/>
    <p:sldLayoutId id="2147483809" r:id="rId10"/>
    <p:sldLayoutId id="2147483810" r:id="rId11"/>
    <p:sldLayoutId id="2147483811" r:id="rId12"/>
    <p:sldLayoutId id="2147483685" r:id="rId13"/>
  </p:sldLayoutIdLst>
  <p:txStyles>
    <p:titleStyle>
      <a:lvl1pPr algn="ctr" defTabSz="685800" rtl="0" eaLnBrk="1" latinLnBrk="0" hangingPunct="1">
        <a:spcBef>
          <a:spcPct val="0"/>
        </a:spcBef>
        <a:buNone/>
        <a:defRPr sz="33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05740" indent="-205740" algn="l" defTabSz="685800" rtl="0" eaLnBrk="1" latinLnBrk="0" hangingPunct="1">
        <a:spcBef>
          <a:spcPct val="20000"/>
        </a:spcBef>
        <a:buClr>
          <a:schemeClr val="accent1"/>
        </a:buClr>
        <a:buSzPct val="100000"/>
        <a:buFont typeface="Symbol" pitchFamily="18" charset="2"/>
        <a:buChar char=""/>
        <a:defRPr sz="1800" kern="1200">
          <a:solidFill>
            <a:schemeClr val="tx2"/>
          </a:solidFill>
          <a:latin typeface="Calibri" panose="020F0502020204030204" pitchFamily="34" charset="0"/>
          <a:ea typeface="Calibri" panose="020F0502020204030204" pitchFamily="34" charset="0"/>
          <a:cs typeface="Calibri" panose="020F0502020204030204" pitchFamily="34" charset="0"/>
        </a:defRPr>
      </a:lvl1pPr>
      <a:lvl2pPr marL="432197" indent="-205740" algn="l" defTabSz="685800" rtl="0" eaLnBrk="1" latinLnBrk="0" hangingPunct="1">
        <a:spcBef>
          <a:spcPct val="20000"/>
        </a:spcBef>
        <a:buClr>
          <a:schemeClr val="accent1"/>
        </a:buClr>
        <a:buSzPct val="100000"/>
        <a:buFont typeface="Symbol" pitchFamily="18" charset="2"/>
        <a:buChar char=""/>
        <a:defRPr sz="1650" kern="1200">
          <a:solidFill>
            <a:schemeClr val="tx2"/>
          </a:solidFill>
          <a:latin typeface="Calibri" panose="020F0502020204030204" pitchFamily="34" charset="0"/>
          <a:ea typeface="Calibri" panose="020F0502020204030204" pitchFamily="34" charset="0"/>
          <a:cs typeface="Calibri" panose="020F0502020204030204" pitchFamily="34" charset="0"/>
        </a:defRPr>
      </a:lvl2pPr>
      <a:lvl3pPr marL="641747" indent="-171450" algn="l" defTabSz="685800" rtl="0" eaLnBrk="1" latinLnBrk="0" hangingPunct="1">
        <a:spcBef>
          <a:spcPct val="20000"/>
        </a:spcBef>
        <a:buClr>
          <a:schemeClr val="accent1"/>
        </a:buClr>
        <a:buSzPct val="100000"/>
        <a:buFont typeface="Symbol" pitchFamily="18" charset="2"/>
        <a:buChar char=""/>
        <a:defRPr sz="1500" kern="1200">
          <a:solidFill>
            <a:schemeClr val="tx2"/>
          </a:solidFill>
          <a:latin typeface="Calibri" panose="020F0502020204030204" pitchFamily="34" charset="0"/>
          <a:ea typeface="Calibri" panose="020F0502020204030204" pitchFamily="34" charset="0"/>
          <a:cs typeface="Calibri" panose="020F0502020204030204" pitchFamily="34" charset="0"/>
        </a:defRPr>
      </a:lvl3pPr>
      <a:lvl4pPr marL="857250" indent="-171450" algn="l" defTabSz="685800" rtl="0" eaLnBrk="1" latinLnBrk="0" hangingPunct="1">
        <a:spcBef>
          <a:spcPct val="20000"/>
        </a:spcBef>
        <a:buClr>
          <a:schemeClr val="accent1"/>
        </a:buClr>
        <a:buSzPct val="100000"/>
        <a:buFont typeface="Symbol" pitchFamily="18" charset="2"/>
        <a:buChar char=""/>
        <a:defRPr sz="1350" kern="1200">
          <a:solidFill>
            <a:schemeClr val="tx2"/>
          </a:solidFill>
          <a:latin typeface="Calibri" panose="020F0502020204030204" pitchFamily="34" charset="0"/>
          <a:ea typeface="Calibri" panose="020F0502020204030204" pitchFamily="34" charset="0"/>
          <a:cs typeface="Calibri" panose="020F0502020204030204" pitchFamily="34" charset="0"/>
        </a:defRPr>
      </a:lvl4pPr>
      <a:lvl5pPr marL="1097280" indent="-171450" algn="l" defTabSz="685800" rtl="0" eaLnBrk="1" latinLnBrk="0" hangingPunct="1">
        <a:spcBef>
          <a:spcPct val="20000"/>
        </a:spcBef>
        <a:buClr>
          <a:schemeClr val="accent1"/>
        </a:buClr>
        <a:buSzPct val="100000"/>
        <a:buFont typeface="Symbol" pitchFamily="18" charset="2"/>
        <a:buChar char=""/>
        <a:defRPr sz="1200" kern="1200">
          <a:solidFill>
            <a:schemeClr val="tx2"/>
          </a:solidFill>
          <a:latin typeface="Calibri" panose="020F0502020204030204" pitchFamily="34" charset="0"/>
          <a:ea typeface="Calibri" panose="020F0502020204030204" pitchFamily="34" charset="0"/>
          <a:cs typeface="Calibri" panose="020F0502020204030204" pitchFamily="34" charset="0"/>
        </a:defRPr>
      </a:lvl5pPr>
      <a:lvl6pPr marL="1337310" indent="-171450" algn="l" defTabSz="685800" rtl="0" eaLnBrk="1" latinLnBrk="0" hangingPunct="1">
        <a:spcBef>
          <a:spcPts val="288"/>
        </a:spcBef>
        <a:buClr>
          <a:schemeClr val="accent1"/>
        </a:buClr>
        <a:buFont typeface="Symbol" pitchFamily="18" charset="2"/>
        <a:buChar char="*"/>
        <a:defRPr sz="1050" kern="1200">
          <a:solidFill>
            <a:schemeClr val="tx2"/>
          </a:solidFill>
          <a:latin typeface="+mn-lt"/>
          <a:ea typeface="+mn-ea"/>
          <a:cs typeface="+mn-cs"/>
        </a:defRPr>
      </a:lvl6pPr>
      <a:lvl7pPr marL="1577340" indent="-171450" algn="l" defTabSz="685800" rtl="0" eaLnBrk="1" latinLnBrk="0" hangingPunct="1">
        <a:spcBef>
          <a:spcPts val="288"/>
        </a:spcBef>
        <a:buClr>
          <a:schemeClr val="accent1"/>
        </a:buClr>
        <a:buFont typeface="Symbol" pitchFamily="18" charset="2"/>
        <a:buChar char="*"/>
        <a:defRPr sz="1050" kern="1200">
          <a:solidFill>
            <a:schemeClr val="tx2"/>
          </a:solidFill>
          <a:latin typeface="+mn-lt"/>
          <a:ea typeface="+mn-ea"/>
          <a:cs typeface="+mn-cs"/>
        </a:defRPr>
      </a:lvl7pPr>
      <a:lvl8pPr marL="1817370" indent="-171450" algn="l" defTabSz="685800" rtl="0" eaLnBrk="1" latinLnBrk="0" hangingPunct="1">
        <a:spcBef>
          <a:spcPts val="288"/>
        </a:spcBef>
        <a:buClr>
          <a:schemeClr val="accent1"/>
        </a:buClr>
        <a:buFont typeface="Symbol" pitchFamily="18" charset="2"/>
        <a:buChar char="*"/>
        <a:defRPr sz="1050" kern="1200">
          <a:solidFill>
            <a:schemeClr val="tx2"/>
          </a:solidFill>
          <a:latin typeface="+mn-lt"/>
          <a:ea typeface="+mn-ea"/>
          <a:cs typeface="+mn-cs"/>
        </a:defRPr>
      </a:lvl8pPr>
      <a:lvl9pPr marL="2057400" indent="-171450" algn="l" defTabSz="685800" rtl="0" eaLnBrk="1" latinLnBrk="0" hangingPunct="1">
        <a:spcBef>
          <a:spcPts val="288"/>
        </a:spcBef>
        <a:buClr>
          <a:schemeClr val="accent1"/>
        </a:buClr>
        <a:buFont typeface="Symbol" pitchFamily="18" charset="2"/>
        <a:buChar char="*"/>
        <a:defRPr sz="1050" kern="120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5EB0EF-9B45-4B18-A6A2-6D6631EAEEA3}"/>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17DC316-120E-449E-A84E-C4108AEA25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32D7BF-ACD2-41A3-A15E-27FCFBD7FF25}"/>
              </a:ext>
            </a:extLst>
          </p:cNvPr>
          <p:cNvSpPr>
            <a:spLocks noGrp="1"/>
          </p:cNvSpPr>
          <p:nvPr>
            <p:ph type="dt" sz="half" idx="2"/>
          </p:nvPr>
        </p:nvSpPr>
        <p:spPr>
          <a:xfrm>
            <a:off x="838200" y="6356355"/>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C1A9962-7211-4DC9-93D3-5453B812E04E}" type="datetimeFigureOut">
              <a:rPr lang="en-GB" smtClean="0"/>
              <a:t>04/11/2026</a:t>
            </a:fld>
            <a:endParaRPr lang="en-GB"/>
          </a:p>
        </p:txBody>
      </p:sp>
      <p:sp>
        <p:nvSpPr>
          <p:cNvPr id="5" name="Footer Placeholder 4">
            <a:extLst>
              <a:ext uri="{FF2B5EF4-FFF2-40B4-BE49-F238E27FC236}">
                <a16:creationId xmlns:a16="http://schemas.microsoft.com/office/drawing/2014/main" id="{529286FD-39FF-4198-AA82-808AF1C5ADCA}"/>
              </a:ext>
            </a:extLst>
          </p:cNvPr>
          <p:cNvSpPr>
            <a:spLocks noGrp="1"/>
          </p:cNvSpPr>
          <p:nvPr>
            <p:ph type="ftr" sz="quarter" idx="3"/>
          </p:nvPr>
        </p:nvSpPr>
        <p:spPr>
          <a:xfrm>
            <a:off x="4038600" y="6356355"/>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062CD56-4D43-49A2-B4ED-B08C8433ECFE}"/>
              </a:ext>
            </a:extLst>
          </p:cNvPr>
          <p:cNvSpPr>
            <a:spLocks noGrp="1"/>
          </p:cNvSpPr>
          <p:nvPr>
            <p:ph type="sldNum" sz="quarter" idx="4"/>
          </p:nvPr>
        </p:nvSpPr>
        <p:spPr>
          <a:xfrm>
            <a:off x="8610600" y="6356355"/>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E96DCC5-EE22-405E-920A-C9A2C689EF3B}" type="slidenum">
              <a:rPr lang="en-GB" smtClean="0"/>
              <a:t>‹#›</a:t>
            </a:fld>
            <a:endParaRPr lang="en-GB"/>
          </a:p>
        </p:txBody>
      </p:sp>
    </p:spTree>
    <p:extLst>
      <p:ext uri="{BB962C8B-B14F-4D97-AF65-F5344CB8AC3E}">
        <p14:creationId xmlns:p14="http://schemas.microsoft.com/office/powerpoint/2010/main" val="3073969323"/>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04/11/2026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150581118"/>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98" r:id="rId12"/>
    <p:sldLayoutId id="2147483774" r:id="rId13"/>
    <p:sldLayoutId id="2147483775" r:id="rId14"/>
    <p:sldLayoutId id="2147483776" r:id="rId15"/>
    <p:sldLayoutId id="2147483777" r:id="rId16"/>
    <p:sldLayoutId id="2147483778" r:id="rId17"/>
    <p:sldLayoutId id="2147483779" r:id="rId18"/>
    <p:sldLayoutId id="2147483780" r:id="rId19"/>
    <p:sldLayoutId id="2147483781" r:id="rId20"/>
    <p:sldLayoutId id="2147483782" r:id="rId21"/>
    <p:sldLayoutId id="2147483783" r:id="rId22"/>
    <p:sldLayoutId id="2147483784" r:id="rId23"/>
    <p:sldLayoutId id="2147483786" r:id="rId24"/>
    <p:sldLayoutId id="2147483787" r:id="rId25"/>
    <p:sldLayoutId id="2147483788" r:id="rId26"/>
    <p:sldLayoutId id="2147483789" r:id="rId27"/>
    <p:sldLayoutId id="2147483790" r:id="rId28"/>
    <p:sldLayoutId id="2147483791" r:id="rId29"/>
    <p:sldLayoutId id="2147483792" r:id="rId30"/>
    <p:sldLayoutId id="2147483793" r:id="rId31"/>
    <p:sldLayoutId id="2147483794" r:id="rId32"/>
    <p:sldLayoutId id="2147483795" r:id="rId33"/>
    <p:sldLayoutId id="2147483796" r:id="rId34"/>
    <p:sldLayoutId id="2147483736" r:id="rId35"/>
    <p:sldLayoutId id="2147483737" r:id="rId36"/>
    <p:sldLayoutId id="2147483738" r:id="rId37"/>
    <p:sldLayoutId id="2147483739" r:id="rId38"/>
    <p:sldLayoutId id="2147483740" r:id="rId39"/>
    <p:sldLayoutId id="2147483741" r:id="rId40"/>
    <p:sldLayoutId id="2147483742" r:id="rId41"/>
    <p:sldLayoutId id="2147483743" r:id="rId42"/>
    <p:sldLayoutId id="2147483744" r:id="rId43"/>
    <p:sldLayoutId id="2147483745" r:id="rId44"/>
    <p:sldLayoutId id="2147483746" r:id="rId45"/>
    <p:sldLayoutId id="2147483812" r:id="rId46"/>
    <p:sldLayoutId id="2147483826" r:id="rId4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8.xm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7.xml"/><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3" Type="http://schemas.openxmlformats.org/officeDocument/2006/relationships/hyperlink" Target="https://caseycommission.co.uk/bigconversation/" TargetMode="External"/><Relationship Id="rId2" Type="http://schemas.openxmlformats.org/officeDocument/2006/relationships/notesSlide" Target="../notesSlides/notesSlide1.xml"/><Relationship Id="rId1" Type="http://schemas.openxmlformats.org/officeDocument/2006/relationships/slideLayout" Target="../slideLayouts/slideLayout27.xml"/><Relationship Id="rId5" Type="http://schemas.openxmlformats.org/officeDocument/2006/relationships/image" Target="../media/image12.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Layout" Target="../slideLayouts/slideLayout8.xml"/><Relationship Id="rId4" Type="http://schemas.openxmlformats.org/officeDocument/2006/relationships/image" Target="../media/image14.sv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Layout" Target="../slideLayouts/slideLayout27.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7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27.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png"/><Relationship Id="rId1" Type="http://schemas.openxmlformats.org/officeDocument/2006/relationships/slideLayout" Target="../slideLayouts/slideLayout27.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jpeg"/><Relationship Id="rId1" Type="http://schemas.openxmlformats.org/officeDocument/2006/relationships/slideLayout" Target="../slideLayouts/slideLayout8.xml"/><Relationship Id="rId4" Type="http://schemas.openxmlformats.org/officeDocument/2006/relationships/image" Target="../media/image25.sv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hyperlink" Target="https://www.gov.uk/government/consultations/supported-housing-licensing-regime-consultation-on-draft-regulations/supported-housing-licensing-regime-consultation-on-draft-regulations" TargetMode="External"/><Relationship Id="rId4" Type="http://schemas.openxmlformats.org/officeDocument/2006/relationships/hyperlink" Target="https://www.gov.uk/government/consultations/supported-housing-regulation-consultation/outcome/supported-housing-regulation-consultation-government-response"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6.png"/><Relationship Id="rId1" Type="http://schemas.openxmlformats.org/officeDocument/2006/relationships/slideLayout" Target="../slideLayouts/slideLayout27.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7.png"/><Relationship Id="rId1" Type="http://schemas.openxmlformats.org/officeDocument/2006/relationships/slideLayout" Target="../slideLayouts/slideLayout27.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0.png"/><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32.xml"/><Relationship Id="rId4" Type="http://schemas.openxmlformats.org/officeDocument/2006/relationships/image" Target="../media/image33.svg"/></Relationships>
</file>

<file path=ppt/slides/_rels/slide2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4.png"/><Relationship Id="rId7"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27.xml"/><Relationship Id="rId6" Type="http://schemas.openxmlformats.org/officeDocument/2006/relationships/image" Target="../media/image36.png"/><Relationship Id="rId5" Type="http://schemas.openxmlformats.org/officeDocument/2006/relationships/image" Target="../media/image7.png"/><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7.xml"/><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32.xml"/><Relationship Id="rId4" Type="http://schemas.openxmlformats.org/officeDocument/2006/relationships/image" Target="../media/image33.sv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0.png"/><Relationship Id="rId1" Type="http://schemas.openxmlformats.org/officeDocument/2006/relationships/slideLayout" Target="../slideLayouts/slideLayout32.xml"/><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7.png"/><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7.png"/><Relationship Id="rId1" Type="http://schemas.openxmlformats.org/officeDocument/2006/relationships/slideLayout" Target="../slideLayouts/slideLayout37.xml"/><Relationship Id="rId5" Type="http://schemas.openxmlformats.org/officeDocument/2006/relationships/image" Target="../media/image45.pn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7.png"/><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and white background&#10;&#10;AI-generated content may be incorrect.">
            <a:extLst>
              <a:ext uri="{FF2B5EF4-FFF2-40B4-BE49-F238E27FC236}">
                <a16:creationId xmlns:a16="http://schemas.microsoft.com/office/drawing/2014/main" id="{FA86E989-8AB8-872B-4834-99B5A085F2EF}"/>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6C8E46C-D60F-D78F-A736-B41C3F497DB1}"/>
              </a:ext>
            </a:extLst>
          </p:cNvPr>
          <p:cNvSpPr txBox="1"/>
          <p:nvPr/>
        </p:nvSpPr>
        <p:spPr>
          <a:xfrm>
            <a:off x="800408" y="1843950"/>
            <a:ext cx="10341205" cy="54784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5000" b="1" dirty="0">
                <a:solidFill>
                  <a:schemeClr val="bg1"/>
                </a:solidFill>
                <a:latin typeface="Microsoft Sans Serif"/>
                <a:ea typeface="Calibri"/>
                <a:cs typeface="Microsoft Sans Serif"/>
              </a:rPr>
              <a:t>Social Care Policy: Where are we now?</a:t>
            </a:r>
            <a:endParaRPr lang="en-US" sz="5000" dirty="0">
              <a:solidFill>
                <a:schemeClr val="bg1"/>
              </a:solidFill>
              <a:latin typeface="Microsoft Sans Serif"/>
              <a:ea typeface="Microsoft Sans Serif"/>
              <a:cs typeface="Microsoft Sans Serif"/>
            </a:endParaRPr>
          </a:p>
          <a:p>
            <a:pPr algn="ctr"/>
            <a:endParaRPr lang="en-GB" sz="5000" dirty="0">
              <a:solidFill>
                <a:schemeClr val="bg1"/>
              </a:solidFill>
              <a:latin typeface="Microsoft Sans Serif"/>
              <a:ea typeface="Microsoft Sans Serif"/>
              <a:cs typeface="Microsoft Sans Serif"/>
            </a:endParaRPr>
          </a:p>
          <a:p>
            <a:pPr algn="ctr"/>
            <a:endParaRPr lang="en-GB" sz="5000" b="1" dirty="0">
              <a:solidFill>
                <a:schemeClr val="bg1"/>
              </a:solidFill>
              <a:latin typeface="Microsoft Sans Serif"/>
              <a:ea typeface="Calibri"/>
              <a:cs typeface="Microsoft Sans Serif"/>
            </a:endParaRPr>
          </a:p>
          <a:p>
            <a:pPr algn="ctr"/>
            <a:r>
              <a:rPr lang="en-GB" sz="5000" b="1" dirty="0">
                <a:solidFill>
                  <a:schemeClr val="bg1"/>
                </a:solidFill>
                <a:latin typeface="Microsoft Sans Serif"/>
                <a:ea typeface="Calibri"/>
                <a:cs typeface="Microsoft Sans Serif"/>
              </a:rPr>
              <a:t>Vic Rayner, CEO, National Care Forum</a:t>
            </a:r>
          </a:p>
          <a:p>
            <a:pPr algn="ctr"/>
            <a:endParaRPr lang="en-GB" sz="5000" b="1" dirty="0">
              <a:solidFill>
                <a:schemeClr val="bg1"/>
              </a:solidFill>
              <a:latin typeface="Microsoft Sans Serif"/>
              <a:ea typeface="Calibri"/>
              <a:cs typeface="Microsoft Sans Serif"/>
            </a:endParaRPr>
          </a:p>
        </p:txBody>
      </p:sp>
      <p:sp>
        <p:nvSpPr>
          <p:cNvPr id="2" name="TextBox 1">
            <a:extLst>
              <a:ext uri="{FF2B5EF4-FFF2-40B4-BE49-F238E27FC236}">
                <a16:creationId xmlns:a16="http://schemas.microsoft.com/office/drawing/2014/main" id="{E3798620-0399-312E-2FFA-3AA580279516}"/>
              </a:ext>
            </a:extLst>
          </p:cNvPr>
          <p:cNvSpPr txBox="1"/>
          <p:nvPr/>
        </p:nvSpPr>
        <p:spPr>
          <a:xfrm>
            <a:off x="2155738" y="4583044"/>
            <a:ext cx="7488832" cy="646331"/>
          </a:xfrm>
          <a:prstGeom prst="rect">
            <a:avLst/>
          </a:prstGeom>
          <a:noFill/>
        </p:spPr>
        <p:txBody>
          <a:bodyPr wrap="square" lIns="91440" tIns="45720" rIns="91440" bIns="45720" rtlCol="0" anchor="t">
            <a:spAutoFit/>
          </a:bodyPr>
          <a:lstStyle/>
          <a:p>
            <a:pPr algn="ctr"/>
            <a:r>
              <a:rPr lang="en-GB" b="1" dirty="0">
                <a:solidFill>
                  <a:schemeClr val="bg1"/>
                </a:solidFill>
                <a:latin typeface="Arial"/>
                <a:cs typeface="Arial"/>
              </a:rPr>
              <a:t>4</a:t>
            </a:r>
            <a:r>
              <a:rPr lang="en-GB" b="1" baseline="30000" dirty="0">
                <a:solidFill>
                  <a:schemeClr val="bg1"/>
                </a:solidFill>
                <a:latin typeface="Arial"/>
                <a:cs typeface="Arial"/>
              </a:rPr>
              <a:t>th</a:t>
            </a:r>
            <a:r>
              <a:rPr lang="en-GB" b="1" dirty="0">
                <a:solidFill>
                  <a:schemeClr val="bg1"/>
                </a:solidFill>
                <a:latin typeface="Arial"/>
                <a:cs typeface="Arial"/>
              </a:rPr>
              <a:t> November 2026</a:t>
            </a:r>
          </a:p>
          <a:p>
            <a:pPr algn="ctr"/>
            <a:endParaRPr lang="en-GB" b="1" dirty="0">
              <a:solidFill>
                <a:schemeClr val="bg1"/>
              </a:solidFill>
              <a:latin typeface="Arial"/>
              <a:cs typeface="Arial"/>
            </a:endParaRPr>
          </a:p>
        </p:txBody>
      </p:sp>
    </p:spTree>
    <p:extLst>
      <p:ext uri="{BB962C8B-B14F-4D97-AF65-F5344CB8AC3E}">
        <p14:creationId xmlns:p14="http://schemas.microsoft.com/office/powerpoint/2010/main" val="2119835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48591-AA14-A63E-59E9-BEAC74EFFABF}"/>
            </a:ext>
          </a:extLst>
        </p:cNvPr>
        <p:cNvGrpSpPr/>
        <p:nvPr/>
      </p:nvGrpSpPr>
      <p:grpSpPr>
        <a:xfrm>
          <a:off x="0" y="0"/>
          <a:ext cx="0" cy="0"/>
          <a:chOff x="0" y="0"/>
          <a:chExt cx="0" cy="0"/>
        </a:xfrm>
      </p:grpSpPr>
      <p:pic>
        <p:nvPicPr>
          <p:cNvPr id="3" name="Picture 2" descr="A blue and white background&#10;&#10;AI-generated content may be incorrect.">
            <a:extLst>
              <a:ext uri="{FF2B5EF4-FFF2-40B4-BE49-F238E27FC236}">
                <a16:creationId xmlns:a16="http://schemas.microsoft.com/office/drawing/2014/main" id="{CC55C958-9737-3DDA-F5F5-C13E794AD05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8BCAD3AC-18B6-3705-6054-2B313C9610BE}"/>
              </a:ext>
            </a:extLst>
          </p:cNvPr>
          <p:cNvSpPr txBox="1"/>
          <p:nvPr/>
        </p:nvSpPr>
        <p:spPr>
          <a:xfrm>
            <a:off x="1542672" y="3305963"/>
            <a:ext cx="9608234"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defRPr/>
            </a:pPr>
            <a:r>
              <a:rPr lang="en-GB" sz="5000" b="1">
                <a:solidFill>
                  <a:prstClr val="white"/>
                </a:solidFill>
                <a:latin typeface="Aptos"/>
                <a:ea typeface="Calibri"/>
                <a:cs typeface="Microsoft Sans Serif"/>
              </a:rPr>
              <a:t>Social care as a key priority for the Burnham government</a:t>
            </a:r>
            <a:endParaRPr lang="en-GB" sz="5000" b="1" i="0" u="none" strike="noStrike" kern="1200" cap="none" spc="0" normalizeH="0" baseline="0" noProof="0">
              <a:ln>
                <a:noFill/>
              </a:ln>
              <a:solidFill>
                <a:prstClr val="white"/>
              </a:solidFill>
              <a:effectLst/>
              <a:uLnTx/>
              <a:uFillTx/>
              <a:latin typeface="Aptos"/>
              <a:ea typeface="Calibri"/>
              <a:cs typeface="Microsoft Sans Serif"/>
            </a:endParaRPr>
          </a:p>
        </p:txBody>
      </p:sp>
      <p:pic>
        <p:nvPicPr>
          <p:cNvPr id="5" name="Graphic 4" descr="Newspaper with solid fill">
            <a:extLst>
              <a:ext uri="{FF2B5EF4-FFF2-40B4-BE49-F238E27FC236}">
                <a16:creationId xmlns:a16="http://schemas.microsoft.com/office/drawing/2014/main" id="{95A6DF7A-E3E5-669D-2C63-5DC10260CD1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35808" y="1065251"/>
            <a:ext cx="1880838" cy="1927301"/>
          </a:xfrm>
          <a:prstGeom prst="rect">
            <a:avLst/>
          </a:prstGeom>
        </p:spPr>
      </p:pic>
    </p:spTree>
    <p:extLst>
      <p:ext uri="{BB962C8B-B14F-4D97-AF65-F5344CB8AC3E}">
        <p14:creationId xmlns:p14="http://schemas.microsoft.com/office/powerpoint/2010/main" val="3476023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042C9-1D96-5E66-A1DA-2C4F069FCA40}"/>
              </a:ext>
            </a:extLst>
          </p:cNvPr>
          <p:cNvSpPr>
            <a:spLocks noGrp="1"/>
          </p:cNvSpPr>
          <p:nvPr>
            <p:ph type="title"/>
          </p:nvPr>
        </p:nvSpPr>
        <p:spPr>
          <a:xfrm>
            <a:off x="160867" y="195792"/>
            <a:ext cx="10515600" cy="1325563"/>
          </a:xfrm>
        </p:spPr>
        <p:txBody>
          <a:bodyPr/>
          <a:lstStyle/>
          <a:p>
            <a:r>
              <a:rPr lang="en-GB"/>
              <a:t>Take a moment to enjoy social care being a key priority in government policy.........</a:t>
            </a:r>
          </a:p>
        </p:txBody>
      </p:sp>
      <p:pic>
        <p:nvPicPr>
          <p:cNvPr id="5" name="Picture 4" descr="A blue rectangular sign with white text&#10;&#10;AI-generated content may be incorrect.">
            <a:extLst>
              <a:ext uri="{FF2B5EF4-FFF2-40B4-BE49-F238E27FC236}">
                <a16:creationId xmlns:a16="http://schemas.microsoft.com/office/drawing/2014/main" id="{2AD5ED76-454B-1994-E813-F227815A974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939528" y="0"/>
            <a:ext cx="2252472" cy="1441814"/>
          </a:xfrm>
          <a:prstGeom prst="rect">
            <a:avLst/>
          </a:prstGeom>
        </p:spPr>
      </p:pic>
      <p:pic>
        <p:nvPicPr>
          <p:cNvPr id="6" name="Picture 5" descr="A group of roses in a bouquet&#10;&#10;AI-generated content may be incorrect." title="Red and pink roses">
            <a:extLst>
              <a:ext uri="{FF2B5EF4-FFF2-40B4-BE49-F238E27FC236}">
                <a16:creationId xmlns:a16="http://schemas.microsoft.com/office/drawing/2014/main" id="{03B1E049-7BBE-0F88-3647-277293DBC793}"/>
              </a:ext>
            </a:extLst>
          </p:cNvPr>
          <p:cNvPicPr>
            <a:picLocks noChangeAspect="1"/>
          </p:cNvPicPr>
          <p:nvPr/>
        </p:nvPicPr>
        <p:blipFill>
          <a:blip r:embed="rId3"/>
          <a:stretch>
            <a:fillRect/>
          </a:stretch>
        </p:blipFill>
        <p:spPr>
          <a:xfrm>
            <a:off x="2135665" y="1934308"/>
            <a:ext cx="6220824" cy="4132385"/>
          </a:xfrm>
          <a:prstGeom prst="rect">
            <a:avLst/>
          </a:prstGeom>
        </p:spPr>
      </p:pic>
    </p:spTree>
    <p:extLst>
      <p:ext uri="{BB962C8B-B14F-4D97-AF65-F5344CB8AC3E}">
        <p14:creationId xmlns:p14="http://schemas.microsoft.com/office/powerpoint/2010/main" val="408413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2F1EB-A5BD-6005-6968-0A1BA7F8F126}"/>
              </a:ext>
            </a:extLst>
          </p:cNvPr>
          <p:cNvSpPr>
            <a:spLocks noGrp="1"/>
          </p:cNvSpPr>
          <p:nvPr>
            <p:ph type="title"/>
          </p:nvPr>
        </p:nvSpPr>
        <p:spPr>
          <a:xfrm>
            <a:off x="309033" y="111125"/>
            <a:ext cx="10515600" cy="1325563"/>
          </a:xfrm>
        </p:spPr>
        <p:txBody>
          <a:bodyPr/>
          <a:lstStyle/>
          <a:p>
            <a:r>
              <a:rPr lang="en-GB"/>
              <a:t>A National Care Service..... </a:t>
            </a:r>
          </a:p>
        </p:txBody>
      </p:sp>
      <p:sp>
        <p:nvSpPr>
          <p:cNvPr id="3" name="Content Placeholder 2">
            <a:extLst>
              <a:ext uri="{FF2B5EF4-FFF2-40B4-BE49-F238E27FC236}">
                <a16:creationId xmlns:a16="http://schemas.microsoft.com/office/drawing/2014/main" id="{F2B12C32-578F-3704-B0EF-7709AB8A315C}"/>
              </a:ext>
            </a:extLst>
          </p:cNvPr>
          <p:cNvSpPr>
            <a:spLocks noGrp="1"/>
          </p:cNvSpPr>
          <p:nvPr>
            <p:ph idx="1"/>
          </p:nvPr>
        </p:nvSpPr>
        <p:spPr>
          <a:xfrm>
            <a:off x="309033" y="1561042"/>
            <a:ext cx="7594599" cy="4996921"/>
          </a:xfrm>
          <a:ln w="12700">
            <a:solidFill>
              <a:schemeClr val="tx1"/>
            </a:solidFill>
          </a:ln>
        </p:spPr>
        <p:txBody>
          <a:bodyPr vert="horz" lIns="91440" tIns="45720" rIns="91440" bIns="45720" rtlCol="0" anchor="t">
            <a:normAutofit fontScale="85000" lnSpcReduction="10000"/>
          </a:bodyPr>
          <a:lstStyle/>
          <a:p>
            <a:r>
              <a:rPr lang="en-GB" b="1">
                <a:ea typeface="+mn-lt"/>
                <a:cs typeface="+mn-lt"/>
              </a:rPr>
              <a:t>In the speech:</a:t>
            </a:r>
            <a:r>
              <a:rPr lang="en-GB">
                <a:ea typeface="+mn-lt"/>
                <a:cs typeface="+mn-lt"/>
              </a:rPr>
              <a:t> a National Care Service, operating on NHS principles: free at the point of use and “where everyone contributes and everyone is covered”.</a:t>
            </a:r>
          </a:p>
          <a:p>
            <a:r>
              <a:rPr lang="en-GB" b="1"/>
              <a:t>The clarification:</a:t>
            </a:r>
            <a:r>
              <a:rPr lang="en-GB"/>
              <a:t> </a:t>
            </a:r>
            <a:r>
              <a:rPr lang="en-GB">
                <a:ea typeface="+mn-lt"/>
                <a:cs typeface="+mn-lt"/>
              </a:rPr>
              <a:t>free personal care, with individuals paying for accommodation (“bed and board”) costs.</a:t>
            </a:r>
          </a:p>
          <a:p>
            <a:r>
              <a:rPr lang="en-GB" b="1">
                <a:ea typeface="+mn-lt"/>
                <a:cs typeface="+mn-lt"/>
              </a:rPr>
              <a:t>The funding</a:t>
            </a:r>
            <a:r>
              <a:rPr lang="en-GB">
                <a:ea typeface="+mn-lt"/>
                <a:cs typeface="+mn-lt"/>
              </a:rPr>
              <a:t>:  from savings under the adjusted Triple Lock; Baroness Casey to recommend how and when it is built up</a:t>
            </a:r>
          </a:p>
          <a:p>
            <a:r>
              <a:rPr lang="en-GB">
                <a:ea typeface="+mn-lt"/>
                <a:cs typeface="+mn-lt"/>
              </a:rPr>
              <a:t>Reflections: </a:t>
            </a:r>
          </a:p>
          <a:p>
            <a:pPr lvl="1"/>
            <a:r>
              <a:rPr lang="en-GB">
                <a:ea typeface="+mn-lt"/>
                <a:cs typeface="+mn-lt"/>
              </a:rPr>
              <a:t>Initial focus on older people – the government refers us to the Casey Commission </a:t>
            </a:r>
            <a:r>
              <a:rPr lang="en-GB">
                <a:latin typeface="Aptos"/>
                <a:ea typeface="+mn-lt"/>
                <a:cs typeface="+mn-lt"/>
              </a:rPr>
              <a:t>as where the </a:t>
            </a:r>
            <a:r>
              <a:rPr lang="en-GB">
                <a:ea typeface="+mn-lt"/>
                <a:cs typeface="+mn-lt"/>
              </a:rPr>
              <a:t>options for supporting working-age disabled adult will be explored...</a:t>
            </a:r>
          </a:p>
          <a:p>
            <a:pPr lvl="1"/>
            <a:r>
              <a:rPr lang="en-GB">
                <a:ea typeface="+mn-lt"/>
                <a:cs typeface="+mn-lt"/>
              </a:rPr>
              <a:t>What</a:t>
            </a:r>
            <a:r>
              <a:rPr lang="en-GB"/>
              <a:t> does free personal care actually mean? </a:t>
            </a:r>
          </a:p>
          <a:p>
            <a:pPr lvl="1"/>
            <a:r>
              <a:rPr lang="en-GB"/>
              <a:t>Will the sums add up?</a:t>
            </a:r>
          </a:p>
          <a:p>
            <a:pPr lvl="1"/>
            <a:r>
              <a:rPr lang="en-GB"/>
              <a:t>How might it actually work? </a:t>
            </a:r>
          </a:p>
          <a:p>
            <a:pPr lvl="1"/>
            <a:endParaRPr lang="en-GB"/>
          </a:p>
          <a:p>
            <a:pPr lvl="1"/>
            <a:endParaRPr lang="en-GB"/>
          </a:p>
          <a:p>
            <a:pPr lvl="1"/>
            <a:endParaRPr lang="en-GB"/>
          </a:p>
        </p:txBody>
      </p:sp>
      <p:pic>
        <p:nvPicPr>
          <p:cNvPr id="5" name="Picture 4" descr="A blue rectangular sign with white text&#10;&#10;AI-generated content may be incorrect.">
            <a:extLst>
              <a:ext uri="{FF2B5EF4-FFF2-40B4-BE49-F238E27FC236}">
                <a16:creationId xmlns:a16="http://schemas.microsoft.com/office/drawing/2014/main" id="{300DD4C5-EAE3-FCAD-8B92-079CA6805DA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939528" y="0"/>
            <a:ext cx="2252472" cy="1441814"/>
          </a:xfrm>
          <a:prstGeom prst="rect">
            <a:avLst/>
          </a:prstGeom>
        </p:spPr>
      </p:pic>
      <p:pic>
        <p:nvPicPr>
          <p:cNvPr id="6" name="Picture 5" descr="A person in a suit&#10;&#10;AI-generated content may be incorrect.">
            <a:extLst>
              <a:ext uri="{FF2B5EF4-FFF2-40B4-BE49-F238E27FC236}">
                <a16:creationId xmlns:a16="http://schemas.microsoft.com/office/drawing/2014/main" id="{66CFF3AE-8C48-E131-91F9-C64B2EBA9C11}"/>
              </a:ext>
            </a:extLst>
          </p:cNvPr>
          <p:cNvPicPr>
            <a:picLocks noChangeAspect="1"/>
          </p:cNvPicPr>
          <p:nvPr/>
        </p:nvPicPr>
        <p:blipFill>
          <a:blip r:embed="rId3"/>
          <a:stretch>
            <a:fillRect/>
          </a:stretch>
        </p:blipFill>
        <p:spPr>
          <a:xfrm>
            <a:off x="8025871" y="1563158"/>
            <a:ext cx="4024842" cy="4356100"/>
          </a:xfrm>
          <a:prstGeom prst="rect">
            <a:avLst/>
          </a:prstGeom>
          <a:ln>
            <a:solidFill>
              <a:srgbClr val="4472C4"/>
            </a:solidFill>
          </a:ln>
        </p:spPr>
      </p:pic>
    </p:spTree>
    <p:extLst>
      <p:ext uri="{BB962C8B-B14F-4D97-AF65-F5344CB8AC3E}">
        <p14:creationId xmlns:p14="http://schemas.microsoft.com/office/powerpoint/2010/main" val="493236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FEDEC-29DF-2F58-1899-C1C5034DC1EA}"/>
              </a:ext>
            </a:extLst>
          </p:cNvPr>
          <p:cNvSpPr>
            <a:spLocks noGrp="1"/>
          </p:cNvSpPr>
          <p:nvPr>
            <p:ph type="title"/>
          </p:nvPr>
        </p:nvSpPr>
        <p:spPr>
          <a:xfrm>
            <a:off x="232508" y="218587"/>
            <a:ext cx="10515600" cy="1325563"/>
          </a:xfrm>
        </p:spPr>
        <p:txBody>
          <a:bodyPr/>
          <a:lstStyle/>
          <a:p>
            <a:r>
              <a:rPr lang="en-GB"/>
              <a:t>What do we want from a National Care Service? </a:t>
            </a:r>
          </a:p>
        </p:txBody>
      </p:sp>
      <p:sp>
        <p:nvSpPr>
          <p:cNvPr id="3" name="Content Placeholder 2">
            <a:extLst>
              <a:ext uri="{FF2B5EF4-FFF2-40B4-BE49-F238E27FC236}">
                <a16:creationId xmlns:a16="http://schemas.microsoft.com/office/drawing/2014/main" id="{1C25559C-2550-6379-0155-2124C52B3AA2}"/>
              </a:ext>
            </a:extLst>
          </p:cNvPr>
          <p:cNvSpPr>
            <a:spLocks noGrp="1"/>
          </p:cNvSpPr>
          <p:nvPr>
            <p:ph idx="1"/>
          </p:nvPr>
        </p:nvSpPr>
        <p:spPr>
          <a:xfrm>
            <a:off x="357944" y="1544271"/>
            <a:ext cx="9186985" cy="4781184"/>
          </a:xfrm>
          <a:ln>
            <a:solidFill>
              <a:srgbClr val="4472C4"/>
            </a:solidFill>
          </a:ln>
        </p:spPr>
        <p:txBody>
          <a:bodyPr vert="horz" lIns="91440" tIns="45720" rIns="91440" bIns="45720" rtlCol="0" anchor="t">
            <a:normAutofit fontScale="77500" lnSpcReduction="20000"/>
          </a:bodyPr>
          <a:lstStyle/>
          <a:p>
            <a:r>
              <a:rPr lang="en-GB"/>
              <a:t>Clear national standards</a:t>
            </a:r>
            <a:endParaRPr lang="en-US"/>
          </a:p>
          <a:p>
            <a:pPr lvl="1"/>
            <a:r>
              <a:rPr lang="en-GB"/>
              <a:t>Better, more consistent, more sustainable commissioning across the board</a:t>
            </a:r>
          </a:p>
          <a:p>
            <a:pPr lvl="1"/>
            <a:r>
              <a:rPr lang="en-GB"/>
              <a:t>A</a:t>
            </a:r>
            <a:r>
              <a:rPr lang="en-GB">
                <a:solidFill>
                  <a:srgbClr val="000000"/>
                </a:solidFill>
                <a:latin typeface="Aptos"/>
              </a:rPr>
              <a:t> national contract? Some way to achieve consistency of commissioning</a:t>
            </a:r>
          </a:p>
          <a:p>
            <a:pPr lvl="1"/>
            <a:r>
              <a:rPr lang="en-GB">
                <a:solidFill>
                  <a:srgbClr val="000000"/>
                </a:solidFill>
                <a:latin typeface="Aptos"/>
              </a:rPr>
              <a:t>A clear framework for quality, transparency &amp; outcomes </a:t>
            </a:r>
            <a:endParaRPr lang="en-GB"/>
          </a:p>
          <a:p>
            <a:pPr lvl="1"/>
            <a:r>
              <a:rPr lang="en-GB">
                <a:solidFill>
                  <a:srgbClr val="000000"/>
                </a:solidFill>
                <a:latin typeface="Aptos"/>
              </a:rPr>
              <a:t>Workforce standards </a:t>
            </a:r>
          </a:p>
          <a:p>
            <a:pPr lvl="1"/>
            <a:r>
              <a:rPr lang="en-GB">
                <a:solidFill>
                  <a:srgbClr val="000000"/>
                </a:solidFill>
                <a:latin typeface="Aptos"/>
              </a:rPr>
              <a:t>Clear lines of accountability</a:t>
            </a:r>
          </a:p>
          <a:p>
            <a:r>
              <a:rPr lang="en-GB">
                <a:solidFill>
                  <a:srgbClr val="000000"/>
                </a:solidFill>
                <a:latin typeface="Aptos"/>
              </a:rPr>
              <a:t>Integration that works for people and providers - stop arguing about the money! </a:t>
            </a:r>
          </a:p>
          <a:p>
            <a:r>
              <a:rPr lang="en-GB">
                <a:solidFill>
                  <a:srgbClr val="000000"/>
                </a:solidFill>
                <a:latin typeface="Aptos"/>
              </a:rPr>
              <a:t>Fair funding - Meeting the full costs of care – remember the Fair Cost of Care exercise and learn from it! </a:t>
            </a:r>
          </a:p>
          <a:p>
            <a:r>
              <a:rPr lang="en-GB">
                <a:solidFill>
                  <a:srgbClr val="000000"/>
                </a:solidFill>
                <a:latin typeface="Aptos"/>
              </a:rPr>
              <a:t>A fully funded Fair Pay Agreement </a:t>
            </a:r>
            <a:endParaRPr lang="en-GB"/>
          </a:p>
          <a:p>
            <a:r>
              <a:rPr lang="en-GB">
                <a:solidFill>
                  <a:srgbClr val="000000"/>
                </a:solidFill>
                <a:latin typeface="Aptos"/>
              </a:rPr>
              <a:t>Maximising the value of the public (and private) pound - £££££</a:t>
            </a:r>
          </a:p>
          <a:p>
            <a:r>
              <a:rPr lang="en-GB">
                <a:solidFill>
                  <a:srgbClr val="000000"/>
                </a:solidFill>
                <a:latin typeface="Aptos"/>
              </a:rPr>
              <a:t>Upholding rights, fairness and choice for people </a:t>
            </a:r>
          </a:p>
          <a:p>
            <a:r>
              <a:rPr lang="en-GB">
                <a:solidFill>
                  <a:srgbClr val="000000"/>
                </a:solidFill>
                <a:latin typeface="Aptos"/>
              </a:rPr>
              <a:t>Support for innovation and tech in the design of the service</a:t>
            </a:r>
          </a:p>
          <a:p>
            <a:pPr marL="0" indent="0">
              <a:buNone/>
            </a:pPr>
            <a:r>
              <a:rPr lang="en-GB">
                <a:solidFill>
                  <a:srgbClr val="000000"/>
                </a:solidFill>
                <a:latin typeface="Aptos"/>
              </a:rPr>
              <a:t>Fundamentally – people at the heart of planning it  </a:t>
            </a:r>
          </a:p>
          <a:p>
            <a:endParaRPr lang="en-GB">
              <a:solidFill>
                <a:srgbClr val="000000"/>
              </a:solidFill>
              <a:latin typeface="Aptos"/>
            </a:endParaRPr>
          </a:p>
        </p:txBody>
      </p:sp>
      <p:pic>
        <p:nvPicPr>
          <p:cNvPr id="5" name="Picture 4" descr="A blue rectangular sign with white text&#10;&#10;AI-generated content may be incorrect.">
            <a:extLst>
              <a:ext uri="{FF2B5EF4-FFF2-40B4-BE49-F238E27FC236}">
                <a16:creationId xmlns:a16="http://schemas.microsoft.com/office/drawing/2014/main" id="{4F7BF7EB-9595-77F7-8064-64397004602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939528" y="0"/>
            <a:ext cx="2252472" cy="1441814"/>
          </a:xfrm>
          <a:prstGeom prst="rect">
            <a:avLst/>
          </a:prstGeom>
        </p:spPr>
      </p:pic>
      <p:pic>
        <p:nvPicPr>
          <p:cNvPr id="4" name="Graphic 3">
            <a:extLst>
              <a:ext uri="{FF2B5EF4-FFF2-40B4-BE49-F238E27FC236}">
                <a16:creationId xmlns:a16="http://schemas.microsoft.com/office/drawing/2014/main" id="{9CA4AD86-52CD-C443-8583-BCC282E3EB9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63725" y="2170723"/>
            <a:ext cx="2252783" cy="2340707"/>
          </a:xfrm>
          <a:prstGeom prst="rect">
            <a:avLst/>
          </a:prstGeom>
        </p:spPr>
      </p:pic>
    </p:spTree>
    <p:extLst>
      <p:ext uri="{BB962C8B-B14F-4D97-AF65-F5344CB8AC3E}">
        <p14:creationId xmlns:p14="http://schemas.microsoft.com/office/powerpoint/2010/main" val="3378349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301B6-AE4D-5782-D016-CEEC9AFA44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DD5C84-027E-FD2F-B461-DDA6824DCA5E}"/>
              </a:ext>
            </a:extLst>
          </p:cNvPr>
          <p:cNvSpPr>
            <a:spLocks noGrp="1"/>
          </p:cNvSpPr>
          <p:nvPr>
            <p:ph type="title"/>
          </p:nvPr>
        </p:nvSpPr>
        <p:spPr>
          <a:xfrm>
            <a:off x="144062" y="3376"/>
            <a:ext cx="9413824" cy="1325563"/>
          </a:xfrm>
        </p:spPr>
        <p:txBody>
          <a:bodyPr>
            <a:normAutofit/>
          </a:bodyPr>
          <a:lstStyle/>
          <a:p>
            <a:r>
              <a:rPr lang="en-GB"/>
              <a:t>The Casey Commission Big Conversation</a:t>
            </a:r>
          </a:p>
        </p:txBody>
      </p:sp>
      <p:sp>
        <p:nvSpPr>
          <p:cNvPr id="3" name="Content Placeholder 2">
            <a:extLst>
              <a:ext uri="{FF2B5EF4-FFF2-40B4-BE49-F238E27FC236}">
                <a16:creationId xmlns:a16="http://schemas.microsoft.com/office/drawing/2014/main" id="{E8590CA6-0A5D-0C03-6440-A20658B5C4E4}"/>
              </a:ext>
            </a:extLst>
          </p:cNvPr>
          <p:cNvSpPr>
            <a:spLocks noGrp="1"/>
          </p:cNvSpPr>
          <p:nvPr>
            <p:ph idx="1"/>
          </p:nvPr>
        </p:nvSpPr>
        <p:spPr>
          <a:xfrm>
            <a:off x="144062" y="1336630"/>
            <a:ext cx="5004882" cy="5234713"/>
          </a:xfrm>
          <a:ln>
            <a:solidFill>
              <a:srgbClr val="130656"/>
            </a:solidFill>
          </a:ln>
        </p:spPr>
        <p:txBody>
          <a:bodyPr vert="horz" lIns="91440" tIns="45720" rIns="91440" bIns="45720" rtlCol="0" anchor="t">
            <a:normAutofit fontScale="70000" lnSpcReduction="20000"/>
          </a:bodyPr>
          <a:lstStyle/>
          <a:p>
            <a:pPr>
              <a:lnSpc>
                <a:spcPct val="120000"/>
              </a:lnSpc>
              <a:buFont typeface="Wingdings" panose="05000000000000000000" pitchFamily="2" charset="2"/>
              <a:buChar char="Ø"/>
            </a:pPr>
            <a:r>
              <a:rPr lang="en-US" sz="2400"/>
              <a:t>A </a:t>
            </a:r>
            <a:r>
              <a:rPr lang="en-US" sz="2400">
                <a:hlinkClick r:id="rId3"/>
              </a:rPr>
              <a:t>public conversation</a:t>
            </a:r>
            <a:r>
              <a:rPr lang="en-US" sz="2400"/>
              <a:t> which asks: “when we are old or disabled, or have a serious illness, who should support us and how?”</a:t>
            </a:r>
          </a:p>
          <a:p>
            <a:pPr>
              <a:lnSpc>
                <a:spcPct val="120000"/>
              </a:lnSpc>
              <a:buFont typeface="Wingdings" panose="05000000000000000000" pitchFamily="2" charset="2"/>
              <a:buChar char="Ø"/>
            </a:pPr>
            <a:r>
              <a:rPr lang="en-GB" sz="2400"/>
              <a:t>Aims: </a:t>
            </a:r>
          </a:p>
          <a:p>
            <a:pPr lvl="1">
              <a:lnSpc>
                <a:spcPct val="120000"/>
              </a:lnSpc>
              <a:buFont typeface="Wingdings" panose="05000000000000000000" pitchFamily="2" charset="2"/>
              <a:buChar char="Ø"/>
            </a:pPr>
            <a:r>
              <a:rPr lang="en-US" sz="2000"/>
              <a:t>renegotiate the social contract around social care, who can access it and who pays</a:t>
            </a:r>
          </a:p>
          <a:p>
            <a:pPr lvl="1">
              <a:lnSpc>
                <a:spcPct val="120000"/>
              </a:lnSpc>
              <a:buFont typeface="Wingdings" panose="05000000000000000000" pitchFamily="2" charset="2"/>
              <a:buChar char="Ø"/>
            </a:pPr>
            <a:r>
              <a:rPr lang="en-US" sz="2000"/>
              <a:t>Understand and articulate what a National Care Service could look like</a:t>
            </a:r>
          </a:p>
          <a:p>
            <a:pPr>
              <a:lnSpc>
                <a:spcPct val="120000"/>
              </a:lnSpc>
              <a:buFont typeface="Wingdings" panose="05000000000000000000" pitchFamily="2" charset="2"/>
              <a:buChar char="Ø"/>
            </a:pPr>
            <a:r>
              <a:rPr lang="en-US" sz="2400" b="1"/>
              <a:t>‘Big Conversation’ online exercise now closed </a:t>
            </a:r>
          </a:p>
          <a:p>
            <a:pPr>
              <a:lnSpc>
                <a:spcPct val="120000"/>
              </a:lnSpc>
              <a:buFont typeface="Wingdings" panose="05000000000000000000" pitchFamily="2" charset="2"/>
              <a:buChar char="Ø"/>
            </a:pPr>
            <a:r>
              <a:rPr lang="en-US" sz="2400" b="1"/>
              <a:t>Over 6000 proposals, with over 350,000 votes cast </a:t>
            </a:r>
            <a:endParaRPr lang="en-US"/>
          </a:p>
          <a:p>
            <a:pPr>
              <a:lnSpc>
                <a:spcPct val="120000"/>
              </a:lnSpc>
              <a:buFont typeface="Wingdings" panose="05000000000000000000" pitchFamily="2" charset="2"/>
              <a:buChar char="Ø"/>
            </a:pPr>
            <a:r>
              <a:rPr lang="en-US" sz="2400" b="1"/>
              <a:t>Next phase will involve a Public Panel on Care: </a:t>
            </a:r>
          </a:p>
          <a:p>
            <a:pPr lvl="1">
              <a:lnSpc>
                <a:spcPct val="120000"/>
              </a:lnSpc>
              <a:buFont typeface="Wingdings" panose="05000000000000000000" pitchFamily="2" charset="2"/>
              <a:buChar char="Ø"/>
            </a:pPr>
            <a:r>
              <a:rPr lang="en-US" sz="2000"/>
              <a:t>a representative group of people who will, over several months, consider the issues in more depth, hear evidence, discuss different perspectives &amp; help explore common ground on the future of care </a:t>
            </a:r>
          </a:p>
          <a:p>
            <a:pPr>
              <a:lnSpc>
                <a:spcPct val="120000"/>
              </a:lnSpc>
              <a:buFont typeface="Wingdings" panose="05000000000000000000" pitchFamily="2" charset="2"/>
              <a:buChar char="Ø"/>
            </a:pPr>
            <a:r>
              <a:rPr lang="en-US" sz="2400" b="1"/>
              <a:t>The final report has been brought forward to summer 2027. </a:t>
            </a:r>
            <a:endParaRPr lang="en-US" b="1"/>
          </a:p>
        </p:txBody>
      </p:sp>
      <p:pic>
        <p:nvPicPr>
          <p:cNvPr id="6" name="Picture 5">
            <a:extLst>
              <a:ext uri="{FF2B5EF4-FFF2-40B4-BE49-F238E27FC236}">
                <a16:creationId xmlns:a16="http://schemas.microsoft.com/office/drawing/2014/main" id="{C8EA1ACC-BE9E-23B0-D922-ADD1C9228D7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939528" y="0"/>
            <a:ext cx="2252472" cy="1441814"/>
          </a:xfrm>
          <a:prstGeom prst="rect">
            <a:avLst/>
          </a:prstGeom>
        </p:spPr>
      </p:pic>
      <p:sp>
        <p:nvSpPr>
          <p:cNvPr id="9" name="Content Placeholder 2">
            <a:extLst>
              <a:ext uri="{FF2B5EF4-FFF2-40B4-BE49-F238E27FC236}">
                <a16:creationId xmlns:a16="http://schemas.microsoft.com/office/drawing/2014/main" id="{A481C669-96FE-45A5-FFE5-F74018863789}"/>
              </a:ext>
            </a:extLst>
          </p:cNvPr>
          <p:cNvSpPr txBox="1">
            <a:spLocks/>
          </p:cNvSpPr>
          <p:nvPr/>
        </p:nvSpPr>
        <p:spPr>
          <a:xfrm>
            <a:off x="5148943" y="2947065"/>
            <a:ext cx="6748300" cy="3780586"/>
          </a:xfrm>
          <a:prstGeom prst="rect">
            <a:avLst/>
          </a:prstGeom>
          <a:solidFill>
            <a:schemeClr val="bg1"/>
          </a:solidFill>
          <a:ln>
            <a:solidFill>
              <a:srgbClr val="130656"/>
            </a:solidFill>
          </a:ln>
        </p:spPr>
        <p:txBody>
          <a:bodyPr vert="horz" lIns="91440" tIns="45720" rIns="91440" bIns="45720" rtlCol="0" anchor="t">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GB" sz="2400"/>
              <a:t>No 10 says Casey’s work should meet four core conditions: </a:t>
            </a:r>
          </a:p>
          <a:p>
            <a:pPr lvl="0">
              <a:lnSpc>
                <a:spcPct val="120000"/>
              </a:lnSpc>
              <a:buFont typeface="Wingdings" panose="05000000000000000000" pitchFamily="2" charset="2"/>
              <a:buChar char="ü"/>
            </a:pPr>
            <a:r>
              <a:rPr lang="en-GB" sz="2400"/>
              <a:t>“The system must allow people to move seamlessly between hospitals, home care and community services. </a:t>
            </a:r>
          </a:p>
          <a:p>
            <a:pPr lvl="0">
              <a:lnSpc>
                <a:spcPct val="120000"/>
              </a:lnSpc>
              <a:buFont typeface="Wingdings" panose="05000000000000000000" pitchFamily="2" charset="2"/>
              <a:buChar char="ü"/>
            </a:pPr>
            <a:r>
              <a:rPr lang="en-GB" sz="2400"/>
              <a:t>This service must be fully and sustainably funded. </a:t>
            </a:r>
          </a:p>
          <a:p>
            <a:pPr lvl="0">
              <a:lnSpc>
                <a:spcPct val="120000"/>
              </a:lnSpc>
              <a:buFont typeface="Wingdings" panose="05000000000000000000" pitchFamily="2" charset="2"/>
              <a:buChar char="ü"/>
            </a:pPr>
            <a:r>
              <a:rPr lang="en-GB" sz="2400"/>
              <a:t>The service must start with prevention, supporting people to live independently for longer. </a:t>
            </a:r>
          </a:p>
          <a:p>
            <a:pPr lvl="0">
              <a:lnSpc>
                <a:spcPct val="120000"/>
              </a:lnSpc>
              <a:buFont typeface="Wingdings" panose="05000000000000000000" pitchFamily="2" charset="2"/>
              <a:buChar char="ü"/>
            </a:pPr>
            <a:r>
              <a:rPr lang="en-GB" sz="2400"/>
              <a:t>Citizens’ needs must be at the heart of plans, removing budget battle lines between organisations and making sure local social, primary and community care works together effectively”. </a:t>
            </a:r>
          </a:p>
        </p:txBody>
      </p:sp>
      <p:pic>
        <p:nvPicPr>
          <p:cNvPr id="11" name="Picture 10">
            <a:extLst>
              <a:ext uri="{FF2B5EF4-FFF2-40B4-BE49-F238E27FC236}">
                <a16:creationId xmlns:a16="http://schemas.microsoft.com/office/drawing/2014/main" id="{08454A19-F6AB-8F11-5C5F-C815062B7CE3}"/>
              </a:ext>
            </a:extLst>
          </p:cNvPr>
          <p:cNvPicPr>
            <a:picLocks noChangeAspect="1"/>
          </p:cNvPicPr>
          <p:nvPr/>
        </p:nvPicPr>
        <p:blipFill>
          <a:blip r:embed="rId5"/>
          <a:srcRect b="11969"/>
          <a:stretch>
            <a:fillRect/>
          </a:stretch>
        </p:blipFill>
        <p:spPr>
          <a:xfrm>
            <a:off x="6461732" y="1150558"/>
            <a:ext cx="4594052" cy="1713391"/>
          </a:xfrm>
          <a:prstGeom prst="rect">
            <a:avLst/>
          </a:prstGeom>
          <a:ln>
            <a:solidFill>
              <a:srgbClr val="130656"/>
            </a:solidFill>
          </a:ln>
        </p:spPr>
      </p:pic>
    </p:spTree>
    <p:extLst>
      <p:ext uri="{BB962C8B-B14F-4D97-AF65-F5344CB8AC3E}">
        <p14:creationId xmlns:p14="http://schemas.microsoft.com/office/powerpoint/2010/main" val="20570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DAE47-3786-ACA2-6DA9-2AB0AB52D5E4}"/>
            </a:ext>
          </a:extLst>
        </p:cNvPr>
        <p:cNvGrpSpPr/>
        <p:nvPr/>
      </p:nvGrpSpPr>
      <p:grpSpPr>
        <a:xfrm>
          <a:off x="0" y="0"/>
          <a:ext cx="0" cy="0"/>
          <a:chOff x="0" y="0"/>
          <a:chExt cx="0" cy="0"/>
        </a:xfrm>
      </p:grpSpPr>
      <p:pic>
        <p:nvPicPr>
          <p:cNvPr id="3" name="Picture 2" descr="A blue and white background&#10;&#10;AI-generated content may be incorrect.">
            <a:extLst>
              <a:ext uri="{FF2B5EF4-FFF2-40B4-BE49-F238E27FC236}">
                <a16:creationId xmlns:a16="http://schemas.microsoft.com/office/drawing/2014/main" id="{FCE3881D-2791-6EFB-5673-5146C1A9D27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F4624D8-A76E-84D3-0DA1-ADA48258836D}"/>
              </a:ext>
            </a:extLst>
          </p:cNvPr>
          <p:cNvSpPr txBox="1"/>
          <p:nvPr/>
        </p:nvSpPr>
        <p:spPr>
          <a:xfrm>
            <a:off x="1542672" y="3305963"/>
            <a:ext cx="9608234"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defRPr/>
            </a:pPr>
            <a:r>
              <a:rPr lang="en-GB" sz="5000" b="1">
                <a:solidFill>
                  <a:prstClr val="white"/>
                </a:solidFill>
                <a:latin typeface="Aptos"/>
                <a:ea typeface="Calibri"/>
                <a:cs typeface="Microsoft Sans Serif"/>
              </a:rPr>
              <a:t>Workforce – a huge policy agenda for this government</a:t>
            </a:r>
          </a:p>
        </p:txBody>
      </p:sp>
      <p:pic>
        <p:nvPicPr>
          <p:cNvPr id="6" name="Graphic 5">
            <a:extLst>
              <a:ext uri="{FF2B5EF4-FFF2-40B4-BE49-F238E27FC236}">
                <a16:creationId xmlns:a16="http://schemas.microsoft.com/office/drawing/2014/main" id="{09EE9D41-B50E-3B67-550C-F94B1547085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98720" y="1397000"/>
            <a:ext cx="1818640" cy="1808480"/>
          </a:xfrm>
          <a:prstGeom prst="rect">
            <a:avLst/>
          </a:prstGeom>
        </p:spPr>
      </p:pic>
    </p:spTree>
    <p:extLst>
      <p:ext uri="{BB962C8B-B14F-4D97-AF65-F5344CB8AC3E}">
        <p14:creationId xmlns:p14="http://schemas.microsoft.com/office/powerpoint/2010/main" val="486150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3D181410-0A15-7698-C411-F69804848DE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958836" y="2560638"/>
            <a:ext cx="7639755" cy="4297362"/>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2055" name="Title 2">
            <a:extLst>
              <a:ext uri="{FF2B5EF4-FFF2-40B4-BE49-F238E27FC236}">
                <a16:creationId xmlns:a16="http://schemas.microsoft.com/office/drawing/2014/main" id="{F5D41575-602D-ABAB-1F1E-938DAB2B84A4}"/>
              </a:ext>
            </a:extLst>
          </p:cNvPr>
          <p:cNvSpPr>
            <a:spLocks noGrp="1"/>
          </p:cNvSpPr>
          <p:nvPr>
            <p:ph type="title"/>
          </p:nvPr>
        </p:nvSpPr>
        <p:spPr>
          <a:xfrm>
            <a:off x="609600" y="338328"/>
            <a:ext cx="10972800" cy="1252728"/>
          </a:xfrm>
        </p:spPr>
        <p:txBody>
          <a:bodyPr/>
          <a:lstStyle/>
          <a:p>
            <a:r>
              <a:rPr lang="en-US" dirty="0"/>
              <a:t>Skills for Care – Annual Report 2026</a:t>
            </a:r>
          </a:p>
        </p:txBody>
      </p:sp>
    </p:spTree>
    <p:extLst>
      <p:ext uri="{BB962C8B-B14F-4D97-AF65-F5344CB8AC3E}">
        <p14:creationId xmlns:p14="http://schemas.microsoft.com/office/powerpoint/2010/main" val="181968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0E4C0A-C265-88EF-61FE-CEC982FE8FBE}"/>
              </a:ext>
            </a:extLst>
          </p:cNvPr>
          <p:cNvSpPr>
            <a:spLocks noGrp="1"/>
          </p:cNvSpPr>
          <p:nvPr>
            <p:ph type="title"/>
          </p:nvPr>
        </p:nvSpPr>
        <p:spPr/>
        <p:txBody>
          <a:bodyPr/>
          <a:lstStyle/>
          <a:p>
            <a:r>
              <a:rPr lang="en-GB" dirty="0"/>
              <a:t>Skills for Care – Annual Report 2026</a:t>
            </a:r>
          </a:p>
        </p:txBody>
      </p:sp>
      <p:pic>
        <p:nvPicPr>
          <p:cNvPr id="3074" name="Picture 2">
            <a:extLst>
              <a:ext uri="{FF2B5EF4-FFF2-40B4-BE49-F238E27FC236}">
                <a16:creationId xmlns:a16="http://schemas.microsoft.com/office/drawing/2014/main" id="{242D5214-523E-DCF7-6CC8-C1C7F7B8C90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85580" y="2322893"/>
            <a:ext cx="7946439" cy="4535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3004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812B2-DE95-C83A-6614-37732D80C51C}"/>
              </a:ext>
            </a:extLst>
          </p:cNvPr>
          <p:cNvSpPr>
            <a:spLocks noGrp="1"/>
          </p:cNvSpPr>
          <p:nvPr>
            <p:ph type="title"/>
          </p:nvPr>
        </p:nvSpPr>
        <p:spPr>
          <a:xfrm>
            <a:off x="118535" y="113241"/>
            <a:ext cx="9831070" cy="1218882"/>
          </a:xfrm>
        </p:spPr>
        <p:txBody>
          <a:bodyPr>
            <a:normAutofit fontScale="90000"/>
          </a:bodyPr>
          <a:lstStyle/>
          <a:p>
            <a:r>
              <a:rPr lang="en-US" dirty="0"/>
              <a:t>Earned settlement key announcement –a welcome reversal of the previous unfairness </a:t>
            </a:r>
            <a:r>
              <a:rPr lang="en-US"/>
              <a:t>  </a:t>
            </a:r>
          </a:p>
        </p:txBody>
      </p:sp>
      <p:pic>
        <p:nvPicPr>
          <p:cNvPr id="6" name="Content Placeholder 5" descr="A white and black text on a white background&#10;&#10;AI-generated content may be incorrect.">
            <a:extLst>
              <a:ext uri="{FF2B5EF4-FFF2-40B4-BE49-F238E27FC236}">
                <a16:creationId xmlns:a16="http://schemas.microsoft.com/office/drawing/2014/main" id="{507AD139-BBFE-E755-63F9-CE1C71950D1E}"/>
              </a:ext>
            </a:extLst>
          </p:cNvPr>
          <p:cNvPicPr>
            <a:picLocks noGrp="1" noChangeAspect="1"/>
          </p:cNvPicPr>
          <p:nvPr>
            <p:ph idx="1"/>
          </p:nvPr>
        </p:nvPicPr>
        <p:blipFill>
          <a:blip r:embed="rId2"/>
          <a:stretch>
            <a:fillRect/>
          </a:stretch>
        </p:blipFill>
        <p:spPr>
          <a:xfrm>
            <a:off x="118746" y="1937227"/>
            <a:ext cx="8278283" cy="3993091"/>
          </a:xfrm>
          <a:prstGeom prst="rect">
            <a:avLst/>
          </a:prstGeom>
          <a:ln>
            <a:solidFill>
              <a:srgbClr val="4472C4"/>
            </a:solidFill>
          </a:ln>
        </p:spPr>
      </p:pic>
      <p:pic>
        <p:nvPicPr>
          <p:cNvPr id="5" name="Picture 4" descr="A blue rectangular sign with white text&#10;&#10;AI-generated content may be incorrect.">
            <a:extLst>
              <a:ext uri="{FF2B5EF4-FFF2-40B4-BE49-F238E27FC236}">
                <a16:creationId xmlns:a16="http://schemas.microsoft.com/office/drawing/2014/main" id="{3F2416BC-1FD3-B86B-8972-2882B4E076F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39528" y="0"/>
            <a:ext cx="2252472" cy="1441814"/>
          </a:xfrm>
          <a:prstGeom prst="rect">
            <a:avLst/>
          </a:prstGeom>
        </p:spPr>
      </p:pic>
      <p:pic>
        <p:nvPicPr>
          <p:cNvPr id="7" name="Picture 6" descr="A white background with blue text&#10;&#10;AI-generated content may be incorrect.">
            <a:extLst>
              <a:ext uri="{FF2B5EF4-FFF2-40B4-BE49-F238E27FC236}">
                <a16:creationId xmlns:a16="http://schemas.microsoft.com/office/drawing/2014/main" id="{205ED00A-53B5-52B5-2D9B-0903664094CF}"/>
              </a:ext>
            </a:extLst>
          </p:cNvPr>
          <p:cNvPicPr>
            <a:picLocks noChangeAspect="1"/>
          </p:cNvPicPr>
          <p:nvPr/>
        </p:nvPicPr>
        <p:blipFill>
          <a:blip r:embed="rId4"/>
          <a:stretch>
            <a:fillRect/>
          </a:stretch>
        </p:blipFill>
        <p:spPr>
          <a:xfrm>
            <a:off x="8430788" y="1447694"/>
            <a:ext cx="3588810" cy="2174876"/>
          </a:xfrm>
          <a:prstGeom prst="rect">
            <a:avLst/>
          </a:prstGeom>
          <a:ln>
            <a:solidFill>
              <a:srgbClr val="4472C4"/>
            </a:solidFill>
          </a:ln>
        </p:spPr>
      </p:pic>
      <p:pic>
        <p:nvPicPr>
          <p:cNvPr id="3" name="Picture 2" descr="A white text on a blue background&#10;&#10;AI-generated content may be incorrect.">
            <a:extLst>
              <a:ext uri="{FF2B5EF4-FFF2-40B4-BE49-F238E27FC236}">
                <a16:creationId xmlns:a16="http://schemas.microsoft.com/office/drawing/2014/main" id="{2942B520-561D-DB43-BF6C-9B6BD187F4FF}"/>
              </a:ext>
            </a:extLst>
          </p:cNvPr>
          <p:cNvPicPr>
            <a:picLocks noChangeAspect="1"/>
          </p:cNvPicPr>
          <p:nvPr/>
        </p:nvPicPr>
        <p:blipFill>
          <a:blip r:embed="rId5"/>
          <a:stretch>
            <a:fillRect/>
          </a:stretch>
        </p:blipFill>
        <p:spPr>
          <a:xfrm>
            <a:off x="8430578" y="3751263"/>
            <a:ext cx="3590925" cy="2880995"/>
          </a:xfrm>
          <a:prstGeom prst="rect">
            <a:avLst/>
          </a:prstGeom>
          <a:ln>
            <a:solidFill>
              <a:srgbClr val="4472C4"/>
            </a:solidFill>
          </a:ln>
        </p:spPr>
      </p:pic>
    </p:spTree>
    <p:extLst>
      <p:ext uri="{BB962C8B-B14F-4D97-AF65-F5344CB8AC3E}">
        <p14:creationId xmlns:p14="http://schemas.microsoft.com/office/powerpoint/2010/main" val="254410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
    <p:bg>
      <p:bgPr>
        <a:solidFill>
          <a:srgbClr val="183168"/>
        </a:solidFill>
        <a:effectLst/>
      </p:bgPr>
    </p:bg>
    <p:spTree>
      <p:nvGrpSpPr>
        <p:cNvPr id="1" name=""/>
        <p:cNvGrpSpPr/>
        <p:nvPr/>
      </p:nvGrpSpPr>
      <p:grpSpPr>
        <a:xfrm>
          <a:off x="0" y="0"/>
          <a:ext cx="0" cy="0"/>
          <a:chOff x="0" y="0"/>
          <a:chExt cx="0" cy="0"/>
        </a:xfrm>
      </p:grpSpPr>
      <p:sp>
        <p:nvSpPr>
          <p:cNvPr id="2" name="Text 0"/>
          <p:cNvSpPr/>
          <p:nvPr/>
        </p:nvSpPr>
        <p:spPr>
          <a:xfrm>
            <a:off x="762000" y="5051560"/>
            <a:ext cx="2801858" cy="309827"/>
          </a:xfrm>
          <a:prstGeom prst="rect">
            <a:avLst/>
          </a:prstGeom>
          <a:noFill/>
          <a:ln/>
        </p:spPr>
        <p:txBody>
          <a:bodyPr wrap="square" lIns="16933" tIns="16933" rIns="16933" bIns="16933" rtlCol="0" anchor="t">
            <a:norm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40000"/>
              </a:lnSpc>
              <a:buNone/>
            </a:pPr>
            <a:r>
              <a:rPr lang="en-US" sz="1400" b="1" kern="0" spc="224">
                <a:solidFill>
                  <a:srgbClr val="48AFFF"/>
                </a:solidFill>
                <a:latin typeface="Arial" pitchFamily="34" charset="0"/>
                <a:ea typeface="Arial" pitchFamily="34" charset="-122"/>
                <a:cs typeface="Arial" pitchFamily="34" charset="-120"/>
              </a:rPr>
              <a:t>NCF MEMBER UPDATE</a:t>
            </a:r>
            <a:endParaRPr lang="en-US" sz="1400"/>
          </a:p>
        </p:txBody>
      </p:sp>
      <p:sp>
        <p:nvSpPr>
          <p:cNvPr id="3" name="Text 1"/>
          <p:cNvSpPr/>
          <p:nvPr/>
        </p:nvSpPr>
        <p:spPr>
          <a:xfrm>
            <a:off x="10342431" y="5051560"/>
            <a:ext cx="1196327" cy="309827"/>
          </a:xfrm>
          <a:prstGeom prst="rect">
            <a:avLst/>
          </a:prstGeom>
          <a:noFill/>
          <a:ln/>
        </p:spPr>
        <p:txBody>
          <a:bodyPr wrap="square" lIns="16933" tIns="16933" rIns="16933" bIns="16933" rtlCol="0" anchor="t">
            <a:norm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40000"/>
              </a:lnSpc>
              <a:buNone/>
            </a:pPr>
            <a:r>
              <a:rPr lang="en-US" sz="1400">
                <a:solidFill>
                  <a:srgbClr val="DFF1FF"/>
                </a:solidFill>
                <a:latin typeface="Arial" pitchFamily="34" charset="0"/>
                <a:ea typeface="Arial" pitchFamily="34" charset="-122"/>
                <a:cs typeface="Arial" pitchFamily="34" charset="-120"/>
              </a:rPr>
              <a:t>19.10.2026</a:t>
            </a:r>
            <a:endParaRPr lang="en-US" sz="1400"/>
          </a:p>
        </p:txBody>
      </p:sp>
      <p:sp>
        <p:nvSpPr>
          <p:cNvPr id="4" name="Text 2"/>
          <p:cNvSpPr/>
          <p:nvPr/>
        </p:nvSpPr>
        <p:spPr>
          <a:xfrm>
            <a:off x="762000" y="2586634"/>
            <a:ext cx="9810750" cy="1802209"/>
          </a:xfrm>
          <a:prstGeom prst="rect">
            <a:avLst/>
          </a:prstGeom>
          <a:noFill/>
          <a:ln/>
        </p:spPr>
        <p:txBody>
          <a:bodyPr wrap="square" lIns="16933" tIns="16933" rIns="16933" bIns="16933" rtlCol="0" anchor="t">
            <a:norm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92662"/>
              </a:lnSpc>
              <a:buNone/>
            </a:pPr>
            <a:r>
              <a:rPr lang="en-GB" sz="4400" b="1" kern="0" spc="-44">
                <a:solidFill>
                  <a:srgbClr val="FFFFFF"/>
                </a:solidFill>
                <a:latin typeface="Arial" pitchFamily="34" charset="0"/>
                <a:ea typeface="Arial" pitchFamily="34" charset="-122"/>
                <a:cs typeface="Arial" pitchFamily="34" charset="-120"/>
              </a:rPr>
              <a:t>FPA Recruitment Update</a:t>
            </a:r>
            <a:endParaRPr lang="en-US" sz="4400"/>
          </a:p>
        </p:txBody>
      </p:sp>
      <p:sp>
        <p:nvSpPr>
          <p:cNvPr id="5" name="Text 3"/>
          <p:cNvSpPr/>
          <p:nvPr/>
        </p:nvSpPr>
        <p:spPr>
          <a:xfrm>
            <a:off x="762000" y="3312187"/>
            <a:ext cx="10477500" cy="351102"/>
          </a:xfrm>
          <a:prstGeom prst="rect">
            <a:avLst/>
          </a:prstGeom>
          <a:noFill/>
          <a:ln/>
        </p:spPr>
        <p:txBody>
          <a:bodyPr wrap="square" lIns="16933" tIns="16933" rIns="16933" bIns="16933" rtlCol="0" anchor="t">
            <a:normAutofit lnSpcReduction="10000"/>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16591"/>
              </a:lnSpc>
              <a:buNone/>
            </a:pPr>
            <a:r>
              <a:rPr lang="en-GB" sz="1900">
                <a:solidFill>
                  <a:srgbClr val="DFF1FF"/>
                </a:solidFill>
                <a:latin typeface="Arial" pitchFamily="34" charset="0"/>
                <a:ea typeface="Arial" pitchFamily="34" charset="-122"/>
                <a:cs typeface="Arial" pitchFamily="34" charset="-120"/>
              </a:rPr>
              <a:t>Employer side of the new Adult Social Care Negotiating Body (ASCNB)</a:t>
            </a:r>
            <a:endParaRPr lang="en-US" sz="19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98500" y="609600"/>
            <a:ext cx="3102359" cy="289520"/>
          </a:xfrm>
          <a:prstGeom prst="rect">
            <a:avLst/>
          </a:prstGeom>
          <a:noFill/>
          <a:ln/>
        </p:spPr>
        <p:txBody>
          <a:bodyPr wrap="square" lIns="16933" tIns="16933" rIns="16933" bIns="16933" rtlCol="0" anchor="t">
            <a:norm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41818"/>
              </a:lnSpc>
              <a:buNone/>
            </a:pPr>
            <a:r>
              <a:rPr lang="en-US" sz="1300" b="1" kern="0" spc="182">
                <a:solidFill>
                  <a:srgbClr val="48AFFF"/>
                </a:solidFill>
                <a:latin typeface="Arial" pitchFamily="34" charset="0"/>
                <a:cs typeface="Arial" pitchFamily="34" charset="-120"/>
              </a:rPr>
              <a:t>ASCNB </a:t>
            </a:r>
            <a:endParaRPr lang="en-US" sz="1300"/>
          </a:p>
        </p:txBody>
      </p:sp>
      <p:pic>
        <p:nvPicPr>
          <p:cNvPr id="3" name="Image 0" descr="preencoded.png"/>
          <p:cNvPicPr>
            <a:picLocks noChangeAspect="1"/>
          </p:cNvPicPr>
          <p:nvPr/>
        </p:nvPicPr>
        <p:blipFill>
          <a:blip r:embed="rId3"/>
          <a:stretch>
            <a:fillRect/>
          </a:stretch>
        </p:blipFill>
        <p:spPr>
          <a:xfrm>
            <a:off x="10757297" y="609600"/>
            <a:ext cx="736203" cy="381000"/>
          </a:xfrm>
          <a:prstGeom prst="rect">
            <a:avLst/>
          </a:prstGeom>
        </p:spPr>
      </p:pic>
      <p:sp>
        <p:nvSpPr>
          <p:cNvPr id="4" name="Text 1"/>
          <p:cNvSpPr/>
          <p:nvPr/>
        </p:nvSpPr>
        <p:spPr>
          <a:xfrm>
            <a:off x="698500" y="1256672"/>
            <a:ext cx="11104033" cy="713086"/>
          </a:xfrm>
          <a:prstGeom prst="rect">
            <a:avLst/>
          </a:prstGeom>
          <a:noFill/>
          <a:ln/>
        </p:spPr>
        <p:txBody>
          <a:bodyPr wrap="square" lIns="16933" tIns="16933" rIns="16933" bIns="16933" rtlCol="0" anchor="t">
            <a:norm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95607"/>
              </a:lnSpc>
              <a:buNone/>
            </a:pPr>
            <a:r>
              <a:rPr lang="en-GB" sz="1867" b="1" dirty="0">
                <a:solidFill>
                  <a:srgbClr val="183168"/>
                </a:solidFill>
                <a:latin typeface="Arial" pitchFamily="34" charset="0"/>
                <a:ea typeface="Arial" pitchFamily="34" charset="-122"/>
                <a:cs typeface="Arial" pitchFamily="34" charset="-120"/>
              </a:rPr>
              <a:t>Applications are now open for adult social care employers who are looking to join the employer side of the new Adult Social Care Negotiating Body (ASCNB). </a:t>
            </a:r>
            <a:endParaRPr lang="en-US" sz="1867" dirty="0"/>
          </a:p>
        </p:txBody>
      </p:sp>
      <p:sp>
        <p:nvSpPr>
          <p:cNvPr id="5" name="Shape 2"/>
          <p:cNvSpPr/>
          <p:nvPr/>
        </p:nvSpPr>
        <p:spPr>
          <a:xfrm>
            <a:off x="698500" y="1944357"/>
            <a:ext cx="10795000" cy="1688901"/>
          </a:xfrm>
          <a:prstGeom prst="rect">
            <a:avLst/>
          </a:prstGeom>
          <a:solidFill>
            <a:srgbClr val="DFF1FF"/>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dirty="0"/>
          </a:p>
        </p:txBody>
      </p:sp>
      <p:sp>
        <p:nvSpPr>
          <p:cNvPr id="6" name="Text 3"/>
          <p:cNvSpPr/>
          <p:nvPr/>
        </p:nvSpPr>
        <p:spPr>
          <a:xfrm>
            <a:off x="947592" y="2056275"/>
            <a:ext cx="5238750" cy="289520"/>
          </a:xfrm>
          <a:prstGeom prst="rect">
            <a:avLst/>
          </a:prstGeom>
          <a:noFill/>
          <a:ln/>
        </p:spPr>
        <p:txBody>
          <a:bodyPr wrap="square" lIns="16933" tIns="16933" rIns="16933" bIns="16933" rtlCol="0" anchor="t">
            <a:norm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41818"/>
              </a:lnSpc>
              <a:buNone/>
            </a:pPr>
            <a:r>
              <a:rPr lang="en-GB" sz="1300" b="1" kern="0" spc="130">
                <a:solidFill>
                  <a:srgbClr val="183168"/>
                </a:solidFill>
                <a:latin typeface="Arial" pitchFamily="34" charset="0"/>
                <a:cs typeface="Arial" pitchFamily="34" charset="-120"/>
              </a:rPr>
              <a:t>WHAT PROVIDERS NEED TO KNOW</a:t>
            </a:r>
            <a:endParaRPr lang="en-US" sz="1300" b="1"/>
          </a:p>
        </p:txBody>
      </p:sp>
      <p:sp>
        <p:nvSpPr>
          <p:cNvPr id="7" name="Text 4"/>
          <p:cNvSpPr/>
          <p:nvPr/>
        </p:nvSpPr>
        <p:spPr>
          <a:xfrm>
            <a:off x="947592" y="2409296"/>
            <a:ext cx="10325279" cy="1043781"/>
          </a:xfrm>
          <a:prstGeom prst="rect">
            <a:avLst/>
          </a:prstGeom>
          <a:noFill/>
          <a:ln/>
        </p:spPr>
        <p:txBody>
          <a:bodyPr wrap="square" lIns="16933" tIns="16933" rIns="16933" bIns="16933" rtlCol="0" anchor="t">
            <a:normAutofit fontScale="92500" lnSpcReduction="10000"/>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22182"/>
              </a:lnSpc>
              <a:buNone/>
            </a:pPr>
            <a:r>
              <a:rPr lang="en-GB" sz="1600" dirty="0">
                <a:solidFill>
                  <a:srgbClr val="3D4A63"/>
                </a:solidFill>
                <a:latin typeface="Arial" pitchFamily="34" charset="0"/>
                <a:ea typeface="Arial" pitchFamily="34" charset="-122"/>
                <a:cs typeface="Arial" pitchFamily="34" charset="-120"/>
              </a:rPr>
              <a:t>The Care Provider Alliance are pleased to have received an invitation from the Secretary of State for Health and Social Care, the Rt Hon Yvette Cooper MP, to nominate employer representatives to the Body. This follows the CPA being asked to convene employer representation on the Negotiating Body. The Body will negotiate the first Fair Pay Agreement for adult social care, due to be introduced in 2028.</a:t>
            </a:r>
          </a:p>
        </p:txBody>
      </p:sp>
      <p:sp>
        <p:nvSpPr>
          <p:cNvPr id="11" name="Shape 8"/>
          <p:cNvSpPr/>
          <p:nvPr/>
        </p:nvSpPr>
        <p:spPr>
          <a:xfrm>
            <a:off x="698500" y="3696759"/>
            <a:ext cx="10795000" cy="1528961"/>
          </a:xfrm>
          <a:prstGeom prst="rect">
            <a:avLst/>
          </a:prstGeom>
          <a:solidFill>
            <a:srgbClr val="183168"/>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2" name="Text 9"/>
          <p:cNvSpPr/>
          <p:nvPr/>
        </p:nvSpPr>
        <p:spPr>
          <a:xfrm>
            <a:off x="1003300" y="4115859"/>
            <a:ext cx="11203940" cy="289520"/>
          </a:xfrm>
          <a:prstGeom prst="rect">
            <a:avLst/>
          </a:prstGeom>
          <a:noFill/>
          <a:ln/>
        </p:spPr>
        <p:txBody>
          <a:bodyPr wrap="square" lIns="16933" tIns="16933" rIns="16933" bIns="16933" rtlCol="0" anchor="t">
            <a:normAutofit lnSpcReduction="10000"/>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41818"/>
              </a:lnSpc>
              <a:buNone/>
            </a:pPr>
            <a:endParaRPr lang="en-US" sz="1300"/>
          </a:p>
        </p:txBody>
      </p:sp>
      <p:sp>
        <p:nvSpPr>
          <p:cNvPr id="13" name="Text 10"/>
          <p:cNvSpPr/>
          <p:nvPr/>
        </p:nvSpPr>
        <p:spPr>
          <a:xfrm>
            <a:off x="1003300" y="3851837"/>
            <a:ext cx="10185400" cy="1218803"/>
          </a:xfrm>
          <a:prstGeom prst="rect">
            <a:avLst/>
          </a:prstGeom>
          <a:noFill/>
          <a:ln/>
        </p:spPr>
        <p:txBody>
          <a:bodyPr wrap="square" lIns="16933" tIns="16933" rIns="16933" bIns="16933" rtlCol="0" anchor="t">
            <a:normAutofit lnSpcReduction="10000"/>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21017"/>
              </a:lnSpc>
              <a:buNone/>
            </a:pPr>
            <a:r>
              <a:rPr lang="en-GB" sz="1700" dirty="0">
                <a:solidFill>
                  <a:srgbClr val="FFFFFF"/>
                </a:solidFill>
                <a:latin typeface="Arial" pitchFamily="34" charset="0"/>
                <a:ea typeface="Arial" pitchFamily="34" charset="-122"/>
                <a:cs typeface="Arial" pitchFamily="34" charset="-120"/>
              </a:rPr>
              <a:t>The Care Provider Alliance (CPA) is recruiting a 31-member Employer Reference Group, from which 11 individuals will be </a:t>
            </a:r>
            <a:r>
              <a:rPr lang="en-GB" sz="1467" dirty="0">
                <a:solidFill>
                  <a:srgbClr val="FFFFFF"/>
                </a:solidFill>
                <a:latin typeface="Arial" pitchFamily="34" charset="0"/>
                <a:ea typeface="Arial" pitchFamily="34" charset="-122"/>
                <a:cs typeface="Arial" pitchFamily="34" charset="-120"/>
              </a:rPr>
              <a:t>selected</a:t>
            </a:r>
            <a:r>
              <a:rPr lang="en-GB" sz="1700" dirty="0">
                <a:solidFill>
                  <a:srgbClr val="FFFFFF"/>
                </a:solidFill>
                <a:latin typeface="Arial" pitchFamily="34" charset="0"/>
                <a:ea typeface="Arial" pitchFamily="34" charset="-122"/>
                <a:cs typeface="Arial" pitchFamily="34" charset="-120"/>
              </a:rPr>
              <a:t> to serve as formal employer negotiating members on the ASCNB, alongside four reserve members. These representatives will form the employer voice in negotiations to develop the first Fair Pay Agreement for adult social care in England.</a:t>
            </a:r>
            <a:endParaRPr lang="en-US" sz="1700" dirty="0"/>
          </a:p>
        </p:txBody>
      </p:sp>
      <p:sp>
        <p:nvSpPr>
          <p:cNvPr id="9" name="Shape 2">
            <a:extLst>
              <a:ext uri="{FF2B5EF4-FFF2-40B4-BE49-F238E27FC236}">
                <a16:creationId xmlns:a16="http://schemas.microsoft.com/office/drawing/2014/main" id="{FFEF9446-076B-0220-4B4C-CD5435EDB151}"/>
              </a:ext>
            </a:extLst>
          </p:cNvPr>
          <p:cNvSpPr/>
          <p:nvPr/>
        </p:nvSpPr>
        <p:spPr>
          <a:xfrm>
            <a:off x="698500" y="5342236"/>
            <a:ext cx="10795000" cy="1304759"/>
          </a:xfrm>
          <a:prstGeom prst="rect">
            <a:avLst/>
          </a:prstGeom>
          <a:solidFill>
            <a:srgbClr val="DFF1FF"/>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4" name="Text 4">
            <a:extLst>
              <a:ext uri="{FF2B5EF4-FFF2-40B4-BE49-F238E27FC236}">
                <a16:creationId xmlns:a16="http://schemas.microsoft.com/office/drawing/2014/main" id="{A71889BC-3F43-5E80-50E8-463A29E6DCB6}"/>
              </a:ext>
            </a:extLst>
          </p:cNvPr>
          <p:cNvSpPr/>
          <p:nvPr/>
        </p:nvSpPr>
        <p:spPr>
          <a:xfrm>
            <a:off x="1003300" y="5489740"/>
            <a:ext cx="10325279" cy="1043781"/>
          </a:xfrm>
          <a:prstGeom prst="rect">
            <a:avLst/>
          </a:prstGeom>
          <a:noFill/>
          <a:ln/>
        </p:spPr>
        <p:txBody>
          <a:bodyPr wrap="square" lIns="16933" tIns="16933" rIns="16933" bIns="16933" rtlCol="0" anchor="t">
            <a:norm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22182"/>
              </a:lnSpc>
              <a:buNone/>
            </a:pPr>
            <a:r>
              <a:rPr lang="en-GB" sz="1600" dirty="0">
                <a:solidFill>
                  <a:srgbClr val="3D4A63"/>
                </a:solidFill>
                <a:latin typeface="Arial" pitchFamily="34" charset="0"/>
                <a:ea typeface="Arial" pitchFamily="34" charset="-122"/>
                <a:cs typeface="Arial" pitchFamily="34" charset="-120"/>
              </a:rPr>
              <a:t>Applications are now open. We encourage chief executives, senior leaders and others with relevant experience to express an interest and appl. The closing date is 08 November 2026 23:59.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5">
    <p:bg>
      <p:bgPr>
        <a:solidFill>
          <a:srgbClr val="183168"/>
        </a:solidFill>
        <a:effectLst/>
      </p:bgPr>
    </p:bg>
    <p:spTree>
      <p:nvGrpSpPr>
        <p:cNvPr id="1" name=""/>
        <p:cNvGrpSpPr/>
        <p:nvPr/>
      </p:nvGrpSpPr>
      <p:grpSpPr>
        <a:xfrm>
          <a:off x="0" y="0"/>
          <a:ext cx="0" cy="0"/>
          <a:chOff x="0" y="0"/>
          <a:chExt cx="0" cy="0"/>
        </a:xfrm>
      </p:grpSpPr>
      <p:sp>
        <p:nvSpPr>
          <p:cNvPr id="2" name="Text 0"/>
          <p:cNvSpPr/>
          <p:nvPr/>
        </p:nvSpPr>
        <p:spPr>
          <a:xfrm>
            <a:off x="698500" y="609600"/>
            <a:ext cx="11874500" cy="289520"/>
          </a:xfrm>
          <a:prstGeom prst="rect">
            <a:avLst/>
          </a:prstGeom>
          <a:noFill/>
          <a:ln/>
        </p:spPr>
        <p:txBody>
          <a:bodyPr wrap="square" lIns="16933" tIns="16933" rIns="16933" bIns="16933" rtlCol="0" anchor="t">
            <a:norm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41818"/>
              </a:lnSpc>
              <a:buNone/>
            </a:pPr>
            <a:r>
              <a:rPr lang="en-US" sz="1300" b="1" kern="0" spc="182">
                <a:solidFill>
                  <a:srgbClr val="48AFFF"/>
                </a:solidFill>
                <a:latin typeface="Arial" pitchFamily="34" charset="0"/>
                <a:ea typeface="Arial" pitchFamily="34" charset="-122"/>
                <a:cs typeface="Arial" pitchFamily="34" charset="-120"/>
              </a:rPr>
              <a:t>ASCNB </a:t>
            </a:r>
            <a:endParaRPr lang="en-US" sz="1300"/>
          </a:p>
        </p:txBody>
      </p:sp>
      <p:sp>
        <p:nvSpPr>
          <p:cNvPr id="3" name="Text 1"/>
          <p:cNvSpPr/>
          <p:nvPr/>
        </p:nvSpPr>
        <p:spPr>
          <a:xfrm>
            <a:off x="698500" y="1038820"/>
            <a:ext cx="11874500" cy="458457"/>
          </a:xfrm>
          <a:prstGeom prst="rect">
            <a:avLst/>
          </a:prstGeom>
          <a:noFill/>
          <a:ln/>
        </p:spPr>
        <p:txBody>
          <a:bodyPr wrap="square" lIns="16933" tIns="16933" rIns="16933" bIns="16933" rtlCol="0" anchor="t">
            <a:normAutofit lnSpcReduction="10000"/>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95607"/>
              </a:lnSpc>
              <a:buNone/>
            </a:pPr>
            <a:r>
              <a:rPr lang="en-US" sz="3100" b="1">
                <a:solidFill>
                  <a:srgbClr val="FFFFFF"/>
                </a:solidFill>
                <a:latin typeface="Arial" pitchFamily="34" charset="0"/>
                <a:ea typeface="Arial" pitchFamily="34" charset="-122"/>
                <a:cs typeface="Arial" pitchFamily="34" charset="-120"/>
              </a:rPr>
              <a:t>Who should apply?</a:t>
            </a:r>
            <a:endParaRPr lang="en-US" sz="3100"/>
          </a:p>
        </p:txBody>
      </p:sp>
      <p:sp>
        <p:nvSpPr>
          <p:cNvPr id="11" name="Text 9"/>
          <p:cNvSpPr/>
          <p:nvPr/>
        </p:nvSpPr>
        <p:spPr>
          <a:xfrm>
            <a:off x="719667" y="1636977"/>
            <a:ext cx="10888133" cy="3365831"/>
          </a:xfrm>
          <a:prstGeom prst="rect">
            <a:avLst/>
          </a:prstGeom>
          <a:noFill/>
          <a:ln/>
        </p:spPr>
        <p:txBody>
          <a:bodyPr wrap="square" lIns="16933" tIns="16933" rIns="16933" bIns="16933" rtlCol="0" anchor="t">
            <a:norm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13043"/>
              </a:lnSpc>
              <a:buNone/>
            </a:pPr>
            <a:r>
              <a:rPr lang="en-GB" sz="2000">
                <a:solidFill>
                  <a:srgbClr val="FFFFFF"/>
                </a:solidFill>
                <a:latin typeface="Arial" pitchFamily="34" charset="0"/>
                <a:ea typeface="Arial" pitchFamily="34" charset="-122"/>
                <a:cs typeface="Arial" pitchFamily="34" charset="-120"/>
              </a:rPr>
              <a:t>The CPA is keen to ensure the employer voice reflects the diversity of the sector, including not-for-profit providers, charities, community organisations and specialist services. </a:t>
            </a:r>
          </a:p>
          <a:p>
            <a:pPr marL="0" indent="0" algn="l">
              <a:lnSpc>
                <a:spcPct val="113043"/>
              </a:lnSpc>
              <a:buNone/>
            </a:pPr>
            <a:endParaRPr lang="en-GB" sz="2000">
              <a:solidFill>
                <a:srgbClr val="FFFFFF"/>
              </a:solidFill>
              <a:latin typeface="Arial" pitchFamily="34" charset="0"/>
              <a:ea typeface="Arial" pitchFamily="34" charset="-122"/>
              <a:cs typeface="Arial" pitchFamily="34" charset="-120"/>
            </a:endParaRPr>
          </a:p>
          <a:p>
            <a:pPr marL="0" indent="0" algn="l">
              <a:lnSpc>
                <a:spcPct val="113043"/>
              </a:lnSpc>
              <a:buNone/>
            </a:pPr>
            <a:r>
              <a:rPr lang="en-GB" sz="2000">
                <a:solidFill>
                  <a:srgbClr val="FFFFFF"/>
                </a:solidFill>
                <a:latin typeface="Arial" pitchFamily="34" charset="0"/>
                <a:ea typeface="Arial" pitchFamily="34" charset="-122"/>
                <a:cs typeface="Arial" pitchFamily="34" charset="-120"/>
              </a:rPr>
              <a:t>We are looking for leaders with knowledge or experience of the operational delivery of adult social care and of industrial relations, particularly employment negotiations. Successful nominees will need sound judgement, the ability to analyse evidence, and a willingness to work constructively across interests. Experience of representing employer interests beyond a single organisation or setting will be especially valuable.</a:t>
            </a:r>
            <a:endParaRPr lang="en-US" sz="2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40531-A5AB-DF87-E1E5-B0684DB612F1}"/>
              </a:ext>
            </a:extLst>
          </p:cNvPr>
          <p:cNvSpPr>
            <a:spLocks noGrp="1"/>
          </p:cNvSpPr>
          <p:nvPr>
            <p:ph type="title"/>
          </p:nvPr>
        </p:nvSpPr>
        <p:spPr>
          <a:xfrm>
            <a:off x="129117" y="-5291"/>
            <a:ext cx="9933516" cy="1441978"/>
          </a:xfrm>
        </p:spPr>
        <p:txBody>
          <a:bodyPr/>
          <a:lstStyle/>
          <a:p>
            <a:r>
              <a:rPr lang="en-GB"/>
              <a:t>Health &amp; Care Secretary's recent announcements</a:t>
            </a:r>
          </a:p>
        </p:txBody>
      </p:sp>
      <p:sp>
        <p:nvSpPr>
          <p:cNvPr id="3" name="Content Placeholder 2">
            <a:extLst>
              <a:ext uri="{FF2B5EF4-FFF2-40B4-BE49-F238E27FC236}">
                <a16:creationId xmlns:a16="http://schemas.microsoft.com/office/drawing/2014/main" id="{DF617CAA-BF30-0BB0-05EC-A813741B59E7}"/>
              </a:ext>
            </a:extLst>
          </p:cNvPr>
          <p:cNvSpPr>
            <a:spLocks noGrp="1"/>
          </p:cNvSpPr>
          <p:nvPr>
            <p:ph idx="1"/>
          </p:nvPr>
        </p:nvSpPr>
        <p:spPr>
          <a:xfrm>
            <a:off x="129118" y="1434042"/>
            <a:ext cx="7742765" cy="4859338"/>
          </a:xfrm>
          <a:ln>
            <a:solidFill>
              <a:srgbClr val="4472C4"/>
            </a:solidFill>
          </a:ln>
        </p:spPr>
        <p:txBody>
          <a:bodyPr vert="horz" lIns="91440" tIns="45720" rIns="91440" bIns="45720" rtlCol="0" anchor="t">
            <a:normAutofit lnSpcReduction="10000"/>
          </a:bodyPr>
          <a:lstStyle/>
          <a:p>
            <a:pPr marL="0" indent="0">
              <a:buNone/>
            </a:pPr>
            <a:r>
              <a:rPr lang="en-GB" sz="2400"/>
              <a:t>On 30 September Yvette Cooper announced: </a:t>
            </a:r>
            <a:endParaRPr lang="en-US" sz="2400"/>
          </a:p>
          <a:p>
            <a:pPr>
              <a:buFont typeface="Wingdings" panose="020B0604020202020204" pitchFamily="34" charset="0"/>
              <a:buChar char="ü"/>
            </a:pPr>
            <a:r>
              <a:rPr lang="en-GB" sz="2400"/>
              <a:t> A new Champion for Unpaid Carers to </a:t>
            </a:r>
            <a:r>
              <a:rPr lang="en-GB" sz="2400">
                <a:solidFill>
                  <a:srgbClr val="000000"/>
                </a:solidFill>
                <a:latin typeface="Aptos"/>
                <a:ea typeface="Noto Sans"/>
                <a:cs typeface="Noto Sans"/>
              </a:rPr>
              <a:t>'</a:t>
            </a:r>
            <a:r>
              <a:rPr lang="en-GB" sz="2400"/>
              <a:t>make sure the voice of that hidden army is always heard in Government'</a:t>
            </a:r>
          </a:p>
          <a:p>
            <a:pPr>
              <a:buFont typeface="Wingdings" panose="020B0604020202020204" pitchFamily="34" charset="0"/>
              <a:buChar char="ü"/>
            </a:pPr>
            <a:r>
              <a:rPr lang="en-GB" sz="2400"/>
              <a:t> Reminder of the commitment to deliver the first ever legally binding Fair Pay Agreement for care workers, with minimum standards of pay and conditions across every employer</a:t>
            </a:r>
          </a:p>
          <a:p>
            <a:pPr>
              <a:buFont typeface="Wingdings" panose="020B0604020202020204" pitchFamily="34" charset="0"/>
              <a:buChar char="ü"/>
            </a:pPr>
            <a:r>
              <a:rPr lang="en-GB" sz="2400"/>
              <a:t>a proper workforce plan for social care, with proper career pathways, training and development </a:t>
            </a:r>
          </a:p>
          <a:p>
            <a:pPr>
              <a:buFont typeface="Wingdings" panose="020B0604020202020204" pitchFamily="34" charset="0"/>
              <a:buChar char="ü"/>
            </a:pPr>
            <a:r>
              <a:rPr lang="en-GB" sz="2400">
                <a:solidFill>
                  <a:srgbClr val="000000"/>
                </a:solidFill>
                <a:latin typeface="Aptos"/>
                <a:ea typeface="Noto Sans"/>
                <a:cs typeface="Noto Sans"/>
              </a:rPr>
              <a:t>Plans to  </a:t>
            </a:r>
            <a:r>
              <a:rPr lang="en-GB" sz="2400">
                <a:solidFill>
                  <a:srgbClr val="272727"/>
                </a:solidFill>
                <a:highlight>
                  <a:srgbClr val="FFFFFF"/>
                </a:highlight>
                <a:latin typeface="Aptos"/>
                <a:ea typeface="Noto Sans"/>
                <a:cs typeface="Noto Sans"/>
              </a:rPr>
              <a:t>offer thousands more academy places to help young jobseekers into good jobs in care.</a:t>
            </a:r>
            <a:endParaRPr lang="en-GB" sz="2400">
              <a:solidFill>
                <a:srgbClr val="000000"/>
              </a:solidFill>
              <a:latin typeface="Aptos"/>
              <a:ea typeface="Noto Sans"/>
              <a:cs typeface="Noto Sans"/>
            </a:endParaRPr>
          </a:p>
          <a:p>
            <a:pPr>
              <a:buFont typeface="Wingdings" panose="020B0604020202020204" pitchFamily="34" charset="0"/>
              <a:buChar char="ü"/>
            </a:pPr>
            <a:r>
              <a:rPr lang="en-GB" sz="2400">
                <a:solidFill>
                  <a:srgbClr val="272727"/>
                </a:solidFill>
                <a:highlight>
                  <a:srgbClr val="FFFFFF"/>
                </a:highlight>
                <a:latin typeface="Aptos"/>
                <a:ea typeface="Noto Sans"/>
                <a:cs typeface="Noto Sans"/>
              </a:rPr>
              <a:t>Plans to introduce the first ever national collective pension scheme for workers in the care sector.</a:t>
            </a:r>
            <a:endParaRPr lang="en-GB" sz="2400">
              <a:latin typeface="Aptos"/>
            </a:endParaRPr>
          </a:p>
        </p:txBody>
      </p:sp>
      <p:pic>
        <p:nvPicPr>
          <p:cNvPr id="5" name="Picture 4" descr="A blue rectangular sign with white text&#10;&#10;AI-generated content may be incorrect.">
            <a:extLst>
              <a:ext uri="{FF2B5EF4-FFF2-40B4-BE49-F238E27FC236}">
                <a16:creationId xmlns:a16="http://schemas.microsoft.com/office/drawing/2014/main" id="{51FA5FE1-AC87-B064-7EF1-CBC236A49DC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939528" y="0"/>
            <a:ext cx="2252472" cy="1441814"/>
          </a:xfrm>
          <a:prstGeom prst="rect">
            <a:avLst/>
          </a:prstGeom>
        </p:spPr>
      </p:pic>
      <p:pic>
        <p:nvPicPr>
          <p:cNvPr id="6" name="Picture 5" descr="A person standing at a podium&#10;&#10;AI-generated content may be incorrect.">
            <a:extLst>
              <a:ext uri="{FF2B5EF4-FFF2-40B4-BE49-F238E27FC236}">
                <a16:creationId xmlns:a16="http://schemas.microsoft.com/office/drawing/2014/main" id="{698507DF-F477-9A86-613E-89BEFFB55827}"/>
              </a:ext>
            </a:extLst>
          </p:cNvPr>
          <p:cNvPicPr>
            <a:picLocks noChangeAspect="1"/>
          </p:cNvPicPr>
          <p:nvPr/>
        </p:nvPicPr>
        <p:blipFill>
          <a:blip r:embed="rId3"/>
          <a:stretch>
            <a:fillRect/>
          </a:stretch>
        </p:blipFill>
        <p:spPr>
          <a:xfrm>
            <a:off x="8212137" y="1322917"/>
            <a:ext cx="3705226" cy="3429001"/>
          </a:xfrm>
          <a:prstGeom prst="rect">
            <a:avLst/>
          </a:prstGeom>
          <a:ln>
            <a:solidFill>
              <a:srgbClr val="4472C4"/>
            </a:solidFill>
          </a:ln>
        </p:spPr>
      </p:pic>
      <p:pic>
        <p:nvPicPr>
          <p:cNvPr id="4" name="Picture 3" descr="A close-up of a person&amp;#39;s chest&#10;&#10;AI-generated content may be incorrect.">
            <a:extLst>
              <a:ext uri="{FF2B5EF4-FFF2-40B4-BE49-F238E27FC236}">
                <a16:creationId xmlns:a16="http://schemas.microsoft.com/office/drawing/2014/main" id="{1108FF36-5894-B0AB-B282-41F458C465AC}"/>
              </a:ext>
            </a:extLst>
          </p:cNvPr>
          <p:cNvPicPr>
            <a:picLocks noChangeAspect="1"/>
          </p:cNvPicPr>
          <p:nvPr/>
        </p:nvPicPr>
        <p:blipFill>
          <a:blip r:embed="rId4"/>
          <a:stretch>
            <a:fillRect/>
          </a:stretch>
        </p:blipFill>
        <p:spPr>
          <a:xfrm>
            <a:off x="8170332" y="4756149"/>
            <a:ext cx="3788834" cy="1833034"/>
          </a:xfrm>
          <a:prstGeom prst="rect">
            <a:avLst/>
          </a:prstGeom>
        </p:spPr>
      </p:pic>
    </p:spTree>
    <p:extLst>
      <p:ext uri="{BB962C8B-B14F-4D97-AF65-F5344CB8AC3E}">
        <p14:creationId xmlns:p14="http://schemas.microsoft.com/office/powerpoint/2010/main" val="21499115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696B5-1448-AF64-2039-F0B1CEDF4A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0C6CD9-B65F-0878-D04C-A1934F77CE78}"/>
              </a:ext>
            </a:extLst>
          </p:cNvPr>
          <p:cNvSpPr>
            <a:spLocks noGrp="1"/>
          </p:cNvSpPr>
          <p:nvPr>
            <p:ph type="title"/>
          </p:nvPr>
        </p:nvSpPr>
        <p:spPr>
          <a:xfrm>
            <a:off x="223590" y="125118"/>
            <a:ext cx="9956800" cy="1026383"/>
          </a:xfrm>
        </p:spPr>
        <p:txBody>
          <a:bodyPr>
            <a:normAutofit fontScale="90000"/>
          </a:bodyPr>
          <a:lstStyle/>
          <a:p>
            <a:r>
              <a:rPr lang="en-GB" dirty="0"/>
              <a:t>Employment Rights Act: Timetable for change</a:t>
            </a:r>
          </a:p>
        </p:txBody>
      </p:sp>
      <p:pic>
        <p:nvPicPr>
          <p:cNvPr id="5" name="Picture 4" descr="A blue rectangular sign with white text&#10;&#10;AI-generated content may be incorrect.">
            <a:extLst>
              <a:ext uri="{FF2B5EF4-FFF2-40B4-BE49-F238E27FC236}">
                <a16:creationId xmlns:a16="http://schemas.microsoft.com/office/drawing/2014/main" id="{7EEAA299-FE08-4506-A6F9-22E0E45553F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939528" y="0"/>
            <a:ext cx="2252472" cy="1441814"/>
          </a:xfrm>
          <a:prstGeom prst="rect">
            <a:avLst/>
          </a:prstGeom>
        </p:spPr>
      </p:pic>
      <p:sp>
        <p:nvSpPr>
          <p:cNvPr id="12" name="TextBox 11">
            <a:extLst>
              <a:ext uri="{FF2B5EF4-FFF2-40B4-BE49-F238E27FC236}">
                <a16:creationId xmlns:a16="http://schemas.microsoft.com/office/drawing/2014/main" id="{37DB8609-0F74-D2D7-FA37-B079D9E60CDF}"/>
              </a:ext>
            </a:extLst>
          </p:cNvPr>
          <p:cNvSpPr txBox="1"/>
          <p:nvPr/>
        </p:nvSpPr>
        <p:spPr>
          <a:xfrm>
            <a:off x="246335" y="1158506"/>
            <a:ext cx="1099457" cy="369332"/>
          </a:xfrm>
          <a:prstGeom prst="rect">
            <a:avLst/>
          </a:prstGeom>
          <a:solidFill>
            <a:schemeClr val="tx2">
              <a:lumMod val="10000"/>
              <a:lumOff val="90000"/>
            </a:schemeClr>
          </a:solidFill>
        </p:spPr>
        <p:txBody>
          <a:bodyPr wrap="square" rtlCol="0">
            <a:spAutoFit/>
          </a:bodyPr>
          <a:lstStyle/>
          <a:p>
            <a:pPr algn="ctr"/>
            <a:r>
              <a:rPr lang="en-GB"/>
              <a:t>01Oct26</a:t>
            </a:r>
          </a:p>
        </p:txBody>
      </p:sp>
      <p:sp>
        <p:nvSpPr>
          <p:cNvPr id="14" name="TextBox 13">
            <a:extLst>
              <a:ext uri="{FF2B5EF4-FFF2-40B4-BE49-F238E27FC236}">
                <a16:creationId xmlns:a16="http://schemas.microsoft.com/office/drawing/2014/main" id="{CFC6B706-486A-34B9-835D-AA6E764645D6}"/>
              </a:ext>
            </a:extLst>
          </p:cNvPr>
          <p:cNvSpPr txBox="1"/>
          <p:nvPr/>
        </p:nvSpPr>
        <p:spPr>
          <a:xfrm>
            <a:off x="1391991" y="1158506"/>
            <a:ext cx="10059780" cy="369332"/>
          </a:xfrm>
          <a:prstGeom prst="rect">
            <a:avLst/>
          </a:prstGeom>
          <a:noFill/>
        </p:spPr>
        <p:txBody>
          <a:bodyPr wrap="square">
            <a:spAutoFit/>
          </a:bodyPr>
          <a:lstStyle/>
          <a:p>
            <a:pPr marL="285750" indent="-285750">
              <a:buFont typeface="Arial" panose="020B0604020202020204" pitchFamily="34" charset="0"/>
              <a:buChar char="•"/>
            </a:pPr>
            <a:r>
              <a:rPr lang="en-GB"/>
              <a:t>Time limit to bring a claim to the employment tribunal increases from 3 to 6 months</a:t>
            </a:r>
          </a:p>
        </p:txBody>
      </p:sp>
      <p:sp>
        <p:nvSpPr>
          <p:cNvPr id="16" name="TextBox 15">
            <a:extLst>
              <a:ext uri="{FF2B5EF4-FFF2-40B4-BE49-F238E27FC236}">
                <a16:creationId xmlns:a16="http://schemas.microsoft.com/office/drawing/2014/main" id="{537E37CE-7009-0C2E-F701-478CB1C804AA}"/>
              </a:ext>
            </a:extLst>
          </p:cNvPr>
          <p:cNvSpPr txBox="1"/>
          <p:nvPr/>
        </p:nvSpPr>
        <p:spPr>
          <a:xfrm>
            <a:off x="223589" y="1728005"/>
            <a:ext cx="1147081" cy="2308324"/>
          </a:xfrm>
          <a:prstGeom prst="rect">
            <a:avLst/>
          </a:prstGeom>
          <a:solidFill>
            <a:schemeClr val="tx2">
              <a:lumMod val="10000"/>
              <a:lumOff val="90000"/>
            </a:schemeClr>
          </a:solidFill>
        </p:spPr>
        <p:txBody>
          <a:bodyPr wrap="square" lIns="91440" tIns="45720" rIns="91440" bIns="45720" rtlCol="0" anchor="t">
            <a:spAutoFit/>
          </a:bodyPr>
          <a:lstStyle/>
          <a:p>
            <a:pPr algn="ctr"/>
            <a:endParaRPr lang="en-GB"/>
          </a:p>
          <a:p>
            <a:pPr algn="ctr"/>
            <a:endParaRPr lang="en-GB"/>
          </a:p>
          <a:p>
            <a:pPr algn="ctr"/>
            <a:endParaRPr lang="en-GB"/>
          </a:p>
          <a:p>
            <a:pPr algn="ctr"/>
            <a:r>
              <a:rPr lang="en-GB"/>
              <a:t>30Oct26</a:t>
            </a:r>
          </a:p>
          <a:p>
            <a:pPr algn="ctr"/>
            <a:endParaRPr lang="en-GB"/>
          </a:p>
          <a:p>
            <a:pPr algn="ctr"/>
            <a:endParaRPr lang="en-GB"/>
          </a:p>
          <a:p>
            <a:pPr algn="ctr"/>
            <a:endParaRPr lang="en-GB"/>
          </a:p>
          <a:p>
            <a:pPr algn="ctr"/>
            <a:endParaRPr lang="en-GB"/>
          </a:p>
        </p:txBody>
      </p:sp>
      <p:sp>
        <p:nvSpPr>
          <p:cNvPr id="18" name="TextBox 17">
            <a:extLst>
              <a:ext uri="{FF2B5EF4-FFF2-40B4-BE49-F238E27FC236}">
                <a16:creationId xmlns:a16="http://schemas.microsoft.com/office/drawing/2014/main" id="{5A69CA30-71BA-0897-4F00-68052C70EAA8}"/>
              </a:ext>
            </a:extLst>
          </p:cNvPr>
          <p:cNvSpPr txBox="1"/>
          <p:nvPr/>
        </p:nvSpPr>
        <p:spPr>
          <a:xfrm>
            <a:off x="1434083" y="1662731"/>
            <a:ext cx="5270066" cy="369332"/>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GB" b="1"/>
              <a:t>Trade Union Measures:</a:t>
            </a:r>
          </a:p>
        </p:txBody>
      </p:sp>
      <p:sp>
        <p:nvSpPr>
          <p:cNvPr id="20" name="TextBox 19">
            <a:extLst>
              <a:ext uri="{FF2B5EF4-FFF2-40B4-BE49-F238E27FC236}">
                <a16:creationId xmlns:a16="http://schemas.microsoft.com/office/drawing/2014/main" id="{BCC20C34-9EC8-B08B-F976-DADAF0716421}"/>
              </a:ext>
            </a:extLst>
          </p:cNvPr>
          <p:cNvSpPr txBox="1"/>
          <p:nvPr/>
        </p:nvSpPr>
        <p:spPr>
          <a:xfrm>
            <a:off x="1411529" y="1915696"/>
            <a:ext cx="5759221" cy="3539430"/>
          </a:xfrm>
          <a:prstGeom prst="rect">
            <a:avLst/>
          </a:prstGeom>
          <a:noFill/>
        </p:spPr>
        <p:txBody>
          <a:bodyPr wrap="square" lIns="91440" tIns="45720" rIns="91440" bIns="45720" anchor="t">
            <a:spAutoFit/>
          </a:bodyPr>
          <a:lstStyle/>
          <a:p>
            <a:pPr marL="342900" indent="-342900" fontAlgn="ctr">
              <a:buFont typeface="Courier New" panose="02070309020205020404" pitchFamily="49" charset="0"/>
              <a:buChar char="o"/>
            </a:pPr>
            <a:r>
              <a:rPr lang="en-GB" sz="1600" dirty="0"/>
              <a:t>S</a:t>
            </a:r>
            <a:r>
              <a:rPr lang="en-GB" sz="1600" dirty="0">
                <a:effectLst/>
                <a:latin typeface="+mn-lt"/>
              </a:rPr>
              <a:t>trengthening trade unions’ </a:t>
            </a:r>
            <a:r>
              <a:rPr lang="en-GB" sz="1600" b="1" dirty="0">
                <a:effectLst/>
                <a:latin typeface="+mn-lt"/>
              </a:rPr>
              <a:t>right of access</a:t>
            </a:r>
            <a:r>
              <a:rPr lang="en-GB" sz="1600" b="1" dirty="0"/>
              <a:t> (can be digital or physical &amp; must be a qualifying TU)</a:t>
            </a:r>
          </a:p>
          <a:p>
            <a:pPr marL="342900" indent="-342900" fontAlgn="ctr">
              <a:buFont typeface="Courier New" panose="02070309020205020404" pitchFamily="49" charset="0"/>
              <a:buChar char="o"/>
            </a:pPr>
            <a:r>
              <a:rPr lang="en-GB" sz="1600" dirty="0"/>
              <a:t>I</a:t>
            </a:r>
            <a:r>
              <a:rPr lang="en-GB" sz="1600" dirty="0">
                <a:effectLst/>
                <a:latin typeface="+mn-lt"/>
              </a:rPr>
              <a:t>mplementing reforms to access and unfair practices during the recognition and derecognition </a:t>
            </a:r>
            <a:r>
              <a:rPr lang="en-GB" sz="1600" dirty="0"/>
              <a:t>process, including</a:t>
            </a:r>
            <a:r>
              <a:rPr lang="en-GB" sz="1600" dirty="0">
                <a:effectLst/>
                <a:latin typeface="+mn-lt"/>
              </a:rPr>
              <a:t> freezing the bargaining unit when an application is received</a:t>
            </a:r>
          </a:p>
          <a:p>
            <a:pPr marL="342900" indent="-342900" fontAlgn="ctr">
              <a:buFont typeface="Courier New" panose="02070309020205020404" pitchFamily="49" charset="0"/>
              <a:buChar char="o"/>
            </a:pPr>
            <a:r>
              <a:rPr lang="en-GB" sz="1600" b="1" dirty="0">
                <a:effectLst/>
                <a:latin typeface="+mn-lt"/>
              </a:rPr>
              <a:t>New rights and protections for trade union representatives</a:t>
            </a:r>
            <a:r>
              <a:rPr lang="en-GB" sz="1600" b="1" dirty="0"/>
              <a:t> for recognised TUs</a:t>
            </a:r>
            <a:endParaRPr lang="en-GB" sz="1600" b="1" dirty="0">
              <a:effectLst/>
              <a:latin typeface="+mn-lt"/>
            </a:endParaRPr>
          </a:p>
          <a:p>
            <a:pPr marL="342900" indent="-342900" fontAlgn="ctr">
              <a:buFont typeface="Courier New" panose="02070309020205020404" pitchFamily="49" charset="0"/>
              <a:buChar char="o"/>
            </a:pPr>
            <a:r>
              <a:rPr lang="en-GB" sz="1600" dirty="0"/>
              <a:t>E</a:t>
            </a:r>
            <a:r>
              <a:rPr lang="en-GB" sz="1600" dirty="0">
                <a:effectLst/>
                <a:latin typeface="+mn-lt"/>
              </a:rPr>
              <a:t>xtending protections against detriments for taking industrial action</a:t>
            </a:r>
          </a:p>
          <a:p>
            <a:pPr marL="342900" indent="-342900" fontAlgn="ctr">
              <a:buFont typeface="Courier New" panose="02070309020205020404" pitchFamily="49" charset="0"/>
              <a:buChar char="o"/>
            </a:pPr>
            <a:endParaRPr lang="en-GB" sz="1600" dirty="0"/>
          </a:p>
          <a:p>
            <a:pPr marL="342900" indent="-342900" fontAlgn="ctr">
              <a:buFont typeface="Courier New" panose="02070309020205020404" pitchFamily="49" charset="0"/>
              <a:buChar char="o"/>
            </a:pPr>
            <a:endParaRPr lang="en-GB" sz="1600" dirty="0"/>
          </a:p>
          <a:p>
            <a:pPr marL="342900" indent="-342900" fontAlgn="ctr">
              <a:buFont typeface="Courier New" panose="02070309020205020404" pitchFamily="49" charset="0"/>
              <a:buChar char="o"/>
            </a:pPr>
            <a:endParaRPr lang="en-GB" sz="1600" dirty="0"/>
          </a:p>
          <a:p>
            <a:pPr marL="342900" lvl="0" indent="-342900" rtl="0" fontAlgn="ctr">
              <a:buFont typeface="Courier New" panose="02070309020205020404" pitchFamily="49" charset="0"/>
              <a:buChar char="o"/>
            </a:pPr>
            <a:endParaRPr lang="en-GB" sz="1600" dirty="0">
              <a:effectLst/>
              <a:latin typeface="+mn-lt"/>
            </a:endParaRPr>
          </a:p>
          <a:p>
            <a:pPr marL="342900" lvl="0" indent="-342900" rtl="0" fontAlgn="ctr">
              <a:buFont typeface="Courier New" panose="02070309020205020404" pitchFamily="49" charset="0"/>
              <a:buChar char="o"/>
            </a:pPr>
            <a:endParaRPr lang="en-GB" sz="1600" dirty="0">
              <a:effectLst/>
              <a:latin typeface="+mn-lt"/>
            </a:endParaRPr>
          </a:p>
        </p:txBody>
      </p:sp>
      <p:sp>
        <p:nvSpPr>
          <p:cNvPr id="22" name="TextBox 21">
            <a:extLst>
              <a:ext uri="{FF2B5EF4-FFF2-40B4-BE49-F238E27FC236}">
                <a16:creationId xmlns:a16="http://schemas.microsoft.com/office/drawing/2014/main" id="{93BF2CC4-B71C-951E-6BE1-D832217042B4}"/>
              </a:ext>
            </a:extLst>
          </p:cNvPr>
          <p:cNvSpPr txBox="1"/>
          <p:nvPr/>
        </p:nvSpPr>
        <p:spPr>
          <a:xfrm>
            <a:off x="7302307" y="2072703"/>
            <a:ext cx="4652734" cy="1815882"/>
          </a:xfrm>
          <a:prstGeom prst="rect">
            <a:avLst/>
          </a:prstGeom>
          <a:noFill/>
        </p:spPr>
        <p:txBody>
          <a:bodyPr wrap="square" lIns="91440" tIns="45720" rIns="91440" bIns="45720" anchor="t">
            <a:spAutoFit/>
          </a:bodyPr>
          <a:lstStyle/>
          <a:p>
            <a:pPr marL="342900" lvl="0" indent="-342900" rtl="0" fontAlgn="ctr">
              <a:buFont typeface="Courier New" panose="02070309020205020404" pitchFamily="49" charset="0"/>
              <a:buChar char="o"/>
            </a:pPr>
            <a:r>
              <a:rPr lang="en-GB" sz="1600"/>
              <a:t>R</a:t>
            </a:r>
            <a:r>
              <a:rPr lang="en-GB" sz="1600">
                <a:effectLst/>
                <a:latin typeface="+mn-lt"/>
              </a:rPr>
              <a:t>equiring employers to take ‘</a:t>
            </a:r>
            <a:r>
              <a:rPr lang="en-GB" sz="1600" b="1">
                <a:effectLst/>
                <a:latin typeface="+mn-lt"/>
              </a:rPr>
              <a:t>all reasonable steps</a:t>
            </a:r>
            <a:r>
              <a:rPr lang="en-GB" sz="1600">
                <a:effectLst/>
                <a:latin typeface="+mn-lt"/>
              </a:rPr>
              <a:t>’ </a:t>
            </a:r>
            <a:r>
              <a:rPr lang="en-GB" sz="1600" b="1">
                <a:effectLst/>
                <a:latin typeface="+mn-lt"/>
              </a:rPr>
              <a:t>to prevent sexual harassment of their employees</a:t>
            </a:r>
          </a:p>
          <a:p>
            <a:pPr marL="342900" indent="-342900" fontAlgn="ctr">
              <a:buFont typeface="Courier New" panose="02070309020205020404" pitchFamily="49" charset="0"/>
              <a:buChar char="o"/>
            </a:pPr>
            <a:r>
              <a:rPr lang="en-GB" sz="1600" b="1"/>
              <a:t>I</a:t>
            </a:r>
            <a:r>
              <a:rPr lang="en-GB" sz="1600" b="1">
                <a:effectLst/>
                <a:latin typeface="+mn-lt"/>
              </a:rPr>
              <a:t>ntroducing an obligation on employers not to permit the harassment of their employees by third parties</a:t>
            </a:r>
            <a:r>
              <a:rPr lang="en-GB" sz="1600" b="1"/>
              <a:t> (this applies to any type of harassment)</a:t>
            </a:r>
            <a:endParaRPr lang="en-GB" sz="1600" b="1">
              <a:effectLst/>
              <a:latin typeface="+mn-lt"/>
            </a:endParaRPr>
          </a:p>
        </p:txBody>
      </p:sp>
      <p:sp>
        <p:nvSpPr>
          <p:cNvPr id="26" name="TextBox 25">
            <a:extLst>
              <a:ext uri="{FF2B5EF4-FFF2-40B4-BE49-F238E27FC236}">
                <a16:creationId xmlns:a16="http://schemas.microsoft.com/office/drawing/2014/main" id="{6EFC2E93-1F1C-9807-7418-A757D6909DA2}"/>
              </a:ext>
            </a:extLst>
          </p:cNvPr>
          <p:cNvSpPr txBox="1"/>
          <p:nvPr/>
        </p:nvSpPr>
        <p:spPr>
          <a:xfrm>
            <a:off x="1415804" y="4419144"/>
            <a:ext cx="10572080" cy="1200329"/>
          </a:xfrm>
          <a:prstGeom prst="rect">
            <a:avLst/>
          </a:prstGeom>
          <a:noFill/>
        </p:spPr>
        <p:txBody>
          <a:bodyPr wrap="square">
            <a:spAutoFit/>
          </a:bodyPr>
          <a:lstStyle/>
          <a:p>
            <a:pPr marL="285750" lvl="0" indent="-285750" rtl="0" fontAlgn="ctr">
              <a:buFont typeface="Arial" panose="020B0604020202020204" pitchFamily="34" charset="0"/>
              <a:buChar char="•"/>
            </a:pPr>
            <a:r>
              <a:rPr lang="en-GB" sz="1800" b="1" dirty="0">
                <a:effectLst/>
                <a:latin typeface="+mn-lt"/>
              </a:rPr>
              <a:t>Reinstating the two-tier code </a:t>
            </a:r>
            <a:r>
              <a:rPr lang="en-GB" sz="1800" dirty="0">
                <a:effectLst/>
                <a:latin typeface="+mn-lt"/>
              </a:rPr>
              <a:t>to match private sector employees the same T&amp;Cs as employees </a:t>
            </a:r>
            <a:r>
              <a:rPr lang="en-GB" dirty="0"/>
              <a:t>  </a:t>
            </a:r>
            <a:r>
              <a:rPr lang="en-GB" sz="1800" dirty="0">
                <a:effectLst/>
                <a:latin typeface="+mn-lt"/>
              </a:rPr>
              <a:t>transferred from the public sector – Due in October 2026 – However, no evidence of date or policy detail emerging</a:t>
            </a:r>
          </a:p>
          <a:p>
            <a:pPr marL="285750" lvl="0" indent="-285750" rtl="0" fontAlgn="ctr">
              <a:buFont typeface="Arial" panose="020B0604020202020204" pitchFamily="34" charset="0"/>
              <a:buChar char="•"/>
            </a:pPr>
            <a:r>
              <a:rPr lang="en-GB" b="1" dirty="0"/>
              <a:t>FPA regulations </a:t>
            </a:r>
            <a:r>
              <a:rPr lang="en-GB" dirty="0"/>
              <a:t>– laid in parliament on 3</a:t>
            </a:r>
            <a:r>
              <a:rPr lang="en-GB" baseline="30000" dirty="0"/>
              <a:t>rd</a:t>
            </a:r>
            <a:r>
              <a:rPr lang="en-GB" dirty="0"/>
              <a:t> November 2026</a:t>
            </a:r>
            <a:endParaRPr lang="en-GB" sz="1100" dirty="0">
              <a:effectLst/>
              <a:latin typeface="Calibri" panose="020F0502020204030204" pitchFamily="34" charset="0"/>
            </a:endParaRPr>
          </a:p>
        </p:txBody>
      </p:sp>
      <p:sp>
        <p:nvSpPr>
          <p:cNvPr id="28" name="TextBox 27">
            <a:extLst>
              <a:ext uri="{FF2B5EF4-FFF2-40B4-BE49-F238E27FC236}">
                <a16:creationId xmlns:a16="http://schemas.microsoft.com/office/drawing/2014/main" id="{828019F6-2C0D-544A-BC42-009CF7B2DB2C}"/>
              </a:ext>
            </a:extLst>
          </p:cNvPr>
          <p:cNvSpPr txBox="1"/>
          <p:nvPr/>
        </p:nvSpPr>
        <p:spPr>
          <a:xfrm>
            <a:off x="7323017" y="1684938"/>
            <a:ext cx="4136836" cy="369332"/>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GB" b="1"/>
              <a:t>Harassment Measures:</a:t>
            </a:r>
          </a:p>
        </p:txBody>
      </p:sp>
      <p:sp>
        <p:nvSpPr>
          <p:cNvPr id="4" name="TextBox 3">
            <a:extLst>
              <a:ext uri="{FF2B5EF4-FFF2-40B4-BE49-F238E27FC236}">
                <a16:creationId xmlns:a16="http://schemas.microsoft.com/office/drawing/2014/main" id="{904CFEC1-21C1-B16E-951A-D94565B2E822}"/>
              </a:ext>
            </a:extLst>
          </p:cNvPr>
          <p:cNvSpPr txBox="1"/>
          <p:nvPr/>
        </p:nvSpPr>
        <p:spPr>
          <a:xfrm>
            <a:off x="223589" y="5730506"/>
            <a:ext cx="1127334" cy="646331"/>
          </a:xfrm>
          <a:prstGeom prst="rect">
            <a:avLst/>
          </a:prstGeom>
          <a:solidFill>
            <a:schemeClr val="tx2">
              <a:lumMod val="10000"/>
              <a:lumOff val="90000"/>
            </a:schemeClr>
          </a:solidFill>
        </p:spPr>
        <p:txBody>
          <a:bodyPr wrap="square" lIns="91440" tIns="45720" rIns="91440" bIns="45720" rtlCol="0" anchor="t">
            <a:spAutoFit/>
          </a:bodyPr>
          <a:lstStyle/>
          <a:p>
            <a:pPr algn="ctr"/>
            <a:r>
              <a:rPr lang="en-GB"/>
              <a:t>01 Jan 2027</a:t>
            </a:r>
          </a:p>
        </p:txBody>
      </p:sp>
      <p:sp>
        <p:nvSpPr>
          <p:cNvPr id="7" name="TextBox 6">
            <a:extLst>
              <a:ext uri="{FF2B5EF4-FFF2-40B4-BE49-F238E27FC236}">
                <a16:creationId xmlns:a16="http://schemas.microsoft.com/office/drawing/2014/main" id="{7EF71C5F-5FEF-AC6A-874E-701538CFD11A}"/>
              </a:ext>
            </a:extLst>
          </p:cNvPr>
          <p:cNvSpPr txBox="1"/>
          <p:nvPr/>
        </p:nvSpPr>
        <p:spPr>
          <a:xfrm>
            <a:off x="1411739" y="5727839"/>
            <a:ext cx="10570295" cy="646331"/>
          </a:xfrm>
          <a:prstGeom prst="rect">
            <a:avLst/>
          </a:prstGeom>
          <a:noFill/>
        </p:spPr>
        <p:txBody>
          <a:bodyPr wrap="square" lIns="91440" tIns="45720" rIns="91440" bIns="45720" anchor="t">
            <a:spAutoFit/>
          </a:bodyPr>
          <a:lstStyle/>
          <a:p>
            <a:pPr marL="285750" indent="-285750">
              <a:buFont typeface="Arial"/>
              <a:buChar char="•"/>
            </a:pPr>
            <a:r>
              <a:rPr lang="en-GB" dirty="0">
                <a:solidFill>
                  <a:srgbClr val="0B0C0C"/>
                </a:solidFill>
                <a:highlight>
                  <a:srgbClr val="FFFFFF"/>
                </a:highlight>
                <a:ea typeface="+mn-lt"/>
                <a:cs typeface="+mn-lt"/>
              </a:rPr>
              <a:t>Reduction of unfair dismissal qualifying period to 6 months and uncapping compensatory awards</a:t>
            </a:r>
            <a:endParaRPr lang="en-US" dirty="0"/>
          </a:p>
          <a:p>
            <a:pPr marL="285750" indent="-285750">
              <a:buFont typeface="Arial"/>
              <a:buChar char="•"/>
            </a:pPr>
            <a:r>
              <a:rPr lang="en-GB" dirty="0">
                <a:solidFill>
                  <a:srgbClr val="000000"/>
                </a:solidFill>
                <a:highlight>
                  <a:srgbClr val="FFFFFF"/>
                </a:highlight>
                <a:ea typeface="+mn-lt"/>
                <a:cs typeface="+mn-lt"/>
              </a:rPr>
              <a:t>Duty</a:t>
            </a:r>
            <a:r>
              <a:rPr lang="en-GB" dirty="0">
                <a:highlight>
                  <a:srgbClr val="FFFFFF"/>
                </a:highlight>
              </a:rPr>
              <a:t> to inform workers of their right to join a trade union</a:t>
            </a:r>
            <a:endParaRPr lang="en-US" dirty="0">
              <a:solidFill>
                <a:srgbClr val="000000"/>
              </a:solidFill>
              <a:highlight>
                <a:srgbClr val="FFFFFF"/>
              </a:highlight>
            </a:endParaRPr>
          </a:p>
        </p:txBody>
      </p:sp>
    </p:spTree>
    <p:extLst>
      <p:ext uri="{BB962C8B-B14F-4D97-AF65-F5344CB8AC3E}">
        <p14:creationId xmlns:p14="http://schemas.microsoft.com/office/powerpoint/2010/main" val="4408549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75698-C4CF-D972-AD70-122FBC4751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8B2171-6266-FF76-F0A1-8B859022DA1D}"/>
              </a:ext>
            </a:extLst>
          </p:cNvPr>
          <p:cNvSpPr>
            <a:spLocks noGrp="1"/>
          </p:cNvSpPr>
          <p:nvPr>
            <p:ph type="title"/>
          </p:nvPr>
        </p:nvSpPr>
        <p:spPr>
          <a:xfrm>
            <a:off x="223590" y="125118"/>
            <a:ext cx="9956800" cy="1026383"/>
          </a:xfrm>
        </p:spPr>
        <p:txBody>
          <a:bodyPr/>
          <a:lstStyle/>
          <a:p>
            <a:r>
              <a:rPr lang="en-GB"/>
              <a:t>Employment Rights Act: What’s Coming</a:t>
            </a:r>
          </a:p>
        </p:txBody>
      </p:sp>
      <p:pic>
        <p:nvPicPr>
          <p:cNvPr id="5" name="Picture 4" descr="A blue rectangular sign with white text&#10;&#10;AI-generated content may be incorrect.">
            <a:extLst>
              <a:ext uri="{FF2B5EF4-FFF2-40B4-BE49-F238E27FC236}">
                <a16:creationId xmlns:a16="http://schemas.microsoft.com/office/drawing/2014/main" id="{DB43F6AC-6298-112F-5F66-ACD0E42E977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939528" y="0"/>
            <a:ext cx="2252472" cy="1441814"/>
          </a:xfrm>
          <a:prstGeom prst="rect">
            <a:avLst/>
          </a:prstGeom>
        </p:spPr>
      </p:pic>
      <p:sp>
        <p:nvSpPr>
          <p:cNvPr id="16" name="TextBox 15">
            <a:extLst>
              <a:ext uri="{FF2B5EF4-FFF2-40B4-BE49-F238E27FC236}">
                <a16:creationId xmlns:a16="http://schemas.microsoft.com/office/drawing/2014/main" id="{6712ACE9-FF31-9CA5-DA36-48CCB0D6F02E}"/>
              </a:ext>
            </a:extLst>
          </p:cNvPr>
          <p:cNvSpPr txBox="1"/>
          <p:nvPr/>
        </p:nvSpPr>
        <p:spPr>
          <a:xfrm>
            <a:off x="226015" y="1086557"/>
            <a:ext cx="1156947" cy="923330"/>
          </a:xfrm>
          <a:prstGeom prst="rect">
            <a:avLst/>
          </a:prstGeom>
          <a:solidFill>
            <a:schemeClr val="tx2">
              <a:lumMod val="10000"/>
              <a:lumOff val="90000"/>
            </a:schemeClr>
          </a:solidFill>
        </p:spPr>
        <p:txBody>
          <a:bodyPr wrap="square" lIns="91440" tIns="45720" rIns="91440" bIns="45720" rtlCol="0" anchor="t">
            <a:spAutoFit/>
          </a:bodyPr>
          <a:lstStyle/>
          <a:p>
            <a:pPr algn="ctr"/>
            <a:endParaRPr lang="en-GB"/>
          </a:p>
          <a:p>
            <a:pPr algn="ctr"/>
            <a:r>
              <a:rPr lang="en-GB"/>
              <a:t>Mar2027</a:t>
            </a:r>
          </a:p>
          <a:p>
            <a:pPr algn="ctr"/>
            <a:endParaRPr lang="en-GB"/>
          </a:p>
        </p:txBody>
      </p:sp>
      <p:sp>
        <p:nvSpPr>
          <p:cNvPr id="4" name="TextBox 3">
            <a:extLst>
              <a:ext uri="{FF2B5EF4-FFF2-40B4-BE49-F238E27FC236}">
                <a16:creationId xmlns:a16="http://schemas.microsoft.com/office/drawing/2014/main" id="{76AEDFFD-E3A7-A345-B4B7-A86DA47022AE}"/>
              </a:ext>
            </a:extLst>
          </p:cNvPr>
          <p:cNvSpPr txBox="1"/>
          <p:nvPr/>
        </p:nvSpPr>
        <p:spPr>
          <a:xfrm>
            <a:off x="1536622" y="1018169"/>
            <a:ext cx="9608634"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Sans-Serif"/>
              <a:buChar char="•"/>
            </a:pPr>
            <a:r>
              <a:rPr lang="en-GB">
                <a:solidFill>
                  <a:srgbClr val="0B0C0C"/>
                </a:solidFill>
                <a:highlight>
                  <a:srgbClr val="FFFFFF"/>
                </a:highlight>
              </a:rPr>
              <a:t>Fire and rehire protections</a:t>
            </a:r>
            <a:endParaRPr lang="en-US"/>
          </a:p>
          <a:p>
            <a:pPr marL="285750" indent="-285750">
              <a:buFont typeface="Arial"/>
              <a:buChar char="•"/>
            </a:pPr>
            <a:r>
              <a:rPr lang="en-US"/>
              <a:t>Action plans on gender equality and supporting employees through the menopause (mandatory for public authorities)</a:t>
            </a:r>
          </a:p>
          <a:p>
            <a:endParaRPr lang="en-US"/>
          </a:p>
          <a:p>
            <a:pPr marL="285750" indent="-285750">
              <a:buFont typeface="Arial,Sans-Serif"/>
              <a:buChar char="•"/>
            </a:pPr>
            <a:r>
              <a:rPr lang="en-US"/>
              <a:t>Action plans on gender equality and supporting employees through the menopause (mandatory for private and voluntary sector)</a:t>
            </a:r>
          </a:p>
          <a:p>
            <a:pPr marL="285750" indent="-285750">
              <a:buFont typeface="Arial,Sans-Serif"/>
              <a:buChar char="•"/>
            </a:pPr>
            <a:r>
              <a:rPr lang="en-US"/>
              <a:t>Bereavement leave including pregnancy loss</a:t>
            </a:r>
          </a:p>
          <a:p>
            <a:pPr marL="285750" indent="-285750">
              <a:buFont typeface="Arial,Sans-Serif"/>
              <a:buChar char="•"/>
            </a:pPr>
            <a:r>
              <a:rPr lang="en-US"/>
              <a:t>Collective redundancy – collective consultation threshold</a:t>
            </a:r>
          </a:p>
          <a:p>
            <a:pPr marL="285750" indent="-285750">
              <a:buFont typeface="Arial,Sans-Serif"/>
              <a:buChar char="•"/>
            </a:pPr>
            <a:endParaRPr lang="en-US"/>
          </a:p>
          <a:p>
            <a:pPr marL="285750" indent="-285750">
              <a:buFont typeface="Arial,Sans-Serif"/>
              <a:buChar char="•"/>
            </a:pPr>
            <a:r>
              <a:rPr lang="en-US"/>
              <a:t>Electronic and workplace balloting for recognition and derecognition ballots</a:t>
            </a:r>
          </a:p>
          <a:p>
            <a:endParaRPr lang="en-US"/>
          </a:p>
          <a:p>
            <a:pPr marL="285750" indent="-285750">
              <a:buFont typeface="Arial,Sans-Serif"/>
              <a:buChar char="•"/>
            </a:pPr>
            <a:r>
              <a:rPr lang="en-US"/>
              <a:t>Non-disclosure agreements (NDAs): regulations to prevent the misuse of NDAs in cases of workplace harassment or discrimination</a:t>
            </a:r>
          </a:p>
          <a:p>
            <a:pPr marL="285750" indent="-285750">
              <a:buFont typeface="Arial"/>
              <a:buChar char="•"/>
            </a:pPr>
            <a:endParaRPr lang="en-US"/>
          </a:p>
          <a:p>
            <a:pPr marL="285750" indent="-285750">
              <a:buFont typeface="Arial"/>
              <a:buChar char="•"/>
            </a:pPr>
            <a:r>
              <a:rPr lang="en-US"/>
              <a:t>Enhanced dismissal protections for pregnant women and new mothers</a:t>
            </a:r>
          </a:p>
          <a:p>
            <a:pPr marL="285750" indent="-285750">
              <a:buFont typeface="Arial"/>
              <a:buChar char="•"/>
            </a:pPr>
            <a:r>
              <a:rPr lang="en-US"/>
              <a:t>Flexible working</a:t>
            </a:r>
          </a:p>
          <a:p>
            <a:pPr marL="285750" indent="-285750">
              <a:buFont typeface="Arial"/>
              <a:buChar char="•"/>
            </a:pPr>
            <a:endParaRPr lang="en-US"/>
          </a:p>
          <a:p>
            <a:pPr marL="285750" indent="-285750">
              <a:buFont typeface="Arial,Sans-Serif"/>
              <a:buChar char="•"/>
            </a:pPr>
            <a:r>
              <a:rPr lang="en-US"/>
              <a:t>Introduction of the right to guaranteed hours and the right to reasonable notice and short notice payments </a:t>
            </a:r>
          </a:p>
          <a:p>
            <a:pPr algn="ctr"/>
            <a:endParaRPr lang="en-GB"/>
          </a:p>
        </p:txBody>
      </p:sp>
      <p:sp>
        <p:nvSpPr>
          <p:cNvPr id="3" name="TextBox 2">
            <a:extLst>
              <a:ext uri="{FF2B5EF4-FFF2-40B4-BE49-F238E27FC236}">
                <a16:creationId xmlns:a16="http://schemas.microsoft.com/office/drawing/2014/main" id="{72571D38-1375-6D72-3043-9D4D871819AA}"/>
              </a:ext>
            </a:extLst>
          </p:cNvPr>
          <p:cNvSpPr txBox="1"/>
          <p:nvPr/>
        </p:nvSpPr>
        <p:spPr>
          <a:xfrm>
            <a:off x="226014" y="2165264"/>
            <a:ext cx="1156947" cy="1200329"/>
          </a:xfrm>
          <a:prstGeom prst="rect">
            <a:avLst/>
          </a:prstGeom>
          <a:solidFill>
            <a:schemeClr val="tx2">
              <a:lumMod val="10000"/>
              <a:lumOff val="90000"/>
            </a:schemeClr>
          </a:solidFill>
        </p:spPr>
        <p:txBody>
          <a:bodyPr wrap="square" lIns="91440" tIns="45720" rIns="91440" bIns="45720" rtlCol="0" anchor="t">
            <a:spAutoFit/>
          </a:bodyPr>
          <a:lstStyle/>
          <a:p>
            <a:pPr algn="ctr"/>
            <a:endParaRPr lang="en-GB"/>
          </a:p>
          <a:p>
            <a:pPr algn="ctr"/>
            <a:r>
              <a:rPr lang="en-GB"/>
              <a:t>Apr2027</a:t>
            </a:r>
          </a:p>
          <a:p>
            <a:pPr algn="ctr"/>
            <a:endParaRPr lang="en-GB"/>
          </a:p>
          <a:p>
            <a:pPr algn="ctr"/>
            <a:endParaRPr lang="en-GB"/>
          </a:p>
        </p:txBody>
      </p:sp>
      <p:sp>
        <p:nvSpPr>
          <p:cNvPr id="6" name="TextBox 5">
            <a:extLst>
              <a:ext uri="{FF2B5EF4-FFF2-40B4-BE49-F238E27FC236}">
                <a16:creationId xmlns:a16="http://schemas.microsoft.com/office/drawing/2014/main" id="{18E52D0A-8010-CD29-BDD3-258847A08850}"/>
              </a:ext>
            </a:extLst>
          </p:cNvPr>
          <p:cNvSpPr txBox="1"/>
          <p:nvPr/>
        </p:nvSpPr>
        <p:spPr>
          <a:xfrm>
            <a:off x="226013" y="3506384"/>
            <a:ext cx="1156947" cy="369332"/>
          </a:xfrm>
          <a:prstGeom prst="rect">
            <a:avLst/>
          </a:prstGeom>
          <a:solidFill>
            <a:schemeClr val="tx2">
              <a:lumMod val="10000"/>
              <a:lumOff val="90000"/>
            </a:schemeClr>
          </a:solidFill>
        </p:spPr>
        <p:txBody>
          <a:bodyPr wrap="square" lIns="91440" tIns="45720" rIns="91440" bIns="45720" rtlCol="0" anchor="t">
            <a:spAutoFit/>
          </a:bodyPr>
          <a:lstStyle/>
          <a:p>
            <a:pPr algn="ctr"/>
            <a:r>
              <a:rPr lang="en-GB"/>
              <a:t>Aug2027</a:t>
            </a:r>
          </a:p>
        </p:txBody>
      </p:sp>
      <p:sp>
        <p:nvSpPr>
          <p:cNvPr id="7" name="TextBox 6">
            <a:extLst>
              <a:ext uri="{FF2B5EF4-FFF2-40B4-BE49-F238E27FC236}">
                <a16:creationId xmlns:a16="http://schemas.microsoft.com/office/drawing/2014/main" id="{CDB8AF3A-4993-2C92-2BE5-E7D525DA2A39}"/>
              </a:ext>
            </a:extLst>
          </p:cNvPr>
          <p:cNvSpPr txBox="1"/>
          <p:nvPr/>
        </p:nvSpPr>
        <p:spPr>
          <a:xfrm>
            <a:off x="226012" y="4024544"/>
            <a:ext cx="1156947" cy="646331"/>
          </a:xfrm>
          <a:prstGeom prst="rect">
            <a:avLst/>
          </a:prstGeom>
          <a:solidFill>
            <a:schemeClr val="tx2">
              <a:lumMod val="10000"/>
              <a:lumOff val="90000"/>
            </a:schemeClr>
          </a:solidFill>
        </p:spPr>
        <p:txBody>
          <a:bodyPr wrap="square" lIns="91440" tIns="45720" rIns="91440" bIns="45720" rtlCol="0" anchor="t">
            <a:spAutoFit/>
          </a:bodyPr>
          <a:lstStyle/>
          <a:p>
            <a:pPr algn="ctr"/>
            <a:r>
              <a:rPr lang="en-GB"/>
              <a:t>Sep2027</a:t>
            </a:r>
          </a:p>
          <a:p>
            <a:pPr algn="ctr"/>
            <a:endParaRPr lang="en-GB"/>
          </a:p>
        </p:txBody>
      </p:sp>
      <p:sp>
        <p:nvSpPr>
          <p:cNvPr id="8" name="TextBox 7">
            <a:extLst>
              <a:ext uri="{FF2B5EF4-FFF2-40B4-BE49-F238E27FC236}">
                <a16:creationId xmlns:a16="http://schemas.microsoft.com/office/drawing/2014/main" id="{9452D4E7-048A-76BF-525F-87E85AE4714A}"/>
              </a:ext>
            </a:extLst>
          </p:cNvPr>
          <p:cNvSpPr txBox="1"/>
          <p:nvPr/>
        </p:nvSpPr>
        <p:spPr>
          <a:xfrm>
            <a:off x="226012" y="4798449"/>
            <a:ext cx="1156947" cy="646331"/>
          </a:xfrm>
          <a:prstGeom prst="rect">
            <a:avLst/>
          </a:prstGeom>
          <a:solidFill>
            <a:schemeClr val="tx2">
              <a:lumMod val="10000"/>
              <a:lumOff val="90000"/>
            </a:schemeClr>
          </a:solidFill>
        </p:spPr>
        <p:txBody>
          <a:bodyPr wrap="square" lIns="91440" tIns="45720" rIns="91440" bIns="45720" rtlCol="0" anchor="t">
            <a:spAutoFit/>
          </a:bodyPr>
          <a:lstStyle/>
          <a:p>
            <a:pPr algn="ctr"/>
            <a:r>
              <a:rPr lang="en-GB"/>
              <a:t>Oct2027</a:t>
            </a:r>
          </a:p>
          <a:p>
            <a:pPr algn="ctr"/>
            <a:endParaRPr lang="en-GB"/>
          </a:p>
        </p:txBody>
      </p:sp>
      <p:sp>
        <p:nvSpPr>
          <p:cNvPr id="9" name="TextBox 8">
            <a:extLst>
              <a:ext uri="{FF2B5EF4-FFF2-40B4-BE49-F238E27FC236}">
                <a16:creationId xmlns:a16="http://schemas.microsoft.com/office/drawing/2014/main" id="{F4541E71-A793-573D-F7A5-ABEB6C023012}"/>
              </a:ext>
            </a:extLst>
          </p:cNvPr>
          <p:cNvSpPr txBox="1"/>
          <p:nvPr/>
        </p:nvSpPr>
        <p:spPr>
          <a:xfrm>
            <a:off x="226013" y="5560449"/>
            <a:ext cx="1156947" cy="646331"/>
          </a:xfrm>
          <a:prstGeom prst="rect">
            <a:avLst/>
          </a:prstGeom>
          <a:solidFill>
            <a:schemeClr val="tx2">
              <a:lumMod val="10000"/>
              <a:lumOff val="90000"/>
            </a:schemeClr>
          </a:solidFill>
        </p:spPr>
        <p:txBody>
          <a:bodyPr wrap="square" lIns="91440" tIns="45720" rIns="91440" bIns="45720" rtlCol="0" anchor="t">
            <a:spAutoFit/>
          </a:bodyPr>
          <a:lstStyle/>
          <a:p>
            <a:pPr algn="ctr"/>
            <a:r>
              <a:rPr lang="en-GB"/>
              <a:t>Pending Date</a:t>
            </a:r>
            <a:endParaRPr lang="en-US"/>
          </a:p>
        </p:txBody>
      </p:sp>
      <p:sp>
        <p:nvSpPr>
          <p:cNvPr id="10" name="TextBox 9">
            <a:extLst>
              <a:ext uri="{FF2B5EF4-FFF2-40B4-BE49-F238E27FC236}">
                <a16:creationId xmlns:a16="http://schemas.microsoft.com/office/drawing/2014/main" id="{61043338-AA91-154E-E974-0C265850D594}"/>
              </a:ext>
            </a:extLst>
          </p:cNvPr>
          <p:cNvSpPr txBox="1"/>
          <p:nvPr/>
        </p:nvSpPr>
        <p:spPr>
          <a:xfrm>
            <a:off x="130969" y="6369844"/>
            <a:ext cx="6096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b="0" i="0" u="none" strike="noStrike" baseline="0">
                <a:solidFill>
                  <a:srgbClr val="000000"/>
                </a:solidFill>
                <a:latin typeface="Aptos"/>
              </a:rPr>
              <a:t>Note: Industrial relations framework no longer in timeline</a:t>
            </a:r>
            <a:r>
              <a:rPr sz="1800" b="0" i="0">
                <a:solidFill>
                  <a:srgbClr val="000000"/>
                </a:solidFill>
                <a:latin typeface="Aptos"/>
                <a:ea typeface="Aptos"/>
                <a:cs typeface="Aptos"/>
              </a:rPr>
              <a:t>​</a:t>
            </a:r>
            <a:endParaRPr lang="en-GB"/>
          </a:p>
        </p:txBody>
      </p:sp>
    </p:spTree>
    <p:extLst>
      <p:ext uri="{BB962C8B-B14F-4D97-AF65-F5344CB8AC3E}">
        <p14:creationId xmlns:p14="http://schemas.microsoft.com/office/powerpoint/2010/main" val="3919810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8B6F3-06BB-C824-58BE-4DF8A5DC22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B2EE83-1D33-5137-AD0F-10814C1060D1}"/>
              </a:ext>
            </a:extLst>
          </p:cNvPr>
          <p:cNvSpPr>
            <a:spLocks noGrp="1"/>
          </p:cNvSpPr>
          <p:nvPr>
            <p:ph type="title"/>
          </p:nvPr>
        </p:nvSpPr>
        <p:spPr>
          <a:xfrm>
            <a:off x="163008" y="2547"/>
            <a:ext cx="9596733" cy="1438886"/>
          </a:xfrm>
        </p:spPr>
        <p:txBody>
          <a:bodyPr>
            <a:normAutofit fontScale="90000"/>
          </a:bodyPr>
          <a:lstStyle/>
          <a:p>
            <a:r>
              <a:rPr lang="en-GB"/>
              <a:t>Please encourage all colleagues to complete the Adult Social Care Workforce Survey 2026  </a:t>
            </a:r>
          </a:p>
        </p:txBody>
      </p:sp>
      <p:pic>
        <p:nvPicPr>
          <p:cNvPr id="5" name="Picture 4" descr="A blue rectangular sign with white text&#10;&#10;AI-generated content may be incorrect.">
            <a:extLst>
              <a:ext uri="{FF2B5EF4-FFF2-40B4-BE49-F238E27FC236}">
                <a16:creationId xmlns:a16="http://schemas.microsoft.com/office/drawing/2014/main" id="{52741074-B3E3-1DF6-B8C7-61D39062799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939528" y="0"/>
            <a:ext cx="2252472" cy="1441814"/>
          </a:xfrm>
          <a:prstGeom prst="rect">
            <a:avLst/>
          </a:prstGeom>
        </p:spPr>
      </p:pic>
      <p:pic>
        <p:nvPicPr>
          <p:cNvPr id="4" name="Picture 3" descr="A magnifying glass with question marks above it&#10;&#10;AI-generated content may be incorrect.">
            <a:extLst>
              <a:ext uri="{FF2B5EF4-FFF2-40B4-BE49-F238E27FC236}">
                <a16:creationId xmlns:a16="http://schemas.microsoft.com/office/drawing/2014/main" id="{C49A3AE3-97E6-EC35-BDB7-E7EC431FBD01}"/>
              </a:ext>
            </a:extLst>
          </p:cNvPr>
          <p:cNvPicPr>
            <a:picLocks noChangeAspect="1"/>
          </p:cNvPicPr>
          <p:nvPr/>
        </p:nvPicPr>
        <p:blipFill>
          <a:blip r:embed="rId3"/>
          <a:stretch>
            <a:fillRect/>
          </a:stretch>
        </p:blipFill>
        <p:spPr>
          <a:xfrm>
            <a:off x="161680" y="1543294"/>
            <a:ext cx="5938716" cy="4846027"/>
          </a:xfrm>
          <a:prstGeom prst="rect">
            <a:avLst/>
          </a:prstGeom>
          <a:ln>
            <a:solidFill>
              <a:srgbClr val="4472C4"/>
            </a:solidFill>
          </a:ln>
        </p:spPr>
      </p:pic>
      <p:pic>
        <p:nvPicPr>
          <p:cNvPr id="3" name="Picture 2">
            <a:extLst>
              <a:ext uri="{FF2B5EF4-FFF2-40B4-BE49-F238E27FC236}">
                <a16:creationId xmlns:a16="http://schemas.microsoft.com/office/drawing/2014/main" id="{3CCF9919-BBD4-6C82-2DD2-0DB8DCE1FC9B}"/>
              </a:ext>
            </a:extLst>
          </p:cNvPr>
          <p:cNvPicPr>
            <a:picLocks noChangeAspect="1"/>
          </p:cNvPicPr>
          <p:nvPr/>
        </p:nvPicPr>
        <p:blipFill>
          <a:blip r:embed="rId4"/>
          <a:stretch>
            <a:fillRect/>
          </a:stretch>
        </p:blipFill>
        <p:spPr>
          <a:xfrm>
            <a:off x="6479249" y="1543538"/>
            <a:ext cx="5456501" cy="4845539"/>
          </a:xfrm>
          <a:prstGeom prst="rect">
            <a:avLst/>
          </a:prstGeom>
          <a:ln>
            <a:solidFill>
              <a:srgbClr val="4472C4"/>
            </a:solidFill>
          </a:ln>
        </p:spPr>
      </p:pic>
    </p:spTree>
    <p:extLst>
      <p:ext uri="{BB962C8B-B14F-4D97-AF65-F5344CB8AC3E}">
        <p14:creationId xmlns:p14="http://schemas.microsoft.com/office/powerpoint/2010/main" val="966380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48591-AA14-A63E-59E9-BEAC74EFFABF}"/>
            </a:ext>
          </a:extLst>
        </p:cNvPr>
        <p:cNvGrpSpPr/>
        <p:nvPr/>
      </p:nvGrpSpPr>
      <p:grpSpPr>
        <a:xfrm>
          <a:off x="0" y="0"/>
          <a:ext cx="0" cy="0"/>
          <a:chOff x="0" y="0"/>
          <a:chExt cx="0" cy="0"/>
        </a:xfrm>
      </p:grpSpPr>
      <p:pic>
        <p:nvPicPr>
          <p:cNvPr id="3" name="Picture 2" descr="A blue and white background&#10;&#10;AI-generated content may be incorrect.">
            <a:extLst>
              <a:ext uri="{FF2B5EF4-FFF2-40B4-BE49-F238E27FC236}">
                <a16:creationId xmlns:a16="http://schemas.microsoft.com/office/drawing/2014/main" id="{CC55C958-9737-3DDA-F5F5-C13E794AD05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8BCAD3AC-18B6-3705-6054-2B313C9610BE}"/>
              </a:ext>
            </a:extLst>
          </p:cNvPr>
          <p:cNvSpPr txBox="1"/>
          <p:nvPr/>
        </p:nvSpPr>
        <p:spPr>
          <a:xfrm>
            <a:off x="1533379" y="3213036"/>
            <a:ext cx="9608234"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5000" b="1">
                <a:solidFill>
                  <a:schemeClr val="bg1"/>
                </a:solidFill>
                <a:latin typeface="Aptos"/>
                <a:ea typeface="Calibri"/>
                <a:cs typeface="Microsoft Sans Serif"/>
              </a:rPr>
              <a:t>Other hot topics in social care policy world </a:t>
            </a:r>
          </a:p>
        </p:txBody>
      </p:sp>
      <p:pic>
        <p:nvPicPr>
          <p:cNvPr id="2" name="Graphic 1" descr="CheckList outline">
            <a:extLst>
              <a:ext uri="{FF2B5EF4-FFF2-40B4-BE49-F238E27FC236}">
                <a16:creationId xmlns:a16="http://schemas.microsoft.com/office/drawing/2014/main" id="{6E2D209B-255A-BDF2-EFA8-96EDAD73EFA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06483" y="1619079"/>
            <a:ext cx="1379034" cy="1379034"/>
          </a:xfrm>
          <a:prstGeom prst="rect">
            <a:avLst/>
          </a:prstGeom>
        </p:spPr>
      </p:pic>
    </p:spTree>
    <p:extLst>
      <p:ext uri="{BB962C8B-B14F-4D97-AF65-F5344CB8AC3E}">
        <p14:creationId xmlns:p14="http://schemas.microsoft.com/office/powerpoint/2010/main" val="42735279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F5A2D-CA55-ECD9-D6C3-3908B276904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1609642-3BC0-A4A0-7964-B5F8B00AFE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39528" y="0"/>
            <a:ext cx="2252472" cy="1441814"/>
          </a:xfrm>
          <a:prstGeom prst="rect">
            <a:avLst/>
          </a:prstGeom>
        </p:spPr>
      </p:pic>
      <p:sp>
        <p:nvSpPr>
          <p:cNvPr id="2" name="TextBox 1">
            <a:extLst>
              <a:ext uri="{FF2B5EF4-FFF2-40B4-BE49-F238E27FC236}">
                <a16:creationId xmlns:a16="http://schemas.microsoft.com/office/drawing/2014/main" id="{BC2D9829-8F23-53AD-2F2D-57A3EB49F2FC}"/>
              </a:ext>
            </a:extLst>
          </p:cNvPr>
          <p:cNvSpPr txBox="1"/>
          <p:nvPr/>
        </p:nvSpPr>
        <p:spPr>
          <a:xfrm>
            <a:off x="301048" y="245215"/>
            <a:ext cx="9758226" cy="120032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a:ln>
                  <a:noFill/>
                </a:ln>
                <a:solidFill>
                  <a:prstClr val="black"/>
                </a:solidFill>
                <a:effectLst/>
                <a:uLnTx/>
                <a:uFillTx/>
                <a:latin typeface="Aptos Display" panose="020F0302020204030204"/>
                <a:ea typeface="+mn-ea"/>
                <a:cs typeface="+mn-cs"/>
              </a:rPr>
              <a:t>Supported Housing Licensing - Consultation on Draft Regulations </a:t>
            </a:r>
            <a:endParaRPr kumimoji="0" lang="en-US" sz="36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4" name="TextBox 3">
            <a:extLst>
              <a:ext uri="{FF2B5EF4-FFF2-40B4-BE49-F238E27FC236}">
                <a16:creationId xmlns:a16="http://schemas.microsoft.com/office/drawing/2014/main" id="{9626A790-37CA-ADC5-19EC-809C29D768C6}"/>
              </a:ext>
            </a:extLst>
          </p:cNvPr>
          <p:cNvSpPr txBox="1"/>
          <p:nvPr/>
        </p:nvSpPr>
        <p:spPr>
          <a:xfrm>
            <a:off x="126999" y="1545167"/>
            <a:ext cx="5057649" cy="5016758"/>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ptos" panose="020B0004020202020204"/>
                <a:ea typeface="+mn-ea"/>
                <a:cs typeface="+mn-cs"/>
              </a:rPr>
              <a:t>In 2025, the government consulted on proposals to introduce a local authority-run supported housing licensing scheme.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ptos" panose="020B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ptos" panose="020B0004020202020204"/>
                <a:ea typeface="+mn-ea"/>
                <a:cs typeface="+mn-cs"/>
              </a:rPr>
              <a:t>The </a:t>
            </a:r>
            <a:r>
              <a:rPr kumimoji="0" lang="en-US" sz="2000" b="0" i="0" u="none" strike="noStrike" kern="1200" cap="none" spc="0" normalizeH="0" baseline="0" noProof="0">
                <a:ln>
                  <a:noFill/>
                </a:ln>
                <a:solidFill>
                  <a:prstClr val="black"/>
                </a:solidFill>
                <a:effectLst/>
                <a:uLnTx/>
                <a:uFillTx/>
                <a:latin typeface="Aptos" panose="020B0004020202020204"/>
                <a:ea typeface="+mn-ea"/>
                <a:cs typeface="+mn-cs"/>
                <a:hlinkClick r:id="rId4"/>
              </a:rPr>
              <a:t>response</a:t>
            </a:r>
            <a:r>
              <a:rPr kumimoji="0" lang="en-US" sz="2000" b="0" i="0" u="none" strike="noStrike" kern="1200" cap="none" spc="0" normalizeH="0" baseline="0" noProof="0">
                <a:ln>
                  <a:noFill/>
                </a:ln>
                <a:solidFill>
                  <a:prstClr val="black"/>
                </a:solidFill>
                <a:effectLst/>
                <a:uLnTx/>
                <a:uFillTx/>
                <a:latin typeface="Aptos" panose="020B0004020202020204"/>
                <a:ea typeface="+mn-ea"/>
                <a:cs typeface="+mn-cs"/>
              </a:rPr>
              <a:t> to this consultation established that, to have a licence, supported housing providers should meet certain requirements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ptos" panose="020B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ptos" panose="020B0004020202020204"/>
                <a:ea typeface="+mn-ea"/>
                <a:cs typeface="+mn-cs"/>
              </a:rPr>
              <a:t>These include new National Supported Housing Standards which establish baseline requirements for the support, staffing and environment in supported housing.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Aptos" panose="020B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ptos" panose="020B0004020202020204"/>
                <a:ea typeface="+mn-ea"/>
                <a:cs typeface="+mn-cs"/>
              </a:rPr>
              <a:t>Some types of supported housing will be exempt from the scheme.</a:t>
            </a:r>
            <a:r>
              <a:rPr kumimoji="0" lang="en-US" sz="2000" b="1" i="0" u="none" strike="noStrike" kern="1200" cap="none" spc="0" normalizeH="0" baseline="0" noProof="0">
                <a:ln>
                  <a:noFill/>
                </a:ln>
                <a:solidFill>
                  <a:prstClr val="black"/>
                </a:solidFill>
                <a:effectLst/>
                <a:uLnTx/>
                <a:uFillTx/>
                <a:latin typeface="Aptos" panose="020B0004020202020204"/>
                <a:ea typeface="+mn-ea"/>
                <a:cs typeface="+mn-cs"/>
              </a:rPr>
              <a:t> </a:t>
            </a:r>
          </a:p>
        </p:txBody>
      </p:sp>
      <p:sp>
        <p:nvSpPr>
          <p:cNvPr id="7" name="TextBox 6">
            <a:extLst>
              <a:ext uri="{FF2B5EF4-FFF2-40B4-BE49-F238E27FC236}">
                <a16:creationId xmlns:a16="http://schemas.microsoft.com/office/drawing/2014/main" id="{40AB0BAC-038D-7E1C-C2C0-D07E2FBFAD7F}"/>
              </a:ext>
            </a:extLst>
          </p:cNvPr>
          <p:cNvSpPr txBox="1"/>
          <p:nvPr/>
        </p:nvSpPr>
        <p:spPr>
          <a:xfrm>
            <a:off x="5345176" y="1545167"/>
            <a:ext cx="6719826" cy="4708981"/>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ptos" panose="020B0004020202020204"/>
                <a:ea typeface="+mn-ea"/>
                <a:cs typeface="+mn-cs"/>
              </a:rPr>
              <a:t>The </a:t>
            </a:r>
            <a:r>
              <a:rPr kumimoji="0" lang="en-US" sz="2000" b="1" i="0" u="none" strike="noStrike" kern="1200" cap="none" spc="0" normalizeH="0" baseline="0" noProof="0">
                <a:ln>
                  <a:noFill/>
                </a:ln>
                <a:solidFill>
                  <a:prstClr val="black"/>
                </a:solidFill>
                <a:effectLst/>
                <a:uLnTx/>
                <a:uFillTx/>
                <a:latin typeface="Aptos" panose="020B0004020202020204"/>
                <a:ea typeface="+mn-ea"/>
                <a:cs typeface="+mn-cs"/>
                <a:hlinkClick r:id="rId5"/>
              </a:rPr>
              <a:t>new consultation </a:t>
            </a:r>
            <a:r>
              <a:rPr kumimoji="0" lang="en-US" sz="2000" b="1" i="0" u="none" strike="noStrike" kern="1200" cap="none" spc="0" normalizeH="0" baseline="0" noProof="0">
                <a:ln>
                  <a:noFill/>
                </a:ln>
                <a:solidFill>
                  <a:prstClr val="black"/>
                </a:solidFill>
                <a:effectLst/>
                <a:uLnTx/>
                <a:uFillTx/>
                <a:latin typeface="Aptos" panose="020B0004020202020204"/>
                <a:ea typeface="+mn-ea"/>
                <a:cs typeface="+mn-cs"/>
              </a:rPr>
              <a:t>launched recently </a:t>
            </a:r>
            <a:r>
              <a:rPr kumimoji="0" lang="en-US" sz="2000" b="0" i="0" u="none" strike="noStrike" kern="1200" cap="none" spc="0" normalizeH="0" baseline="0" noProof="0">
                <a:ln>
                  <a:noFill/>
                </a:ln>
                <a:solidFill>
                  <a:prstClr val="black"/>
                </a:solidFill>
                <a:effectLst/>
                <a:uLnTx/>
                <a:uFillTx/>
                <a:latin typeface="Aptos" panose="020B0004020202020204"/>
                <a:ea typeface="+mn-ea"/>
                <a:cs typeface="+mn-cs"/>
              </a:rPr>
              <a:t>is about the draft regulations to bring the licensing scheme into force, and testing whether they will successfully deliver the proposed licensing scheme.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ptos" panose="020B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ptos" panose="020B0004020202020204"/>
                <a:ea typeface="+mn-ea"/>
                <a:cs typeface="+mn-cs"/>
              </a:rPr>
              <a:t>The regulations provide significantly more detail on how the scheme will be established and administered, and how licences will be awarded, varied (e.g. if a service manager changes) and revoked where necessary.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Aptos" panose="020B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ptos" panose="020B0004020202020204"/>
                <a:ea typeface="+mn-ea"/>
                <a:cs typeface="+mn-cs"/>
              </a:rPr>
              <a:t>We are running a session for members to discuss the consultation and our response on </a:t>
            </a:r>
            <a:r>
              <a:rPr kumimoji="0" lang="en-US" sz="2000" b="1" i="0" u="none" strike="noStrike" kern="1200" cap="none" spc="0" normalizeH="0" baseline="0" noProof="0">
                <a:ln>
                  <a:noFill/>
                </a:ln>
                <a:solidFill>
                  <a:prstClr val="black"/>
                </a:solidFill>
                <a:effectLst/>
                <a:uLnTx/>
                <a:uFillTx/>
                <a:latin typeface="Aptos" panose="020B0004020202020204"/>
                <a:ea typeface="+mn-ea"/>
                <a:cs typeface="+mn-cs"/>
              </a:rPr>
              <a:t>18</a:t>
            </a:r>
            <a:r>
              <a:rPr kumimoji="0" lang="en-US" sz="2000" b="1" i="0" u="none" strike="noStrike" kern="1200" cap="none" spc="0" normalizeH="0" baseline="30000" noProof="0">
                <a:ln>
                  <a:noFill/>
                </a:ln>
                <a:solidFill>
                  <a:prstClr val="black"/>
                </a:solidFill>
                <a:effectLst/>
                <a:uLnTx/>
                <a:uFillTx/>
                <a:latin typeface="Aptos" panose="020B0004020202020204"/>
                <a:ea typeface="+mn-ea"/>
                <a:cs typeface="+mn-cs"/>
              </a:rPr>
              <a:t>th</a:t>
            </a:r>
            <a:r>
              <a:rPr kumimoji="0" lang="en-US" sz="2000" b="1" i="0" u="none" strike="noStrike" kern="1200" cap="none" spc="0" normalizeH="0" baseline="0" noProof="0">
                <a:ln>
                  <a:noFill/>
                </a:ln>
                <a:solidFill>
                  <a:prstClr val="black"/>
                </a:solidFill>
                <a:effectLst/>
                <a:uLnTx/>
                <a:uFillTx/>
                <a:latin typeface="Aptos" panose="020B0004020202020204"/>
                <a:ea typeface="+mn-ea"/>
                <a:cs typeface="+mn-cs"/>
              </a:rPr>
              <a:t> November, 11am-12pm.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Aptos" panose="020B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ptos" panose="020B0004020202020204"/>
                <a:ea typeface="+mn-ea"/>
                <a:cs typeface="+mn-cs"/>
              </a:rPr>
              <a:t>This consultation closes on 10</a:t>
            </a:r>
            <a:r>
              <a:rPr kumimoji="0" lang="en-US" sz="2000" b="1" i="0" u="none" strike="noStrike" kern="1200" cap="none" spc="0" normalizeH="0" baseline="30000" noProof="0">
                <a:ln>
                  <a:noFill/>
                </a:ln>
                <a:solidFill>
                  <a:prstClr val="black"/>
                </a:solidFill>
                <a:effectLst/>
                <a:uLnTx/>
                <a:uFillTx/>
                <a:latin typeface="Aptos" panose="020B0004020202020204"/>
                <a:ea typeface="+mn-ea"/>
                <a:cs typeface="+mn-cs"/>
              </a:rPr>
              <a:t>th</a:t>
            </a:r>
            <a:r>
              <a:rPr kumimoji="0" lang="en-US" sz="2000" b="1" i="0" u="none" strike="noStrike" kern="1200" cap="none" spc="0" normalizeH="0" baseline="0" noProof="0">
                <a:ln>
                  <a:noFill/>
                </a:ln>
                <a:solidFill>
                  <a:prstClr val="black"/>
                </a:solidFill>
                <a:effectLst/>
                <a:uLnTx/>
                <a:uFillTx/>
                <a:latin typeface="Aptos" panose="020B0004020202020204"/>
                <a:ea typeface="+mn-ea"/>
                <a:cs typeface="+mn-cs"/>
              </a:rPr>
              <a:t> December. </a:t>
            </a:r>
          </a:p>
        </p:txBody>
      </p:sp>
      <p:sp>
        <p:nvSpPr>
          <p:cNvPr id="6" name="Content Placeholder 5">
            <a:extLst>
              <a:ext uri="{FF2B5EF4-FFF2-40B4-BE49-F238E27FC236}">
                <a16:creationId xmlns:a16="http://schemas.microsoft.com/office/drawing/2014/main" id="{C4E61465-E6BF-3946-3E81-479D8DF5C0ED}"/>
              </a:ext>
            </a:extLst>
          </p:cNvPr>
          <p:cNvSpPr>
            <a:spLocks noGrp="1"/>
          </p:cNvSpPr>
          <p:nvPr>
            <p:ph idx="1"/>
          </p:nvPr>
        </p:nvSpPr>
        <p:spPr/>
        <p:txBody>
          <a:bodyPr/>
          <a:lstStyle/>
          <a:p>
            <a:endParaRPr lang="en-GB"/>
          </a:p>
        </p:txBody>
      </p:sp>
      <p:sp>
        <p:nvSpPr>
          <p:cNvPr id="3" name="Title 2">
            <a:extLst>
              <a:ext uri="{FF2B5EF4-FFF2-40B4-BE49-F238E27FC236}">
                <a16:creationId xmlns:a16="http://schemas.microsoft.com/office/drawing/2014/main" id="{258CAA8E-B2E7-1C9C-7083-D29E754067B1}"/>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33916678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F5A2D-CA55-ECD9-D6C3-3908B276904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1609642-3BC0-A4A0-7964-B5F8B00AFE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39528" y="0"/>
            <a:ext cx="2252472" cy="1441814"/>
          </a:xfrm>
          <a:prstGeom prst="rect">
            <a:avLst/>
          </a:prstGeom>
        </p:spPr>
      </p:pic>
      <p:sp>
        <p:nvSpPr>
          <p:cNvPr id="2" name="TextBox 1">
            <a:extLst>
              <a:ext uri="{FF2B5EF4-FFF2-40B4-BE49-F238E27FC236}">
                <a16:creationId xmlns:a16="http://schemas.microsoft.com/office/drawing/2014/main" id="{BC2D9829-8F23-53AD-2F2D-57A3EB49F2FC}"/>
              </a:ext>
            </a:extLst>
          </p:cNvPr>
          <p:cNvSpPr txBox="1"/>
          <p:nvPr/>
        </p:nvSpPr>
        <p:spPr>
          <a:xfrm>
            <a:off x="301048" y="245215"/>
            <a:ext cx="9758226" cy="1200329"/>
          </a:xfrm>
          <a:prstGeom prst="rect">
            <a:avLst/>
          </a:prstGeom>
          <a:noFill/>
        </p:spPr>
        <p:txBody>
          <a:bodyPr wrap="square" lIns="91440" tIns="45720" rIns="91440" bIns="45720" rtlCol="0" anchor="t">
            <a:spAutoFit/>
          </a:bodyPr>
          <a:lstStyle/>
          <a:p>
            <a:pPr>
              <a:defRPr/>
            </a:pPr>
            <a:r>
              <a:rPr lang="en-GB" sz="3600">
                <a:latin typeface="+mj-lt"/>
                <a:ea typeface="+mj-ea"/>
                <a:cs typeface="+mj-cs"/>
              </a:rPr>
              <a:t>Neighbourhood Health – are there opportunities if we can get in the conversation now? Some ideas....</a:t>
            </a:r>
            <a:endParaRPr lang="en-US" sz="3600">
              <a:ea typeface="+mj-ea"/>
              <a:cs typeface="+mj-cs"/>
            </a:endParaRPr>
          </a:p>
        </p:txBody>
      </p:sp>
      <p:sp>
        <p:nvSpPr>
          <p:cNvPr id="4" name="TextBox 3">
            <a:extLst>
              <a:ext uri="{FF2B5EF4-FFF2-40B4-BE49-F238E27FC236}">
                <a16:creationId xmlns:a16="http://schemas.microsoft.com/office/drawing/2014/main" id="{9626A790-37CA-ADC5-19EC-809C29D768C6}"/>
              </a:ext>
            </a:extLst>
          </p:cNvPr>
          <p:cNvSpPr txBox="1"/>
          <p:nvPr/>
        </p:nvSpPr>
        <p:spPr>
          <a:xfrm>
            <a:off x="126999" y="1545167"/>
            <a:ext cx="5820835" cy="5078313"/>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Wingdings"/>
              <a:buChar char="ü"/>
            </a:pPr>
            <a:r>
              <a:rPr lang="en-US" b="1"/>
              <a:t> Develop a clearer national framework with local flexibility – a national minimum, reduce variation, some local adaptation</a:t>
            </a:r>
            <a:endParaRPr lang="en-US"/>
          </a:p>
          <a:p>
            <a:pPr marL="285750" indent="-285750">
              <a:buFont typeface="Wingdings"/>
              <a:buChar char="ü"/>
            </a:pPr>
            <a:endParaRPr lang="en-US" b="1"/>
          </a:p>
          <a:p>
            <a:pPr marL="342900" indent="-342900">
              <a:buFont typeface="Wingdings"/>
              <a:buChar char="ü"/>
            </a:pPr>
            <a:r>
              <a:rPr lang="en-US" b="1"/>
              <a:t>Move from signposting to active coordination – clearer pathways, less 'navigation' needed </a:t>
            </a:r>
          </a:p>
          <a:p>
            <a:endParaRPr lang="en-US" b="1"/>
          </a:p>
          <a:p>
            <a:pPr marL="342900" indent="-342900">
              <a:buFont typeface="Wingdings"/>
              <a:buChar char="ü"/>
            </a:pPr>
            <a:r>
              <a:rPr lang="en-US" b="1"/>
              <a:t>Invest in and build on existing community assets including</a:t>
            </a:r>
            <a:r>
              <a:rPr lang="en-US" b="1">
                <a:latin typeface="Aptos"/>
              </a:rPr>
              <a:t> </a:t>
            </a:r>
            <a:r>
              <a:rPr lang="en-US" b="1"/>
              <a:t>social care providers &amp; VCSE services; don't default to new NHS infrastructure </a:t>
            </a:r>
            <a:endParaRPr lang="en-US"/>
          </a:p>
          <a:p>
            <a:pPr marL="285750" indent="-285750">
              <a:buFont typeface="Wingdings"/>
              <a:buChar char="ü"/>
            </a:pPr>
            <a:endParaRPr lang="en-US"/>
          </a:p>
          <a:p>
            <a:pPr marL="285750" indent="-285750">
              <a:buFont typeface="Wingdings"/>
              <a:buChar char="ü"/>
            </a:pPr>
            <a:r>
              <a:rPr lang="en-US" b="1"/>
              <a:t> Adopt a broader "</a:t>
            </a:r>
            <a:r>
              <a:rPr lang="en-US" b="1" err="1"/>
              <a:t>Neighbourhoods</a:t>
            </a:r>
            <a:r>
              <a:rPr lang="en-US" b="1"/>
              <a:t> of Care" approach -</a:t>
            </a:r>
            <a:r>
              <a:rPr lang="en-US"/>
              <a:t> see health as one outcome of strong communities rather than the sole objective.</a:t>
            </a:r>
          </a:p>
          <a:p>
            <a:pPr marL="285750" indent="-285750">
              <a:buFont typeface="Wingdings"/>
              <a:buChar char="ü"/>
            </a:pPr>
            <a:endParaRPr lang="en-US"/>
          </a:p>
          <a:p>
            <a:pPr marL="285750" indent="-285750">
              <a:buFont typeface="Wingdings"/>
              <a:buChar char="ü"/>
            </a:pPr>
            <a:r>
              <a:rPr lang="en-US" b="1"/>
              <a:t>Focus on prevention rather than crisis </a:t>
            </a:r>
          </a:p>
          <a:p>
            <a:pPr marL="285750" indent="-285750">
              <a:buFont typeface="Wingdings"/>
              <a:buChar char="ü"/>
            </a:pPr>
            <a:endParaRPr lang="en-US" b="1"/>
          </a:p>
          <a:p>
            <a:pPr marL="285750" indent="-285750">
              <a:buFont typeface="Wingdings"/>
              <a:buChar char="ü"/>
            </a:pPr>
            <a:endParaRPr lang="en-US" b="1"/>
          </a:p>
        </p:txBody>
      </p:sp>
      <p:sp>
        <p:nvSpPr>
          <p:cNvPr id="6" name="TextBox 5">
            <a:extLst>
              <a:ext uri="{FF2B5EF4-FFF2-40B4-BE49-F238E27FC236}">
                <a16:creationId xmlns:a16="http://schemas.microsoft.com/office/drawing/2014/main" id="{082DA813-B3E9-85ED-9955-4C25686E8E6A}"/>
              </a:ext>
            </a:extLst>
          </p:cNvPr>
          <p:cNvSpPr txBox="1"/>
          <p:nvPr/>
        </p:nvSpPr>
        <p:spPr>
          <a:xfrm>
            <a:off x="6096001" y="1545167"/>
            <a:ext cx="6000750" cy="5078313"/>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ü"/>
            </a:pPr>
            <a:r>
              <a:rPr lang="en-US" b="1"/>
              <a:t>Give social care, housing and VCSE </a:t>
            </a:r>
            <a:r>
              <a:rPr lang="en-US" b="1" err="1"/>
              <a:t>organisations</a:t>
            </a:r>
            <a:r>
              <a:rPr lang="en-US" b="1"/>
              <a:t> equal status - </a:t>
            </a:r>
            <a:r>
              <a:rPr lang="en-US"/>
              <a:t> genuinely reflect a wider system rather than primarily NHS priorities. </a:t>
            </a:r>
          </a:p>
          <a:p>
            <a:pPr marL="285750" indent="-285750">
              <a:buFont typeface="Wingdings"/>
              <a:buChar char="ü"/>
            </a:pPr>
            <a:endParaRPr lang="en-US" b="1"/>
          </a:p>
          <a:p>
            <a:pPr marL="285750" indent="-285750">
              <a:buFont typeface="Wingdings"/>
              <a:buChar char="ü"/>
            </a:pPr>
            <a:r>
              <a:rPr lang="en-US" b="1"/>
              <a:t>Create funding models that support integration –stop arguing about the money </a:t>
            </a:r>
            <a:endParaRPr lang="en-US"/>
          </a:p>
          <a:p>
            <a:pPr marL="285750" indent="-285750">
              <a:buFont typeface="Wingdings"/>
              <a:buChar char="ü"/>
            </a:pPr>
            <a:endParaRPr lang="en-US"/>
          </a:p>
          <a:p>
            <a:pPr marL="285750" indent="-285750">
              <a:buFont typeface="Wingdings"/>
              <a:buChar char="ü"/>
            </a:pPr>
            <a:r>
              <a:rPr lang="en-US" b="1"/>
              <a:t>Invest in social care infrastructure &amp; create local hubs where health, care and community support can come together.</a:t>
            </a:r>
          </a:p>
          <a:p>
            <a:pPr marL="285750" indent="-285750">
              <a:buFont typeface="Wingdings"/>
              <a:buChar char="ü"/>
            </a:pPr>
            <a:endParaRPr lang="en-US"/>
          </a:p>
          <a:p>
            <a:pPr marL="285750" indent="-285750">
              <a:buFont typeface="Wingdings"/>
              <a:buChar char="ü"/>
            </a:pPr>
            <a:r>
              <a:rPr lang="en-US" b="1"/>
              <a:t>Strengthen co-production and community voice</a:t>
            </a:r>
            <a:r>
              <a:rPr lang="en-US" b="1">
                <a:latin typeface="Aptos"/>
              </a:rPr>
              <a:t> -</a:t>
            </a:r>
            <a:r>
              <a:rPr lang="en-US" sz="700">
                <a:latin typeface="Times New Roman"/>
              </a:rPr>
              <a:t> </a:t>
            </a:r>
            <a:r>
              <a:rPr lang="en-US" err="1"/>
              <a:t>Neighbourhood</a:t>
            </a:r>
            <a:r>
              <a:rPr lang="en-US"/>
              <a:t> health should be informed by communities</a:t>
            </a:r>
          </a:p>
          <a:p>
            <a:pPr marL="285750" indent="-285750">
              <a:buFont typeface="Wingdings"/>
              <a:buChar char="ü"/>
            </a:pPr>
            <a:endParaRPr lang="en-US"/>
          </a:p>
          <a:p>
            <a:pPr marL="285750" indent="-285750">
              <a:buFont typeface="Wingdings"/>
              <a:buChar char="ü"/>
            </a:pPr>
            <a:r>
              <a:rPr lang="en-US" b="1"/>
              <a:t> Explore technology as an enabler  - </a:t>
            </a:r>
            <a:r>
              <a:rPr lang="en-US"/>
              <a:t>practical mechanisms that could help support care closer to home.</a:t>
            </a:r>
          </a:p>
        </p:txBody>
      </p:sp>
    </p:spTree>
    <p:extLst>
      <p:ext uri="{BB962C8B-B14F-4D97-AF65-F5344CB8AC3E}">
        <p14:creationId xmlns:p14="http://schemas.microsoft.com/office/powerpoint/2010/main" val="1740571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BD468-A5C3-5636-A7C3-4E4BB0845F66}"/>
              </a:ext>
            </a:extLst>
          </p:cNvPr>
          <p:cNvSpPr>
            <a:spLocks noGrp="1"/>
          </p:cNvSpPr>
          <p:nvPr>
            <p:ph type="title"/>
          </p:nvPr>
        </p:nvSpPr>
        <p:spPr>
          <a:xfrm>
            <a:off x="137160" y="121285"/>
            <a:ext cx="9682480" cy="1325563"/>
          </a:xfrm>
        </p:spPr>
        <p:txBody>
          <a:bodyPr/>
          <a:lstStyle/>
          <a:p>
            <a:r>
              <a:rPr lang="en-US"/>
              <a:t>Helpful summary of the October 2026 budget from The </a:t>
            </a:r>
            <a:r>
              <a:rPr lang="en-US" dirty="0"/>
              <a:t>Kings Fund    </a:t>
            </a:r>
          </a:p>
        </p:txBody>
      </p:sp>
      <p:pic>
        <p:nvPicPr>
          <p:cNvPr id="4" name="Content Placeholder 3" descr="A screenshot of a medical care report&#10;&#10;AI-generated content may be incorrect.">
            <a:extLst>
              <a:ext uri="{FF2B5EF4-FFF2-40B4-BE49-F238E27FC236}">
                <a16:creationId xmlns:a16="http://schemas.microsoft.com/office/drawing/2014/main" id="{CDA9610F-B7E7-464F-3630-31F68A2CD63F}"/>
              </a:ext>
            </a:extLst>
          </p:cNvPr>
          <p:cNvPicPr>
            <a:picLocks noGrp="1" noChangeAspect="1"/>
          </p:cNvPicPr>
          <p:nvPr>
            <p:ph idx="1"/>
          </p:nvPr>
        </p:nvPicPr>
        <p:blipFill>
          <a:blip r:embed="rId2"/>
          <a:stretch>
            <a:fillRect/>
          </a:stretch>
        </p:blipFill>
        <p:spPr>
          <a:xfrm>
            <a:off x="138040" y="1815465"/>
            <a:ext cx="6073920" cy="4554538"/>
          </a:xfrm>
          <a:prstGeom prst="rect">
            <a:avLst/>
          </a:prstGeom>
          <a:ln>
            <a:solidFill>
              <a:srgbClr val="4472C4"/>
            </a:solidFill>
          </a:ln>
        </p:spPr>
      </p:pic>
      <p:pic>
        <p:nvPicPr>
          <p:cNvPr id="5" name="Picture 4">
            <a:extLst>
              <a:ext uri="{FF2B5EF4-FFF2-40B4-BE49-F238E27FC236}">
                <a16:creationId xmlns:a16="http://schemas.microsoft.com/office/drawing/2014/main" id="{AA89D2AD-B3EE-B556-3C22-74087DE3B65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39528" y="0"/>
            <a:ext cx="2252472" cy="1441814"/>
          </a:xfrm>
          <a:prstGeom prst="rect">
            <a:avLst/>
          </a:prstGeom>
        </p:spPr>
      </p:pic>
      <p:pic>
        <p:nvPicPr>
          <p:cNvPr id="6" name="Picture 5" descr="A white text on a white background&#10;&#10;AI-generated content may be incorrect.">
            <a:extLst>
              <a:ext uri="{FF2B5EF4-FFF2-40B4-BE49-F238E27FC236}">
                <a16:creationId xmlns:a16="http://schemas.microsoft.com/office/drawing/2014/main" id="{E839E2FE-FFFA-4921-1A27-466FA4434C06}"/>
              </a:ext>
            </a:extLst>
          </p:cNvPr>
          <p:cNvPicPr>
            <a:picLocks noChangeAspect="1"/>
          </p:cNvPicPr>
          <p:nvPr/>
        </p:nvPicPr>
        <p:blipFill>
          <a:blip r:embed="rId4"/>
          <a:stretch>
            <a:fillRect/>
          </a:stretch>
        </p:blipFill>
        <p:spPr>
          <a:xfrm>
            <a:off x="6208078" y="3246120"/>
            <a:ext cx="5912485" cy="3342640"/>
          </a:xfrm>
          <a:prstGeom prst="rect">
            <a:avLst/>
          </a:prstGeom>
          <a:ln>
            <a:solidFill>
              <a:srgbClr val="4472C4"/>
            </a:solidFill>
          </a:ln>
        </p:spPr>
      </p:pic>
      <p:sp>
        <p:nvSpPr>
          <p:cNvPr id="10" name="TextBox 9">
            <a:extLst>
              <a:ext uri="{FF2B5EF4-FFF2-40B4-BE49-F238E27FC236}">
                <a16:creationId xmlns:a16="http://schemas.microsoft.com/office/drawing/2014/main" id="{D985E518-EB38-B3BA-B00C-7E42C046DA86}"/>
              </a:ext>
            </a:extLst>
          </p:cNvPr>
          <p:cNvSpPr txBox="1"/>
          <p:nvPr/>
        </p:nvSpPr>
        <p:spPr>
          <a:xfrm>
            <a:off x="6398682" y="1958339"/>
            <a:ext cx="5095663" cy="1015663"/>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b="1">
                <a:highlight>
                  <a:srgbClr val="FFFFFF"/>
                </a:highlight>
                <a:ea typeface="+mn-lt"/>
                <a:cs typeface="+mn-lt"/>
              </a:rPr>
              <a:t>Rough sleeping</a:t>
            </a:r>
          </a:p>
          <a:p>
            <a:pPr marL="285750" indent="-285750">
              <a:buFont typeface="Arial"/>
              <a:buChar char="•"/>
            </a:pPr>
            <a:r>
              <a:rPr lang="en-GB" sz="1200">
                <a:highlight>
                  <a:srgbClr val="FFFFFF"/>
                </a:highlight>
                <a:ea typeface="+mn-lt"/>
                <a:cs typeface="+mn-lt"/>
              </a:rPr>
              <a:t>Combination of new funding and reprioritised existing Ministry of Housing, Communities and Local Government budgets to tackle rough sleeping and invest in a route off the streets across the rest of this parliament.</a:t>
            </a:r>
            <a:endParaRPr lang="en-US"/>
          </a:p>
        </p:txBody>
      </p:sp>
    </p:spTree>
    <p:extLst>
      <p:ext uri="{BB962C8B-B14F-4D97-AF65-F5344CB8AC3E}">
        <p14:creationId xmlns:p14="http://schemas.microsoft.com/office/powerpoint/2010/main" val="4186528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9E8FF-760B-68F1-AC58-1C0D5E269A29}"/>
              </a:ext>
            </a:extLst>
          </p:cNvPr>
          <p:cNvSpPr>
            <a:spLocks noGrp="1"/>
          </p:cNvSpPr>
          <p:nvPr>
            <p:ph type="title"/>
          </p:nvPr>
        </p:nvSpPr>
        <p:spPr>
          <a:xfrm>
            <a:off x="139700" y="121708"/>
            <a:ext cx="9795933" cy="796397"/>
          </a:xfrm>
        </p:spPr>
        <p:txBody>
          <a:bodyPr vert="horz" lIns="91440" tIns="45720" rIns="91440" bIns="45720" rtlCol="0" anchor="ctr">
            <a:noAutofit/>
          </a:bodyPr>
          <a:lstStyle/>
          <a:p>
            <a:r>
              <a:rPr lang="en-US" sz="3600" dirty="0"/>
              <a:t>COVID Inquiry Module 6 Report – many </a:t>
            </a:r>
            <a:r>
              <a:rPr lang="en-US" sz="3600"/>
              <a:t>learnings for systemic social care reform</a:t>
            </a:r>
            <a:endParaRPr lang="en-US" sz="3600" dirty="0"/>
          </a:p>
        </p:txBody>
      </p:sp>
      <p:pic>
        <p:nvPicPr>
          <p:cNvPr id="5" name="Picture 4" descr="A blue rectangular sign with white text&#10;&#10;AI-generated content may be incorrect.">
            <a:extLst>
              <a:ext uri="{FF2B5EF4-FFF2-40B4-BE49-F238E27FC236}">
                <a16:creationId xmlns:a16="http://schemas.microsoft.com/office/drawing/2014/main" id="{9D044F54-5F2C-6946-3C80-1404F313A18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939528" y="-95250"/>
            <a:ext cx="2252472" cy="1441814"/>
          </a:xfrm>
          <a:prstGeom prst="rect">
            <a:avLst/>
          </a:prstGeom>
        </p:spPr>
      </p:pic>
      <p:pic>
        <p:nvPicPr>
          <p:cNvPr id="8" name="Content Placeholder 7" descr="A screenshot of a medical report&#10;&#10;AI-generated content may be incorrect.">
            <a:extLst>
              <a:ext uri="{FF2B5EF4-FFF2-40B4-BE49-F238E27FC236}">
                <a16:creationId xmlns:a16="http://schemas.microsoft.com/office/drawing/2014/main" id="{DA9CAE43-7E70-B833-6CB9-7186CCC381BE}"/>
              </a:ext>
            </a:extLst>
          </p:cNvPr>
          <p:cNvPicPr>
            <a:picLocks noGrp="1" noChangeAspect="1"/>
          </p:cNvPicPr>
          <p:nvPr>
            <p:ph idx="1"/>
          </p:nvPr>
        </p:nvPicPr>
        <p:blipFill>
          <a:blip r:embed="rId3"/>
          <a:stretch>
            <a:fillRect/>
          </a:stretch>
        </p:blipFill>
        <p:spPr>
          <a:xfrm>
            <a:off x="267020" y="1031875"/>
            <a:ext cx="5297375" cy="5706004"/>
          </a:xfrm>
          <a:prstGeom prst="rect">
            <a:avLst/>
          </a:prstGeom>
          <a:ln>
            <a:solidFill>
              <a:srgbClr val="4472C4"/>
            </a:solidFill>
          </a:ln>
        </p:spPr>
      </p:pic>
      <p:sp>
        <p:nvSpPr>
          <p:cNvPr id="10" name="TextBox 9">
            <a:extLst>
              <a:ext uri="{FF2B5EF4-FFF2-40B4-BE49-F238E27FC236}">
                <a16:creationId xmlns:a16="http://schemas.microsoft.com/office/drawing/2014/main" id="{339D0394-2132-E6B4-01BB-F6E7DE9A2A52}"/>
              </a:ext>
            </a:extLst>
          </p:cNvPr>
          <p:cNvSpPr txBox="1"/>
          <p:nvPr/>
        </p:nvSpPr>
        <p:spPr>
          <a:xfrm>
            <a:off x="5640915" y="1142999"/>
            <a:ext cx="6074833" cy="923330"/>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Module</a:t>
            </a:r>
            <a:r>
              <a:rPr lang="en-GB">
                <a:ea typeface="+mn-lt"/>
                <a:cs typeface="+mn-lt"/>
              </a:rPr>
              <a:t> 6 has gathered more </a:t>
            </a:r>
            <a:r>
              <a:rPr lang="en-GB" dirty="0">
                <a:ea typeface="+mn-lt"/>
                <a:cs typeface="+mn-lt"/>
              </a:rPr>
              <a:t>than 170 written statements and more </a:t>
            </a:r>
            <a:r>
              <a:rPr lang="en-GB">
                <a:ea typeface="+mn-lt"/>
                <a:cs typeface="+mn-lt"/>
              </a:rPr>
              <a:t>than 100,000 pages of evidence. </a:t>
            </a:r>
          </a:p>
          <a:p>
            <a:r>
              <a:rPr lang="en-GB"/>
              <a:t>NCF was one of 27 core participants in Module 6. </a:t>
            </a:r>
          </a:p>
        </p:txBody>
      </p:sp>
      <p:pic>
        <p:nvPicPr>
          <p:cNvPr id="12" name="Picture 11" descr="A white text on a blue background&#10;&#10;AI-generated content may be incorrect.">
            <a:extLst>
              <a:ext uri="{FF2B5EF4-FFF2-40B4-BE49-F238E27FC236}">
                <a16:creationId xmlns:a16="http://schemas.microsoft.com/office/drawing/2014/main" id="{C97B3311-ABAD-48AB-25C0-1775766DA4E3}"/>
              </a:ext>
            </a:extLst>
          </p:cNvPr>
          <p:cNvPicPr>
            <a:picLocks noChangeAspect="1"/>
          </p:cNvPicPr>
          <p:nvPr/>
        </p:nvPicPr>
        <p:blipFill>
          <a:blip r:embed="rId4"/>
          <a:stretch>
            <a:fillRect/>
          </a:stretch>
        </p:blipFill>
        <p:spPr>
          <a:xfrm>
            <a:off x="5853641" y="2183871"/>
            <a:ext cx="4876800" cy="4543426"/>
          </a:xfrm>
          <a:prstGeom prst="rect">
            <a:avLst/>
          </a:prstGeom>
          <a:ln>
            <a:solidFill>
              <a:srgbClr val="4472C4"/>
            </a:solidFill>
          </a:ln>
        </p:spPr>
      </p:pic>
    </p:spTree>
    <p:extLst>
      <p:ext uri="{BB962C8B-B14F-4D97-AF65-F5344CB8AC3E}">
        <p14:creationId xmlns:p14="http://schemas.microsoft.com/office/powerpoint/2010/main" val="35492501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7F79D-7FB7-59F6-1A71-2464B623DB27}"/>
              </a:ext>
            </a:extLst>
          </p:cNvPr>
          <p:cNvSpPr>
            <a:spLocks noGrp="1"/>
          </p:cNvSpPr>
          <p:nvPr>
            <p:ph type="title"/>
          </p:nvPr>
        </p:nvSpPr>
        <p:spPr>
          <a:xfrm>
            <a:off x="171450" y="89958"/>
            <a:ext cx="9362017" cy="1346729"/>
          </a:xfrm>
        </p:spPr>
        <p:txBody>
          <a:bodyPr/>
          <a:lstStyle/>
          <a:p>
            <a:r>
              <a:rPr lang="en-GB"/>
              <a:t>Independent Report into mental health conditions, ADHD and autism </a:t>
            </a:r>
          </a:p>
        </p:txBody>
      </p:sp>
      <p:pic>
        <p:nvPicPr>
          <p:cNvPr id="4" name="Content Placeholder 3" descr="A screenshot of a web page&#10;&#10;AI-generated content may be incorrect.">
            <a:extLst>
              <a:ext uri="{FF2B5EF4-FFF2-40B4-BE49-F238E27FC236}">
                <a16:creationId xmlns:a16="http://schemas.microsoft.com/office/drawing/2014/main" id="{D9EF23DD-2AC1-4CBA-1BA6-74A514969C30}"/>
              </a:ext>
            </a:extLst>
          </p:cNvPr>
          <p:cNvPicPr>
            <a:picLocks noGrp="1" noChangeAspect="1"/>
          </p:cNvPicPr>
          <p:nvPr>
            <p:ph idx="1"/>
          </p:nvPr>
        </p:nvPicPr>
        <p:blipFill>
          <a:blip r:embed="rId2"/>
          <a:stretch>
            <a:fillRect/>
          </a:stretch>
        </p:blipFill>
        <p:spPr>
          <a:xfrm>
            <a:off x="9335056" y="1275290"/>
            <a:ext cx="2454217" cy="1980673"/>
          </a:xfrm>
          <a:prstGeom prst="rect">
            <a:avLst/>
          </a:prstGeom>
          <a:ln>
            <a:solidFill>
              <a:srgbClr val="4472C4"/>
            </a:solidFill>
          </a:ln>
        </p:spPr>
      </p:pic>
      <p:pic>
        <p:nvPicPr>
          <p:cNvPr id="6" name="Picture 5">
            <a:extLst>
              <a:ext uri="{FF2B5EF4-FFF2-40B4-BE49-F238E27FC236}">
                <a16:creationId xmlns:a16="http://schemas.microsoft.com/office/drawing/2014/main" id="{3409FB2E-31C2-821A-6D6F-C2791767B7C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39528" y="0"/>
            <a:ext cx="2252472" cy="1441814"/>
          </a:xfrm>
          <a:prstGeom prst="rect">
            <a:avLst/>
          </a:prstGeom>
        </p:spPr>
      </p:pic>
      <p:sp>
        <p:nvSpPr>
          <p:cNvPr id="7" name="TextBox 6">
            <a:extLst>
              <a:ext uri="{FF2B5EF4-FFF2-40B4-BE49-F238E27FC236}">
                <a16:creationId xmlns:a16="http://schemas.microsoft.com/office/drawing/2014/main" id="{0B0A1A48-EABD-740A-9856-8844292FA47B}"/>
              </a:ext>
            </a:extLst>
          </p:cNvPr>
          <p:cNvSpPr txBox="1"/>
          <p:nvPr/>
        </p:nvSpPr>
        <p:spPr>
          <a:xfrm>
            <a:off x="243416" y="1534583"/>
            <a:ext cx="8551331" cy="1815882"/>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solidFill>
                  <a:srgbClr val="0B0C0C"/>
                </a:solidFill>
                <a:highlight>
                  <a:srgbClr val="FFFFFF"/>
                </a:highlight>
                <a:ea typeface="+mn-lt"/>
                <a:cs typeface="+mn-lt"/>
              </a:rPr>
              <a:t>Recommends 'a fundamental shift from a ‘diagnosis-dependent’ system to a ‘needs-led plus diagnosis’ system. The heated debate about whether there is too much diagnosis or too little risks reinforcing the centrality of diagnosis rather than need and timely access to support and treatment. </a:t>
            </a:r>
            <a:endParaRPr lang="en-US" sz="1400">
              <a:solidFill>
                <a:srgbClr val="000000"/>
              </a:solidFill>
              <a:ea typeface="+mn-lt"/>
              <a:cs typeface="+mn-lt"/>
            </a:endParaRPr>
          </a:p>
          <a:p>
            <a:r>
              <a:rPr lang="en-GB" sz="1400">
                <a:solidFill>
                  <a:srgbClr val="0B0C0C"/>
                </a:solidFill>
                <a:highlight>
                  <a:srgbClr val="FFFFFF"/>
                </a:highlight>
                <a:ea typeface="+mn-lt"/>
                <a:cs typeface="+mn-lt"/>
              </a:rPr>
              <a:t>The government must address 2 failures at the same time:</a:t>
            </a:r>
            <a:endParaRPr lang="en-US" sz="1400"/>
          </a:p>
          <a:p>
            <a:pPr marL="285750" indent="-285750">
              <a:buAutoNum type="arabicParenR"/>
            </a:pPr>
            <a:r>
              <a:rPr lang="en-GB" sz="1400">
                <a:solidFill>
                  <a:srgbClr val="0B0C0C"/>
                </a:solidFill>
                <a:highlight>
                  <a:srgbClr val="FFFFFF"/>
                </a:highlight>
                <a:ea typeface="+mn-lt"/>
                <a:cs typeface="+mn-lt"/>
              </a:rPr>
              <a:t>People wait far too long for support, diagnosis and treatment.</a:t>
            </a:r>
            <a:endParaRPr lang="en-GB" sz="1400"/>
          </a:p>
          <a:p>
            <a:pPr marL="285750" indent="-285750">
              <a:buAutoNum type="arabicParenR"/>
            </a:pPr>
            <a:r>
              <a:rPr lang="en-GB" sz="1400">
                <a:solidFill>
                  <a:srgbClr val="0B0C0C"/>
                </a:solidFill>
                <a:highlight>
                  <a:srgbClr val="FFFFFF"/>
                </a:highlight>
                <a:ea typeface="+mn-lt"/>
                <a:cs typeface="+mn-lt"/>
              </a:rPr>
              <a:t>Diagnosis has become the primary gateway to support that could and should be available earlier.</a:t>
            </a:r>
            <a:endParaRPr lang="en-GB" sz="1400"/>
          </a:p>
          <a:p>
            <a:r>
              <a:rPr lang="en-GB" sz="1400">
                <a:solidFill>
                  <a:srgbClr val="0B0C0C"/>
                </a:solidFill>
                <a:highlight>
                  <a:srgbClr val="FFFFFF"/>
                </a:highlight>
                <a:ea typeface="+mn-lt"/>
                <a:cs typeface="+mn-lt"/>
              </a:rPr>
              <a:t>These failures sit alongside insufficient capacity for people with the most severe, enduring and complex needs.'</a:t>
            </a:r>
            <a:endParaRPr lang="en-GB" sz="1400"/>
          </a:p>
        </p:txBody>
      </p:sp>
      <p:sp>
        <p:nvSpPr>
          <p:cNvPr id="8" name="TextBox 7">
            <a:extLst>
              <a:ext uri="{FF2B5EF4-FFF2-40B4-BE49-F238E27FC236}">
                <a16:creationId xmlns:a16="http://schemas.microsoft.com/office/drawing/2014/main" id="{9EDBBEC0-16BB-3DA4-CB6C-2C72589D4090}"/>
              </a:ext>
            </a:extLst>
          </p:cNvPr>
          <p:cNvSpPr txBox="1"/>
          <p:nvPr/>
        </p:nvSpPr>
        <p:spPr>
          <a:xfrm>
            <a:off x="169333" y="3259667"/>
            <a:ext cx="11906249" cy="36009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solidFill>
                  <a:srgbClr val="0B0C0C"/>
                </a:solidFill>
                <a:highlight>
                  <a:srgbClr val="FFFFFF"/>
                </a:highlight>
              </a:rPr>
              <a:t>10 Recommendations: </a:t>
            </a:r>
            <a:endParaRPr lang="en-GB"/>
          </a:p>
          <a:p>
            <a:pPr marL="342900" indent="-342900">
              <a:buAutoNum type="arabicParenR"/>
            </a:pPr>
            <a:r>
              <a:rPr lang="en-GB" sz="1400">
                <a:solidFill>
                  <a:srgbClr val="0B0C0C"/>
                </a:solidFill>
                <a:highlight>
                  <a:srgbClr val="F3F3F3"/>
                </a:highlight>
                <a:ea typeface="+mn-lt"/>
                <a:cs typeface="+mn-lt"/>
              </a:rPr>
              <a:t>Tackle the drivers of mental distress &amp; ill health via an ambitious approach to prevention, early intervention  &amp; improving public mental health and wellbeing. </a:t>
            </a:r>
            <a:endParaRPr lang="en-GB">
              <a:solidFill>
                <a:srgbClr val="000000"/>
              </a:solidFill>
              <a:ea typeface="+mn-lt"/>
              <a:cs typeface="+mn-lt"/>
            </a:endParaRPr>
          </a:p>
          <a:p>
            <a:pPr marL="342900" indent="-342900">
              <a:buAutoNum type="arabicParenR"/>
            </a:pPr>
            <a:r>
              <a:rPr lang="en-GB" sz="1400">
                <a:solidFill>
                  <a:srgbClr val="0B0C0C"/>
                </a:solidFill>
                <a:highlight>
                  <a:srgbClr val="F3F3F3"/>
                </a:highlight>
                <a:ea typeface="+mn-lt"/>
                <a:cs typeface="+mn-lt"/>
              </a:rPr>
              <a:t>Move from a ‘diagnosis-dependent’ to a ‘needs-led plus diagnosis’ system  </a:t>
            </a:r>
            <a:endParaRPr lang="en-GB">
              <a:solidFill>
                <a:srgbClr val="000000"/>
              </a:solidFill>
              <a:ea typeface="+mn-lt"/>
              <a:cs typeface="+mn-lt"/>
            </a:endParaRPr>
          </a:p>
          <a:p>
            <a:pPr marL="342900" indent="-342900">
              <a:buAutoNum type="arabicParenR"/>
            </a:pPr>
            <a:r>
              <a:rPr lang="en-GB" sz="1400">
                <a:solidFill>
                  <a:srgbClr val="0B0C0C"/>
                </a:solidFill>
                <a:highlight>
                  <a:srgbClr val="F3F3F3"/>
                </a:highlight>
                <a:ea typeface="+mn-lt"/>
                <a:cs typeface="+mn-lt"/>
              </a:rPr>
              <a:t>Commission &amp; deliver integrated, digitally-enabled mental health &amp; neurodevelopmental assessment and support</a:t>
            </a:r>
            <a:endParaRPr lang="en-GB">
              <a:solidFill>
                <a:srgbClr val="000000"/>
              </a:solidFill>
              <a:ea typeface="+mn-lt"/>
              <a:cs typeface="+mn-lt"/>
            </a:endParaRPr>
          </a:p>
          <a:p>
            <a:pPr marL="342900" indent="-342900">
              <a:buAutoNum type="arabicParenR"/>
            </a:pPr>
            <a:r>
              <a:rPr lang="en-GB" sz="1400">
                <a:solidFill>
                  <a:srgbClr val="0B0C0C"/>
                </a:solidFill>
                <a:highlight>
                  <a:srgbClr val="F3F3F3"/>
                </a:highlight>
                <a:ea typeface="+mn-lt"/>
                <a:cs typeface="+mn-lt"/>
              </a:rPr>
              <a:t>Close treatment gaps while protecting, strengthening &amp; investing in specialist services to improve access &amp; outcomes for those with the most severe, complex  &amp; enduring needs  </a:t>
            </a:r>
            <a:endParaRPr lang="en-GB">
              <a:solidFill>
                <a:srgbClr val="000000"/>
              </a:solidFill>
              <a:ea typeface="+mn-lt"/>
              <a:cs typeface="+mn-lt"/>
            </a:endParaRPr>
          </a:p>
          <a:p>
            <a:pPr marL="342900" indent="-342900">
              <a:buAutoNum type="arabicParenR"/>
            </a:pPr>
            <a:r>
              <a:rPr lang="en-GB" sz="1400">
                <a:solidFill>
                  <a:srgbClr val="0B0C0C"/>
                </a:solidFill>
                <a:highlight>
                  <a:srgbClr val="F3F3F3"/>
                </a:highlight>
                <a:ea typeface="+mn-lt"/>
                <a:cs typeface="+mn-lt"/>
              </a:rPr>
              <a:t>Overhaul the commissioning, funding, oversight and regulation of mental health &amp; neurodevelopmental services  </a:t>
            </a:r>
            <a:endParaRPr lang="en-GB"/>
          </a:p>
          <a:p>
            <a:pPr marL="342900" indent="-342900">
              <a:buAutoNum type="arabicParenR"/>
            </a:pPr>
            <a:r>
              <a:rPr lang="en-GB" sz="1400">
                <a:solidFill>
                  <a:srgbClr val="0B0C0C"/>
                </a:solidFill>
                <a:highlight>
                  <a:srgbClr val="F3F3F3"/>
                </a:highlight>
                <a:ea typeface="+mn-lt"/>
                <a:cs typeface="+mn-lt"/>
              </a:rPr>
              <a:t>Build capacity &amp; capability across the multidisciplinary workforce to deliver more integrated mental health and neurodevelopmental support </a:t>
            </a:r>
            <a:endParaRPr lang="en-GB"/>
          </a:p>
          <a:p>
            <a:pPr marL="342900" indent="-342900">
              <a:buAutoNum type="arabicParenR"/>
            </a:pPr>
            <a:r>
              <a:rPr lang="en-GB" sz="1400">
                <a:solidFill>
                  <a:srgbClr val="0B0C0C"/>
                </a:solidFill>
                <a:highlight>
                  <a:srgbClr val="F3F3F3"/>
                </a:highlight>
                <a:ea typeface="+mn-lt"/>
                <a:cs typeface="+mn-lt"/>
              </a:rPr>
              <a:t>Take an ambitious approach to scaling up safe digital &amp; AI-enabled tools within a digitally enabled &amp; integrated care pathway, while sharing &amp;using data to improve quality of care, efficiency &amp; productivity.</a:t>
            </a:r>
            <a:endParaRPr lang="en-GB">
              <a:ea typeface="+mn-lt"/>
              <a:cs typeface="+mn-lt"/>
            </a:endParaRPr>
          </a:p>
          <a:p>
            <a:pPr marL="342900" indent="-342900">
              <a:buAutoNum type="arabicParenR"/>
            </a:pPr>
            <a:r>
              <a:rPr lang="en-GB" sz="1400">
                <a:solidFill>
                  <a:srgbClr val="0B0C0C"/>
                </a:solidFill>
                <a:highlight>
                  <a:srgbClr val="F3F3F3"/>
                </a:highlight>
                <a:ea typeface="+mn-lt"/>
                <a:cs typeface="+mn-lt"/>
              </a:rPr>
              <a:t>Improve data collection &amp; evaluation for mental disorders, ADHD  &amp; autism to strengthen the evidence-base for policy development / implementation.</a:t>
            </a:r>
            <a:endParaRPr lang="en-GB">
              <a:solidFill>
                <a:srgbClr val="000000"/>
              </a:solidFill>
              <a:ea typeface="+mn-lt"/>
              <a:cs typeface="+mn-lt"/>
            </a:endParaRPr>
          </a:p>
          <a:p>
            <a:pPr marL="342900" indent="-342900">
              <a:buAutoNum type="arabicParenR"/>
            </a:pPr>
            <a:r>
              <a:rPr lang="en-GB" sz="1400">
                <a:solidFill>
                  <a:srgbClr val="0B0C0C"/>
                </a:solidFill>
                <a:highlight>
                  <a:srgbClr val="F3F3F3"/>
                </a:highlight>
                <a:ea typeface="+mn-lt"/>
                <a:cs typeface="+mn-lt"/>
              </a:rPr>
              <a:t>Commission a national public information &amp; education campaign to help people better understand, support and accommodate neurodevelopmental conditions and manage their mental health</a:t>
            </a:r>
          </a:p>
          <a:p>
            <a:pPr marL="342900" indent="-342900">
              <a:buAutoNum type="arabicParenR"/>
            </a:pPr>
            <a:r>
              <a:rPr lang="en-GB" sz="1400">
                <a:solidFill>
                  <a:srgbClr val="0B0C0C"/>
                </a:solidFill>
                <a:highlight>
                  <a:srgbClr val="F3F3F3"/>
                </a:highlight>
                <a:ea typeface="+mn-lt"/>
                <a:cs typeface="+mn-lt"/>
              </a:rPr>
              <a:t>Publish a cross-government mental health strategy to implement these recommendations – action now (12 –24 months) &amp; a 10 year plan. </a:t>
            </a:r>
            <a:endParaRPr lang="en-GB" sz="1400">
              <a:solidFill>
                <a:srgbClr val="0B0C0C"/>
              </a:solidFill>
              <a:highlight>
                <a:srgbClr val="F3F3F3"/>
              </a:highlight>
            </a:endParaRPr>
          </a:p>
        </p:txBody>
      </p:sp>
    </p:spTree>
    <p:extLst>
      <p:ext uri="{BB962C8B-B14F-4D97-AF65-F5344CB8AC3E}">
        <p14:creationId xmlns:p14="http://schemas.microsoft.com/office/powerpoint/2010/main" val="16799129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8D3A1-0A56-9499-99EE-8576ACAA3180}"/>
            </a:ext>
          </a:extLst>
        </p:cNvPr>
        <p:cNvGrpSpPr/>
        <p:nvPr/>
      </p:nvGrpSpPr>
      <p:grpSpPr>
        <a:xfrm>
          <a:off x="0" y="0"/>
          <a:ext cx="0" cy="0"/>
          <a:chOff x="0" y="0"/>
          <a:chExt cx="0" cy="0"/>
        </a:xfrm>
      </p:grpSpPr>
      <p:pic>
        <p:nvPicPr>
          <p:cNvPr id="3" name="Picture 2" descr="A blue and white background&#10;&#10;AI-generated content may be incorrect.">
            <a:extLst>
              <a:ext uri="{FF2B5EF4-FFF2-40B4-BE49-F238E27FC236}">
                <a16:creationId xmlns:a16="http://schemas.microsoft.com/office/drawing/2014/main" id="{EF8942D4-893E-C9BE-2165-8B920CF1A7C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D4DEDB8D-B0AB-1340-2594-B4241A387841}"/>
              </a:ext>
            </a:extLst>
          </p:cNvPr>
          <p:cNvSpPr txBox="1"/>
          <p:nvPr/>
        </p:nvSpPr>
        <p:spPr>
          <a:xfrm>
            <a:off x="1291883" y="3260188"/>
            <a:ext cx="9608234"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5000" b="1">
                <a:solidFill>
                  <a:schemeClr val="bg1"/>
                </a:solidFill>
                <a:latin typeface="+mj-lt"/>
                <a:ea typeface="Calibri"/>
                <a:cs typeface="Microsoft Sans Serif"/>
              </a:rPr>
              <a:t>CQC  and Regulation</a:t>
            </a:r>
          </a:p>
        </p:txBody>
      </p:sp>
      <p:pic>
        <p:nvPicPr>
          <p:cNvPr id="6" name="Graphic 5" descr="Open book outline">
            <a:extLst>
              <a:ext uri="{FF2B5EF4-FFF2-40B4-BE49-F238E27FC236}">
                <a16:creationId xmlns:a16="http://schemas.microsoft.com/office/drawing/2014/main" id="{3EEF5895-7E5F-26BB-25F8-254938528FE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18782" y="1819672"/>
            <a:ext cx="1609328" cy="1609328"/>
          </a:xfrm>
          <a:prstGeom prst="rect">
            <a:avLst/>
          </a:prstGeom>
        </p:spPr>
      </p:pic>
    </p:spTree>
    <p:extLst>
      <p:ext uri="{BB962C8B-B14F-4D97-AF65-F5344CB8AC3E}">
        <p14:creationId xmlns:p14="http://schemas.microsoft.com/office/powerpoint/2010/main" val="29774732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482B9-5AF1-F747-E5BD-F24C3C98BF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23C5B8-6FC7-0643-961C-2ADB6648C5BE}"/>
              </a:ext>
            </a:extLst>
          </p:cNvPr>
          <p:cNvSpPr>
            <a:spLocks noGrp="1"/>
          </p:cNvSpPr>
          <p:nvPr>
            <p:ph type="title"/>
          </p:nvPr>
        </p:nvSpPr>
        <p:spPr>
          <a:xfrm>
            <a:off x="175846" y="64511"/>
            <a:ext cx="9615715" cy="1325563"/>
          </a:xfrm>
        </p:spPr>
        <p:txBody>
          <a:bodyPr>
            <a:normAutofit/>
          </a:bodyPr>
          <a:lstStyle/>
          <a:p>
            <a:r>
              <a:rPr lang="en-US" sz="4000"/>
              <a:t>Lots happening at the CQC …...</a:t>
            </a:r>
          </a:p>
        </p:txBody>
      </p:sp>
      <p:sp>
        <p:nvSpPr>
          <p:cNvPr id="3" name="TextBox 2">
            <a:extLst>
              <a:ext uri="{FF2B5EF4-FFF2-40B4-BE49-F238E27FC236}">
                <a16:creationId xmlns:a16="http://schemas.microsoft.com/office/drawing/2014/main" id="{648C8077-E4D9-A606-0D20-DD54A84B57DD}"/>
              </a:ext>
            </a:extLst>
          </p:cNvPr>
          <p:cNvSpPr txBox="1"/>
          <p:nvPr/>
        </p:nvSpPr>
        <p:spPr>
          <a:xfrm>
            <a:off x="271026" y="1286587"/>
            <a:ext cx="6309597" cy="4401205"/>
          </a:xfrm>
          <a:prstGeom prst="rect">
            <a:avLst/>
          </a:prstGeom>
          <a:noFill/>
          <a:ln>
            <a:solidFill>
              <a:srgbClr val="4472C4"/>
            </a:solidFill>
          </a:ln>
        </p:spPr>
        <p:txBody>
          <a:bodyPr wrap="square" lIns="91440" tIns="45720" rIns="91440" bIns="45720" rtlCol="0" anchor="t">
            <a:spAutoFit/>
          </a:bodyPr>
          <a:lstStyle/>
          <a:p>
            <a:pPr marL="342900" indent="-342900">
              <a:buFont typeface="Wingdings"/>
              <a:buChar char="ü"/>
            </a:pPr>
            <a:r>
              <a:rPr lang="en-GB" sz="2000" b="1" dirty="0">
                <a:latin typeface="Arial"/>
                <a:cs typeface="Arial"/>
              </a:rPr>
              <a:t>New CEO - Emily Miles – come from </a:t>
            </a:r>
            <a:r>
              <a:rPr lang="en-GB" sz="2000" dirty="0">
                <a:latin typeface="Arial"/>
                <a:cs typeface="Arial"/>
              </a:rPr>
              <a:t>the Department of Environment, Food and Rural Affairs - </a:t>
            </a:r>
            <a:r>
              <a:rPr lang="en-GB" sz="2000" b="1" dirty="0">
                <a:latin typeface="Arial"/>
                <a:cs typeface="Arial"/>
              </a:rPr>
              <a:t>joined 19 October</a:t>
            </a:r>
            <a:endParaRPr lang="en-GB" sz="2000" dirty="0">
              <a:latin typeface="Arial"/>
              <a:cs typeface="Arial"/>
            </a:endParaRPr>
          </a:p>
          <a:p>
            <a:endParaRPr lang="en-GB" sz="2000" b="1" dirty="0">
              <a:latin typeface="Arial"/>
              <a:cs typeface="Arial"/>
            </a:endParaRPr>
          </a:p>
          <a:p>
            <a:pPr marL="342900" indent="-342900">
              <a:buFont typeface="Wingdings"/>
              <a:buChar char="ü"/>
            </a:pPr>
            <a:r>
              <a:rPr lang="en-GB" sz="2000" b="1" dirty="0">
                <a:latin typeface="Arial"/>
                <a:cs typeface="Arial"/>
              </a:rPr>
              <a:t>Rabbi Baroness Neuberger DBE new Chair of the CQC </a:t>
            </a:r>
            <a:r>
              <a:rPr lang="en-GB" sz="2000" dirty="0">
                <a:latin typeface="Arial"/>
                <a:cs typeface="Arial"/>
              </a:rPr>
              <a:t>&amp; started 1 October </a:t>
            </a:r>
          </a:p>
          <a:p>
            <a:endParaRPr lang="en-GB" sz="2000" dirty="0">
              <a:latin typeface="Arial"/>
              <a:cs typeface="Arial"/>
            </a:endParaRPr>
          </a:p>
          <a:p>
            <a:pPr marL="342900" indent="-342900">
              <a:buFont typeface="Wingdings"/>
              <a:buChar char="ü"/>
            </a:pPr>
            <a:r>
              <a:rPr lang="en-GB" sz="2000" dirty="0">
                <a:latin typeface="Arial"/>
                <a:cs typeface="Arial"/>
              </a:rPr>
              <a:t>Next steps in the Dementia Strategy: Developing new statutory guidance on what good dementia care looks like – get involved </a:t>
            </a:r>
            <a:endParaRPr lang="en-GB" dirty="0"/>
          </a:p>
          <a:p>
            <a:pPr marL="342900" indent="-342900">
              <a:buFont typeface="Wingdings"/>
              <a:buChar char="ü"/>
            </a:pPr>
            <a:endParaRPr lang="en-GB" sz="2000" dirty="0">
              <a:latin typeface="Arial"/>
              <a:cs typeface="Arial"/>
            </a:endParaRPr>
          </a:p>
          <a:p>
            <a:pPr marL="342900" indent="-342900">
              <a:buFont typeface="Wingdings"/>
              <a:buChar char="ü"/>
            </a:pPr>
            <a:r>
              <a:rPr lang="en-GB" sz="2000" b="1" dirty="0">
                <a:latin typeface="Arial"/>
                <a:cs typeface="Arial"/>
              </a:rPr>
              <a:t>2026 State of Care Report published – Friday 23 October </a:t>
            </a:r>
          </a:p>
          <a:p>
            <a:endParaRPr lang="en-GB" sz="2000" dirty="0">
              <a:latin typeface="Arial"/>
              <a:cs typeface="Arial"/>
            </a:endParaRPr>
          </a:p>
        </p:txBody>
      </p:sp>
      <p:pic>
        <p:nvPicPr>
          <p:cNvPr id="6" name="Picture 5">
            <a:extLst>
              <a:ext uri="{FF2B5EF4-FFF2-40B4-BE49-F238E27FC236}">
                <a16:creationId xmlns:a16="http://schemas.microsoft.com/office/drawing/2014/main" id="{B59ABE0A-AA79-D8C7-7B65-6EBBC3461108}"/>
              </a:ext>
            </a:extLst>
          </p:cNvPr>
          <p:cNvPicPr>
            <a:picLocks noChangeAspect="1"/>
          </p:cNvPicPr>
          <p:nvPr/>
        </p:nvPicPr>
        <p:blipFill>
          <a:blip r:embed="rId3"/>
          <a:srcRect l="377" t="2262" r="2076" b="2365"/>
          <a:stretch>
            <a:fillRect/>
          </a:stretch>
        </p:blipFill>
        <p:spPr>
          <a:xfrm>
            <a:off x="6919152" y="1286701"/>
            <a:ext cx="2635182" cy="1791864"/>
          </a:xfrm>
          <a:prstGeom prst="rect">
            <a:avLst/>
          </a:prstGeom>
          <a:ln>
            <a:solidFill>
              <a:schemeClr val="accent1"/>
            </a:solidFill>
          </a:ln>
        </p:spPr>
      </p:pic>
      <p:pic>
        <p:nvPicPr>
          <p:cNvPr id="8" name="Picture 7">
            <a:extLst>
              <a:ext uri="{FF2B5EF4-FFF2-40B4-BE49-F238E27FC236}">
                <a16:creationId xmlns:a16="http://schemas.microsoft.com/office/drawing/2014/main" id="{4C281F2A-AB26-CC58-9E41-01C337C57282}"/>
              </a:ext>
            </a:extLst>
          </p:cNvPr>
          <p:cNvPicPr>
            <a:picLocks noChangeAspect="1"/>
          </p:cNvPicPr>
          <p:nvPr/>
        </p:nvPicPr>
        <p:blipFill>
          <a:blip r:embed="rId4"/>
          <a:stretch>
            <a:fillRect/>
          </a:stretch>
        </p:blipFill>
        <p:spPr>
          <a:xfrm>
            <a:off x="9557797" y="1378556"/>
            <a:ext cx="2045060" cy="2052578"/>
          </a:xfrm>
          <a:prstGeom prst="rect">
            <a:avLst/>
          </a:prstGeom>
          <a:ln>
            <a:solidFill>
              <a:schemeClr val="accent1"/>
            </a:solidFill>
          </a:ln>
        </p:spPr>
      </p:pic>
      <p:pic>
        <p:nvPicPr>
          <p:cNvPr id="5" name="Picture 4" descr="A blue rectangular sign with white text&#10;&#10;AI-generated content may be incorrect.">
            <a:extLst>
              <a:ext uri="{FF2B5EF4-FFF2-40B4-BE49-F238E27FC236}">
                <a16:creationId xmlns:a16="http://schemas.microsoft.com/office/drawing/2014/main" id="{A6F1F148-8685-D74C-0CFC-C4CDE226919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939528" y="0"/>
            <a:ext cx="2252472" cy="1441814"/>
          </a:xfrm>
          <a:prstGeom prst="rect">
            <a:avLst/>
          </a:prstGeom>
        </p:spPr>
      </p:pic>
      <p:pic>
        <p:nvPicPr>
          <p:cNvPr id="7" name="Picture 6" descr="A group of women sitting in chairs&#10;&#10;AI-generated content may be incorrect.">
            <a:extLst>
              <a:ext uri="{FF2B5EF4-FFF2-40B4-BE49-F238E27FC236}">
                <a16:creationId xmlns:a16="http://schemas.microsoft.com/office/drawing/2014/main" id="{800910BE-54F7-E7B1-6723-62D2629FD63D}"/>
              </a:ext>
            </a:extLst>
          </p:cNvPr>
          <p:cNvPicPr>
            <a:picLocks noChangeAspect="1"/>
          </p:cNvPicPr>
          <p:nvPr/>
        </p:nvPicPr>
        <p:blipFill>
          <a:blip r:embed="rId6"/>
          <a:stretch>
            <a:fillRect/>
          </a:stretch>
        </p:blipFill>
        <p:spPr>
          <a:xfrm>
            <a:off x="6672384" y="3269657"/>
            <a:ext cx="4552462" cy="2223689"/>
          </a:xfrm>
          <a:prstGeom prst="rect">
            <a:avLst/>
          </a:prstGeom>
          <a:ln>
            <a:solidFill>
              <a:srgbClr val="4472C4"/>
            </a:solidFill>
          </a:ln>
        </p:spPr>
      </p:pic>
      <p:pic>
        <p:nvPicPr>
          <p:cNvPr id="9" name="Picture 8" descr="An old person wearing glasses&#10;&#10;AI-generated content may be incorrect.">
            <a:extLst>
              <a:ext uri="{FF2B5EF4-FFF2-40B4-BE49-F238E27FC236}">
                <a16:creationId xmlns:a16="http://schemas.microsoft.com/office/drawing/2014/main" id="{2DDCBFFE-C8AA-E384-F7E7-97ED9E055D1D}"/>
              </a:ext>
            </a:extLst>
          </p:cNvPr>
          <p:cNvPicPr>
            <a:picLocks noChangeAspect="1"/>
          </p:cNvPicPr>
          <p:nvPr/>
        </p:nvPicPr>
        <p:blipFill>
          <a:blip r:embed="rId7"/>
          <a:stretch>
            <a:fillRect/>
          </a:stretch>
        </p:blipFill>
        <p:spPr>
          <a:xfrm>
            <a:off x="8153154" y="4374539"/>
            <a:ext cx="3466613" cy="2329229"/>
          </a:xfrm>
          <a:prstGeom prst="rect">
            <a:avLst/>
          </a:prstGeom>
        </p:spPr>
      </p:pic>
      <p:pic>
        <p:nvPicPr>
          <p:cNvPr id="11" name="Picture 10" descr="A logo for a company&#10;&#10;AI-generated content may be incorrect.">
            <a:extLst>
              <a:ext uri="{FF2B5EF4-FFF2-40B4-BE49-F238E27FC236}">
                <a16:creationId xmlns:a16="http://schemas.microsoft.com/office/drawing/2014/main" id="{72AF0B3F-11B0-38C3-471E-0C67875820FA}"/>
              </a:ext>
            </a:extLst>
          </p:cNvPr>
          <p:cNvPicPr>
            <a:picLocks noChangeAspect="1"/>
          </p:cNvPicPr>
          <p:nvPr/>
        </p:nvPicPr>
        <p:blipFill>
          <a:blip r:embed="rId8"/>
          <a:stretch>
            <a:fillRect/>
          </a:stretch>
        </p:blipFill>
        <p:spPr>
          <a:xfrm>
            <a:off x="6996967" y="346931"/>
            <a:ext cx="1695450" cy="771525"/>
          </a:xfrm>
          <a:prstGeom prst="rect">
            <a:avLst/>
          </a:prstGeom>
        </p:spPr>
      </p:pic>
    </p:spTree>
    <p:extLst>
      <p:ext uri="{BB962C8B-B14F-4D97-AF65-F5344CB8AC3E}">
        <p14:creationId xmlns:p14="http://schemas.microsoft.com/office/powerpoint/2010/main" val="4741406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AF41D-A48A-5260-E83E-881B36D11F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F3A7DA-3CE5-9F96-8390-A583C1572D4C}"/>
              </a:ext>
            </a:extLst>
          </p:cNvPr>
          <p:cNvSpPr>
            <a:spLocks noGrp="1"/>
          </p:cNvSpPr>
          <p:nvPr>
            <p:ph type="title"/>
          </p:nvPr>
        </p:nvSpPr>
        <p:spPr>
          <a:xfrm>
            <a:off x="175846" y="64511"/>
            <a:ext cx="9615715" cy="1325563"/>
          </a:xfrm>
        </p:spPr>
        <p:txBody>
          <a:bodyPr>
            <a:normAutofit/>
          </a:bodyPr>
          <a:lstStyle/>
          <a:p>
            <a:r>
              <a:rPr lang="en-US" sz="4000"/>
              <a:t>State of Care 2026</a:t>
            </a:r>
          </a:p>
        </p:txBody>
      </p:sp>
      <p:pic>
        <p:nvPicPr>
          <p:cNvPr id="5" name="Picture 4" descr="A blue rectangular sign with white text&#10;&#10;AI-generated content may be incorrect.">
            <a:extLst>
              <a:ext uri="{FF2B5EF4-FFF2-40B4-BE49-F238E27FC236}">
                <a16:creationId xmlns:a16="http://schemas.microsoft.com/office/drawing/2014/main" id="{7AA4CEF7-ED2D-ED5B-6E52-4F88496E60E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39528" y="0"/>
            <a:ext cx="2252472" cy="1441814"/>
          </a:xfrm>
          <a:prstGeom prst="rect">
            <a:avLst/>
          </a:prstGeom>
        </p:spPr>
      </p:pic>
      <p:pic>
        <p:nvPicPr>
          <p:cNvPr id="11" name="Picture 10" descr="A logo for a company&#10;&#10;AI-generated content may be incorrect.">
            <a:extLst>
              <a:ext uri="{FF2B5EF4-FFF2-40B4-BE49-F238E27FC236}">
                <a16:creationId xmlns:a16="http://schemas.microsoft.com/office/drawing/2014/main" id="{5B9C8A02-3919-EF54-227C-C7DFD7B4068D}"/>
              </a:ext>
            </a:extLst>
          </p:cNvPr>
          <p:cNvPicPr>
            <a:picLocks noChangeAspect="1"/>
          </p:cNvPicPr>
          <p:nvPr/>
        </p:nvPicPr>
        <p:blipFill>
          <a:blip r:embed="rId4"/>
          <a:stretch>
            <a:fillRect/>
          </a:stretch>
        </p:blipFill>
        <p:spPr>
          <a:xfrm>
            <a:off x="6996967" y="346931"/>
            <a:ext cx="1695450" cy="771525"/>
          </a:xfrm>
          <a:prstGeom prst="rect">
            <a:avLst/>
          </a:prstGeom>
        </p:spPr>
      </p:pic>
      <p:sp>
        <p:nvSpPr>
          <p:cNvPr id="13" name="Content Placeholder 2">
            <a:extLst>
              <a:ext uri="{FF2B5EF4-FFF2-40B4-BE49-F238E27FC236}">
                <a16:creationId xmlns:a16="http://schemas.microsoft.com/office/drawing/2014/main" id="{31C618C8-44F9-B253-C534-7CB662B3FAE3}"/>
              </a:ext>
            </a:extLst>
          </p:cNvPr>
          <p:cNvSpPr>
            <a:spLocks noGrp="1"/>
          </p:cNvSpPr>
          <p:nvPr>
            <p:ph idx="1"/>
          </p:nvPr>
        </p:nvSpPr>
        <p:spPr>
          <a:xfrm>
            <a:off x="838200" y="1400876"/>
            <a:ext cx="10515600" cy="4879573"/>
          </a:xfrm>
          <a:ln>
            <a:solidFill>
              <a:srgbClr val="0070C0"/>
            </a:solidFill>
          </a:ln>
        </p:spPr>
        <p:txBody>
          <a:bodyPr>
            <a:normAutofit fontScale="92500" lnSpcReduction="20000"/>
          </a:bodyPr>
          <a:lstStyle/>
          <a:p>
            <a:pPr fontAlgn="t">
              <a:lnSpc>
                <a:spcPct val="100000"/>
              </a:lnSpc>
            </a:pPr>
            <a:r>
              <a:rPr lang="en-GB" sz="2000" b="1" dirty="0"/>
              <a:t>Quality remains uneven:</a:t>
            </a:r>
            <a:r>
              <a:rPr lang="en-GB" sz="2000" dirty="0"/>
              <a:t> Well-led continues to be the weakest area and quality remains uneven depending on the type of care (care homes perform worse on average than homecare and supported living), and depending on location (only 59% of care homes in the North West region are good or outstanding.</a:t>
            </a:r>
          </a:p>
          <a:p>
            <a:pPr fontAlgn="t">
              <a:lnSpc>
                <a:spcPct val="100000"/>
              </a:lnSpc>
            </a:pPr>
            <a:r>
              <a:rPr lang="en-GB" sz="2000" b="1" dirty="0"/>
              <a:t>The market is reshaping:</a:t>
            </a:r>
            <a:r>
              <a:rPr lang="en-GB" sz="2000" dirty="0"/>
              <a:t> care homes are consolidating into fewer, larger services, while homecare is becoming increasingly fragmented. </a:t>
            </a:r>
          </a:p>
          <a:p>
            <a:pPr fontAlgn="t"/>
            <a:r>
              <a:rPr lang="en-GB" sz="2000" dirty="0"/>
              <a:t>Care home property ownership is increasingly consolidating under institutional investors. The number of homes by the top 5 largest providers of care homes for older people ahs increased by 26% in 2 years; meaning Welltower now owns 9% of all CQC-registered ‘beds’.</a:t>
            </a:r>
          </a:p>
          <a:p>
            <a:pPr fontAlgn="t">
              <a:lnSpc>
                <a:spcPct val="100000"/>
              </a:lnSpc>
            </a:pPr>
            <a:r>
              <a:rPr lang="en-GB" sz="2000" b="1" dirty="0"/>
              <a:t>Financial sustainability is under strain:</a:t>
            </a:r>
            <a:r>
              <a:rPr lang="en-GB" sz="2000" dirty="0"/>
              <a:t> local authorities overspent adult social care budgets by </a:t>
            </a:r>
            <a:r>
              <a:rPr lang="en-GB" sz="2000" b="1" dirty="0"/>
              <a:t>£715m</a:t>
            </a:r>
            <a:r>
              <a:rPr lang="en-GB" sz="2000" dirty="0"/>
              <a:t>, increasing pressure on commissioning and provider viability. Providers are increasingly seeking more self-funded people to secure their sustainability. </a:t>
            </a:r>
          </a:p>
          <a:p>
            <a:pPr fontAlgn="t">
              <a:lnSpc>
                <a:spcPct val="100000"/>
              </a:lnSpc>
            </a:pPr>
            <a:r>
              <a:rPr lang="en-GB" sz="2000" b="1" dirty="0"/>
              <a:t>Workforce pressures persist:</a:t>
            </a:r>
            <a:r>
              <a:rPr lang="en-GB" sz="2000" dirty="0"/>
              <a:t> vacancy and turnover rates are improving by very small margins, but international recruitment has fallen sharply and recruitment risks remain. Staffing is a key indicator of quality. </a:t>
            </a:r>
          </a:p>
          <a:p>
            <a:pPr fontAlgn="t">
              <a:lnSpc>
                <a:spcPct val="100000"/>
              </a:lnSpc>
            </a:pPr>
            <a:r>
              <a:rPr lang="en-GB" sz="2000" b="1" dirty="0"/>
              <a:t>System capacity remains critical:</a:t>
            </a:r>
            <a:r>
              <a:rPr lang="en-GB" sz="2000" dirty="0"/>
              <a:t> social care shortages and transfer delays each account for </a:t>
            </a:r>
            <a:r>
              <a:rPr lang="en-GB" sz="2000" b="1" dirty="0"/>
              <a:t>12% of delayed hospital discharges</a:t>
            </a:r>
            <a:r>
              <a:rPr lang="en-GB" sz="2000" dirty="0"/>
              <a:t>, reinforcing the need for stronger system working.</a:t>
            </a:r>
            <a:endParaRPr lang="en-GB" sz="2000" dirty="0">
              <a:latin typeface="Segoe UI" panose="020B0502040204020203" pitchFamily="34" charset="0"/>
            </a:endParaRPr>
          </a:p>
        </p:txBody>
      </p:sp>
    </p:spTree>
    <p:extLst>
      <p:ext uri="{BB962C8B-B14F-4D97-AF65-F5344CB8AC3E}">
        <p14:creationId xmlns:p14="http://schemas.microsoft.com/office/powerpoint/2010/main" val="25239900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E10B2-1397-6193-1AB3-84E6A14FFF1D}"/>
            </a:ext>
          </a:extLst>
        </p:cNvPr>
        <p:cNvGrpSpPr/>
        <p:nvPr/>
      </p:nvGrpSpPr>
      <p:grpSpPr>
        <a:xfrm>
          <a:off x="0" y="0"/>
          <a:ext cx="0" cy="0"/>
          <a:chOff x="0" y="0"/>
          <a:chExt cx="0" cy="0"/>
        </a:xfrm>
      </p:grpSpPr>
      <p:pic>
        <p:nvPicPr>
          <p:cNvPr id="3" name="Picture 2" descr="A blue and white background&#10;&#10;AI-generated content may be incorrect.">
            <a:extLst>
              <a:ext uri="{FF2B5EF4-FFF2-40B4-BE49-F238E27FC236}">
                <a16:creationId xmlns:a16="http://schemas.microsoft.com/office/drawing/2014/main" id="{5C36FCC3-E32A-8BB4-C012-2653F2159EA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EE8CB8B8-614B-91EC-D29F-C44E0FBA3CF1}"/>
              </a:ext>
            </a:extLst>
          </p:cNvPr>
          <p:cNvSpPr txBox="1"/>
          <p:nvPr/>
        </p:nvSpPr>
        <p:spPr>
          <a:xfrm>
            <a:off x="1291883" y="3260188"/>
            <a:ext cx="9608234"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5000" b="1">
                <a:solidFill>
                  <a:schemeClr val="bg1"/>
                </a:solidFill>
                <a:latin typeface="+mj-lt"/>
                <a:ea typeface="Calibri"/>
                <a:cs typeface="Microsoft Sans Serif" panose="020B0604020202020204" pitchFamily="34" charset="0"/>
              </a:rPr>
              <a:t>Technology – Driving change</a:t>
            </a:r>
            <a:endParaRPr lang="en-GB" sz="5000" b="1">
              <a:latin typeface="+mj-lt"/>
              <a:ea typeface="Calibri"/>
              <a:cs typeface="Microsoft Sans Serif" panose="020B0604020202020204" pitchFamily="34" charset="0"/>
            </a:endParaRPr>
          </a:p>
        </p:txBody>
      </p:sp>
      <p:pic>
        <p:nvPicPr>
          <p:cNvPr id="6" name="Graphic 5" descr="Open book outline">
            <a:extLst>
              <a:ext uri="{FF2B5EF4-FFF2-40B4-BE49-F238E27FC236}">
                <a16:creationId xmlns:a16="http://schemas.microsoft.com/office/drawing/2014/main" id="{86F777F4-16C1-1765-56D2-038EAE507F6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18782" y="1819672"/>
            <a:ext cx="1609328" cy="1609328"/>
          </a:xfrm>
          <a:prstGeom prst="rect">
            <a:avLst/>
          </a:prstGeom>
        </p:spPr>
      </p:pic>
    </p:spTree>
    <p:extLst>
      <p:ext uri="{BB962C8B-B14F-4D97-AF65-F5344CB8AC3E}">
        <p14:creationId xmlns:p14="http://schemas.microsoft.com/office/powerpoint/2010/main" val="29761888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1921723-4EC4-0B92-B11F-24AF24E82DCD}"/>
              </a:ext>
            </a:extLst>
          </p:cNvPr>
          <p:cNvPicPr>
            <a:picLocks noChangeAspect="1"/>
          </p:cNvPicPr>
          <p:nvPr/>
        </p:nvPicPr>
        <p:blipFill>
          <a:blip r:embed="rId2"/>
          <a:stretch>
            <a:fillRect/>
          </a:stretch>
        </p:blipFill>
        <p:spPr>
          <a:xfrm>
            <a:off x="419878" y="1285166"/>
            <a:ext cx="4051341" cy="4240542"/>
          </a:xfrm>
          <a:prstGeom prst="rect">
            <a:avLst/>
          </a:prstGeom>
          <a:ln>
            <a:solidFill>
              <a:srgbClr val="4472C4"/>
            </a:solidFill>
          </a:ln>
        </p:spPr>
      </p:pic>
      <p:sp>
        <p:nvSpPr>
          <p:cNvPr id="3" name="TextBox 2">
            <a:extLst>
              <a:ext uri="{FF2B5EF4-FFF2-40B4-BE49-F238E27FC236}">
                <a16:creationId xmlns:a16="http://schemas.microsoft.com/office/drawing/2014/main" id="{962AA352-74D4-28D8-5A8B-1A033F790D52}"/>
              </a:ext>
            </a:extLst>
          </p:cNvPr>
          <p:cNvSpPr txBox="1"/>
          <p:nvPr/>
        </p:nvSpPr>
        <p:spPr>
          <a:xfrm>
            <a:off x="624417" y="0"/>
            <a:ext cx="1039283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en-GB" sz="1800" b="0" i="0">
                <a:solidFill>
                  <a:srgbClr val="000000"/>
                </a:solidFill>
                <a:latin typeface="Aptos"/>
                <a:ea typeface="Segoe UI"/>
                <a:cs typeface="Segoe UI"/>
              </a:rPr>
              <a:t>​</a:t>
            </a:r>
            <a:endParaRPr lang="en-US"/>
          </a:p>
          <a:p>
            <a:pPr algn="ctr"/>
            <a:endParaRPr lang="en-GB"/>
          </a:p>
        </p:txBody>
      </p:sp>
      <p:sp>
        <p:nvSpPr>
          <p:cNvPr id="5" name="TextBox 4">
            <a:extLst>
              <a:ext uri="{FF2B5EF4-FFF2-40B4-BE49-F238E27FC236}">
                <a16:creationId xmlns:a16="http://schemas.microsoft.com/office/drawing/2014/main" id="{2E1B7EEA-8638-499B-09D0-8ABEC6D1911D}"/>
              </a:ext>
            </a:extLst>
          </p:cNvPr>
          <p:cNvSpPr txBox="1"/>
          <p:nvPr/>
        </p:nvSpPr>
        <p:spPr>
          <a:xfrm>
            <a:off x="209457" y="238137"/>
            <a:ext cx="9617446" cy="954107"/>
          </a:xfrm>
          <a:prstGeom prst="rect">
            <a:avLst/>
          </a:prstGeom>
          <a:noFill/>
          <a:ln>
            <a:solidFill>
              <a:srgbClr val="4472C4"/>
            </a:solidFill>
          </a:ln>
        </p:spPr>
        <p:txBody>
          <a:bodyPr wrap="square" lIns="91440" tIns="45720" rIns="91440" bIns="45720" rtlCol="0" anchor="t">
            <a:spAutoFit/>
          </a:bodyPr>
          <a:lstStyle/>
          <a:p>
            <a:pPr>
              <a:defRPr/>
            </a:pPr>
            <a:r>
              <a:rPr lang="en-GB" sz="2800" b="1">
                <a:solidFill>
                  <a:srgbClr val="002060"/>
                </a:solidFill>
                <a:latin typeface="Aptos" panose="020B0004020202020204"/>
              </a:rPr>
              <a:t>Some handy checklists – Cyber incident checklist from the Digital Care Hub and AI Risk Management Toolkit</a:t>
            </a:r>
            <a:endParaRPr lang="en-US"/>
          </a:p>
        </p:txBody>
      </p:sp>
      <p:pic>
        <p:nvPicPr>
          <p:cNvPr id="7" name="Picture 6" descr="A blue rectangular sign with white text&#10;&#10;AI-generated content may be incorrect.">
            <a:extLst>
              <a:ext uri="{FF2B5EF4-FFF2-40B4-BE49-F238E27FC236}">
                <a16:creationId xmlns:a16="http://schemas.microsoft.com/office/drawing/2014/main" id="{8A23EC40-6881-4C81-91D5-D4812F37FF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39528" y="0"/>
            <a:ext cx="2252472" cy="1441814"/>
          </a:xfrm>
          <a:prstGeom prst="rect">
            <a:avLst/>
          </a:prstGeom>
        </p:spPr>
      </p:pic>
      <p:pic>
        <p:nvPicPr>
          <p:cNvPr id="8" name="Picture 7">
            <a:extLst>
              <a:ext uri="{FF2B5EF4-FFF2-40B4-BE49-F238E27FC236}">
                <a16:creationId xmlns:a16="http://schemas.microsoft.com/office/drawing/2014/main" id="{C2E11969-0E83-26F2-3189-E3D1DA3F70A6}"/>
              </a:ext>
            </a:extLst>
          </p:cNvPr>
          <p:cNvPicPr>
            <a:picLocks noChangeAspect="1"/>
          </p:cNvPicPr>
          <p:nvPr/>
        </p:nvPicPr>
        <p:blipFill>
          <a:blip r:embed="rId4"/>
          <a:stretch>
            <a:fillRect/>
          </a:stretch>
        </p:blipFill>
        <p:spPr>
          <a:xfrm>
            <a:off x="6491985" y="1281182"/>
            <a:ext cx="5278270" cy="5464194"/>
          </a:xfrm>
          <a:prstGeom prst="rect">
            <a:avLst/>
          </a:prstGeom>
          <a:ln>
            <a:solidFill>
              <a:srgbClr val="4472C4"/>
            </a:solidFill>
          </a:ln>
        </p:spPr>
      </p:pic>
      <p:sp>
        <p:nvSpPr>
          <p:cNvPr id="4" name="TextBox 3">
            <a:extLst>
              <a:ext uri="{FF2B5EF4-FFF2-40B4-BE49-F238E27FC236}">
                <a16:creationId xmlns:a16="http://schemas.microsoft.com/office/drawing/2014/main" id="{368F2CA6-30E5-AB16-0623-6F84B4A8C42B}"/>
              </a:ext>
            </a:extLst>
          </p:cNvPr>
          <p:cNvSpPr txBox="1"/>
          <p:nvPr/>
        </p:nvSpPr>
        <p:spPr>
          <a:xfrm>
            <a:off x="426927" y="5525498"/>
            <a:ext cx="5571425" cy="1200329"/>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b="1">
                <a:solidFill>
                  <a:srgbClr val="3F3F3F"/>
                </a:solidFill>
                <a:latin typeface="Aptos"/>
              </a:rPr>
              <a:t>This checklist covers the practical steps that are easy to overlook until they are needed. They prompt providers to identify key roles, keep printed and offline copies of important contacts, agree back-up communication routes, prepare short holding statements and practise their response at least once a year. They also include prompts for the first few hours of an incident, stakeholder updates and post-incident review.</a:t>
            </a:r>
            <a:r>
              <a:rPr lang="en-GB" sz="1200" b="1">
                <a:ea typeface="+mn-lt"/>
                <a:cs typeface="+mn-lt"/>
              </a:rPr>
              <a:t>  </a:t>
            </a:r>
            <a:endParaRPr lang="en-US" sz="1200" b="1"/>
          </a:p>
        </p:txBody>
      </p:sp>
    </p:spTree>
    <p:extLst>
      <p:ext uri="{BB962C8B-B14F-4D97-AF65-F5344CB8AC3E}">
        <p14:creationId xmlns:p14="http://schemas.microsoft.com/office/powerpoint/2010/main" val="14750018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93FF1BB-9F3A-EE27-B5A5-0A6EE5C91DB4}"/>
              </a:ext>
            </a:extLst>
          </p:cNvPr>
          <p:cNvSpPr>
            <a:spLocks noGrp="1"/>
          </p:cNvSpPr>
          <p:nvPr>
            <p:ph type="title"/>
          </p:nvPr>
        </p:nvSpPr>
        <p:spPr>
          <a:xfrm>
            <a:off x="391257" y="357797"/>
            <a:ext cx="9892813" cy="981197"/>
          </a:xfrm>
        </p:spPr>
        <p:txBody>
          <a:bodyPr>
            <a:normAutofit fontScale="90000"/>
          </a:bodyPr>
          <a:lstStyle/>
          <a:p>
            <a:r>
              <a:rPr lang="en-US" sz="4000"/>
              <a:t>DHSC expectations around becoming a  fully </a:t>
            </a:r>
            <a:r>
              <a:rPr lang="en-US" sz="4000" err="1"/>
              <a:t>digitised</a:t>
            </a:r>
            <a:r>
              <a:rPr lang="en-US" sz="4000"/>
              <a:t> care provider</a:t>
            </a:r>
          </a:p>
        </p:txBody>
      </p:sp>
      <p:pic>
        <p:nvPicPr>
          <p:cNvPr id="5" name="Picture 4" descr="A blue rectangular sign with white text&#10;&#10;AI-generated content may be incorrect.">
            <a:extLst>
              <a:ext uri="{FF2B5EF4-FFF2-40B4-BE49-F238E27FC236}">
                <a16:creationId xmlns:a16="http://schemas.microsoft.com/office/drawing/2014/main" id="{E42E0276-5A33-542D-32D0-DF97E467C5B5}"/>
              </a:ext>
            </a:extLst>
          </p:cNvPr>
          <p:cNvPicPr>
            <a:picLocks noChangeAspect="1"/>
          </p:cNvPicPr>
          <p:nvPr/>
        </p:nvPicPr>
        <p:blipFill>
          <a:blip r:embed="rId2" cstate="email">
            <a:extLst>
              <a:ext uri="{28A0092B-C50C-407E-A947-70E740481C1C}">
                <a14:useLocalDpi xmlns:a14="http://schemas.microsoft.com/office/drawing/2010/main"/>
              </a:ext>
            </a:extLst>
          </a:blip>
          <a:srcRect l="1050" r="4363" b="1"/>
          <a:stretch>
            <a:fillRect/>
          </a:stretch>
        </p:blipFill>
        <p:spPr>
          <a:xfrm>
            <a:off x="10009571" y="-2462"/>
            <a:ext cx="2026277" cy="1344462"/>
          </a:xfrm>
          <a:prstGeom prst="rect">
            <a:avLst/>
          </a:prstGeom>
          <a:noFill/>
        </p:spPr>
      </p:pic>
      <p:sp>
        <p:nvSpPr>
          <p:cNvPr id="8" name="TextBox 7">
            <a:extLst>
              <a:ext uri="{FF2B5EF4-FFF2-40B4-BE49-F238E27FC236}">
                <a16:creationId xmlns:a16="http://schemas.microsoft.com/office/drawing/2014/main" id="{2E9B144C-0B7B-8AB5-FFAA-9FFA3718EBB2}"/>
              </a:ext>
            </a:extLst>
          </p:cNvPr>
          <p:cNvSpPr txBox="1"/>
          <p:nvPr/>
        </p:nvSpPr>
        <p:spPr>
          <a:xfrm>
            <a:off x="387004" y="1820333"/>
            <a:ext cx="6004411" cy="4524315"/>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a:buChar char="•"/>
            </a:pPr>
            <a:r>
              <a:rPr lang="en-GB"/>
              <a:t>A collection of refreshed resources, guidance and information published by DHSC</a:t>
            </a:r>
            <a:endParaRPr lang="en-US"/>
          </a:p>
          <a:p>
            <a:pPr algn="just"/>
            <a:endParaRPr lang="en-GB"/>
          </a:p>
          <a:p>
            <a:pPr marL="285750" indent="-285750" algn="just">
              <a:buFont typeface="Arial"/>
              <a:buChar char="•"/>
            </a:pPr>
            <a:r>
              <a:rPr lang="en-GB"/>
              <a:t>Lays out their expectation around all providers being 'fully digitised';</a:t>
            </a:r>
          </a:p>
          <a:p>
            <a:pPr marL="742950" lvl="1" indent="-285750" algn="just">
              <a:buFont typeface="Courier New"/>
              <a:buChar char="o"/>
            </a:pPr>
            <a:r>
              <a:rPr lang="en-GB"/>
              <a:t>Using an assured solutions Digital Social Care Record </a:t>
            </a:r>
          </a:p>
          <a:p>
            <a:pPr marL="742950" lvl="1" indent="-285750" algn="just">
              <a:buFont typeface="Courier New"/>
              <a:buChar char="o"/>
            </a:pPr>
            <a:r>
              <a:rPr lang="en-GB"/>
              <a:t>Meeting 'Standards Met' level on the Data Security and Protection Toolkit</a:t>
            </a:r>
          </a:p>
          <a:p>
            <a:pPr lvl="1" algn="just"/>
            <a:endParaRPr lang="en-GB"/>
          </a:p>
          <a:p>
            <a:pPr marL="285750" indent="-285750" algn="just">
              <a:buFont typeface="Arial"/>
              <a:buChar char="•"/>
            </a:pPr>
            <a:r>
              <a:rPr lang="en-GB"/>
              <a:t>'Using AI in Adult Social Care' -  are you using AI safely and ethically in your organisation? A useful update and can be used to review your organisations use of AI and for staff training </a:t>
            </a:r>
          </a:p>
          <a:p>
            <a:pPr marL="285750" indent="-285750" algn="just">
              <a:buFont typeface="Arial"/>
              <a:buChar char="•"/>
            </a:pPr>
            <a:endParaRPr lang="en-GB"/>
          </a:p>
          <a:p>
            <a:pPr marL="285750" indent="-285750">
              <a:buFont typeface="Arial"/>
              <a:buChar char="•"/>
            </a:pPr>
            <a:endParaRPr lang="en-GB"/>
          </a:p>
        </p:txBody>
      </p:sp>
      <p:pic>
        <p:nvPicPr>
          <p:cNvPr id="3" name="Picture 2" descr="A screenshot of a social media page&#10;&#10;AI-generated content may be incorrect.">
            <a:extLst>
              <a:ext uri="{FF2B5EF4-FFF2-40B4-BE49-F238E27FC236}">
                <a16:creationId xmlns:a16="http://schemas.microsoft.com/office/drawing/2014/main" id="{03F151B4-675E-3BE1-6A57-B23403D2A5A2}"/>
              </a:ext>
            </a:extLst>
          </p:cNvPr>
          <p:cNvPicPr>
            <a:picLocks noChangeAspect="1"/>
          </p:cNvPicPr>
          <p:nvPr/>
        </p:nvPicPr>
        <p:blipFill>
          <a:blip r:embed="rId3"/>
          <a:stretch>
            <a:fillRect/>
          </a:stretch>
        </p:blipFill>
        <p:spPr>
          <a:xfrm>
            <a:off x="6614211" y="1172308"/>
            <a:ext cx="4004502" cy="5451231"/>
          </a:xfrm>
          <a:prstGeom prst="rect">
            <a:avLst/>
          </a:prstGeom>
          <a:ln>
            <a:solidFill>
              <a:srgbClr val="4472C4"/>
            </a:solidFill>
          </a:ln>
        </p:spPr>
      </p:pic>
    </p:spTree>
    <p:extLst>
      <p:ext uri="{BB962C8B-B14F-4D97-AF65-F5344CB8AC3E}">
        <p14:creationId xmlns:p14="http://schemas.microsoft.com/office/powerpoint/2010/main" val="1277376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CA015-5828-EA48-5A32-88F3011DA4B1}"/>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AF5A689D-5B81-2A37-849E-2A0E29009CEF}"/>
              </a:ext>
            </a:extLst>
          </p:cNvPr>
          <p:cNvSpPr>
            <a:spLocks noGrp="1"/>
          </p:cNvSpPr>
          <p:nvPr>
            <p:ph type="title"/>
          </p:nvPr>
        </p:nvSpPr>
        <p:spPr>
          <a:xfrm>
            <a:off x="232507" y="177880"/>
            <a:ext cx="9892813" cy="981197"/>
          </a:xfrm>
        </p:spPr>
        <p:txBody>
          <a:bodyPr>
            <a:normAutofit/>
          </a:bodyPr>
          <a:lstStyle/>
          <a:p>
            <a:r>
              <a:rPr lang="en-US" sz="4000"/>
              <a:t>New DHSC telecare publications </a:t>
            </a:r>
          </a:p>
        </p:txBody>
      </p:sp>
      <p:pic>
        <p:nvPicPr>
          <p:cNvPr id="5" name="Picture 4" descr="A blue rectangular sign with white text&#10;&#10;AI-generated content may be incorrect.">
            <a:extLst>
              <a:ext uri="{FF2B5EF4-FFF2-40B4-BE49-F238E27FC236}">
                <a16:creationId xmlns:a16="http://schemas.microsoft.com/office/drawing/2014/main" id="{0EE79A15-B7E1-EBB4-812B-E8FD2FB58E49}"/>
              </a:ext>
            </a:extLst>
          </p:cNvPr>
          <p:cNvPicPr>
            <a:picLocks noChangeAspect="1"/>
          </p:cNvPicPr>
          <p:nvPr/>
        </p:nvPicPr>
        <p:blipFill>
          <a:blip r:embed="rId2" cstate="email">
            <a:extLst>
              <a:ext uri="{28A0092B-C50C-407E-A947-70E740481C1C}">
                <a14:useLocalDpi xmlns:a14="http://schemas.microsoft.com/office/drawing/2010/main"/>
              </a:ext>
            </a:extLst>
          </a:blip>
          <a:srcRect l="1050" r="4363" b="1"/>
          <a:stretch>
            <a:fillRect/>
          </a:stretch>
        </p:blipFill>
        <p:spPr>
          <a:xfrm>
            <a:off x="10009571" y="-2462"/>
            <a:ext cx="2026277" cy="1344462"/>
          </a:xfrm>
          <a:prstGeom prst="rect">
            <a:avLst/>
          </a:prstGeom>
          <a:noFill/>
        </p:spPr>
      </p:pic>
      <p:sp>
        <p:nvSpPr>
          <p:cNvPr id="8" name="TextBox 7">
            <a:extLst>
              <a:ext uri="{FF2B5EF4-FFF2-40B4-BE49-F238E27FC236}">
                <a16:creationId xmlns:a16="http://schemas.microsoft.com/office/drawing/2014/main" id="{B814A793-3F96-663E-17BA-620105AE9858}"/>
              </a:ext>
            </a:extLst>
          </p:cNvPr>
          <p:cNvSpPr txBox="1"/>
          <p:nvPr/>
        </p:nvSpPr>
        <p:spPr>
          <a:xfrm>
            <a:off x="387004" y="1344083"/>
            <a:ext cx="7962326" cy="5078313"/>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GB" b="1">
                <a:solidFill>
                  <a:srgbClr val="0B0C0C"/>
                </a:solidFill>
                <a:highlight>
                  <a:srgbClr val="FFFFFF"/>
                </a:highlight>
                <a:ea typeface="+mn-lt"/>
                <a:cs typeface="+mn-lt"/>
              </a:rPr>
              <a:t>A new suite of resources to support organisations involved in telecare commissioning, procurement and service delivery. </a:t>
            </a:r>
            <a:endParaRPr lang="en-US" b="1">
              <a:solidFill>
                <a:srgbClr val="0B0C0C"/>
              </a:solidFill>
              <a:highlight>
                <a:srgbClr val="FFFFFF"/>
              </a:highlight>
              <a:ea typeface="+mn-lt"/>
              <a:cs typeface="+mn-lt"/>
            </a:endParaRPr>
          </a:p>
          <a:p>
            <a:pPr marL="285750" indent="-285750" algn="just">
              <a:buFont typeface="Wingdings"/>
              <a:buChar char="Ø"/>
            </a:pPr>
            <a:r>
              <a:rPr lang="en-GB">
                <a:solidFill>
                  <a:srgbClr val="0B0C0C"/>
                </a:solidFill>
                <a:highlight>
                  <a:srgbClr val="FFFFFF"/>
                </a:highlight>
                <a:ea typeface="+mn-lt"/>
                <a:cs typeface="+mn-lt"/>
              </a:rPr>
              <a:t>The publications have been developed to support the adult social care sector's transition from analogue to digital telecare services and to help ensure services remain safe, resilient and reliable for people who depend on them.</a:t>
            </a:r>
            <a:endParaRPr lang="en-GB">
              <a:solidFill>
                <a:srgbClr val="000000"/>
              </a:solidFill>
              <a:ea typeface="+mn-lt"/>
              <a:cs typeface="+mn-lt"/>
            </a:endParaRPr>
          </a:p>
          <a:p>
            <a:pPr marL="285750" indent="-285750" algn="just">
              <a:buFont typeface="Wingdings"/>
              <a:buChar char="Ø"/>
            </a:pPr>
            <a:r>
              <a:rPr lang="en-GB">
                <a:solidFill>
                  <a:srgbClr val="0B0C0C"/>
                </a:solidFill>
                <a:highlight>
                  <a:srgbClr val="FFFFFF"/>
                </a:highlight>
                <a:ea typeface="+mn-lt"/>
                <a:cs typeface="+mn-lt"/>
              </a:rPr>
              <a:t>They set out technical and service requirements to help commissioners procure safe, resilient and reliable digital telecare services for:</a:t>
            </a:r>
            <a:endParaRPr lang="en-GB"/>
          </a:p>
          <a:p>
            <a:pPr marL="742950" lvl="1" indent="-285750" algn="just">
              <a:buFont typeface="Wingdings"/>
              <a:buChar char="Ø"/>
            </a:pPr>
            <a:r>
              <a:rPr lang="en-GB">
                <a:solidFill>
                  <a:srgbClr val="0B0C0C"/>
                </a:solidFill>
                <a:highlight>
                  <a:srgbClr val="FFFFFF"/>
                </a:highlight>
                <a:ea typeface="+mn-lt"/>
                <a:cs typeface="+mn-lt"/>
              </a:rPr>
              <a:t> alarm receiving centres</a:t>
            </a:r>
            <a:endParaRPr lang="en-GB"/>
          </a:p>
          <a:p>
            <a:pPr marL="742950" lvl="1" indent="-285750" algn="just">
              <a:buFont typeface="Wingdings"/>
              <a:buChar char="Ø"/>
            </a:pPr>
            <a:r>
              <a:rPr lang="en-GB">
                <a:solidFill>
                  <a:srgbClr val="0B0C0C"/>
                </a:solidFill>
                <a:highlight>
                  <a:srgbClr val="FFFFFF"/>
                </a:highlight>
                <a:ea typeface="+mn-lt"/>
                <a:cs typeface="+mn-lt"/>
              </a:rPr>
              <a:t> grouped living arrangements such as sheltered and supported housing schemes</a:t>
            </a:r>
            <a:endParaRPr lang="en-GB"/>
          </a:p>
          <a:p>
            <a:pPr marL="742950" lvl="1" indent="-285750" algn="just">
              <a:buFont typeface="Wingdings"/>
              <a:buChar char="Ø"/>
            </a:pPr>
            <a:r>
              <a:rPr lang="en-GB">
                <a:solidFill>
                  <a:srgbClr val="0B0C0C"/>
                </a:solidFill>
                <a:highlight>
                  <a:srgbClr val="FFFFFF"/>
                </a:highlight>
                <a:ea typeface="+mn-lt"/>
                <a:cs typeface="+mn-lt"/>
              </a:rPr>
              <a:t>personal alarms for people living in the community</a:t>
            </a:r>
            <a:endParaRPr lang="en-GB"/>
          </a:p>
          <a:p>
            <a:pPr algn="just"/>
            <a:r>
              <a:rPr lang="en-GB">
                <a:solidFill>
                  <a:srgbClr val="0B0C0C"/>
                </a:solidFill>
                <a:highlight>
                  <a:srgbClr val="FFFFFF"/>
                </a:highlight>
                <a:ea typeface="+mn-lt"/>
                <a:cs typeface="+mn-lt"/>
              </a:rPr>
              <a:t>The requirements cover:</a:t>
            </a:r>
            <a:endParaRPr lang="en-GB"/>
          </a:p>
          <a:p>
            <a:pPr marL="742950" lvl="1" indent="-285750" algn="just">
              <a:buFont typeface="Wingdings"/>
              <a:buChar char="Ø"/>
            </a:pPr>
            <a:r>
              <a:rPr lang="en-GB">
                <a:solidFill>
                  <a:srgbClr val="0B0C0C"/>
                </a:solidFill>
                <a:highlight>
                  <a:srgbClr val="FFFFFF"/>
                </a:highlight>
                <a:ea typeface="+mn-lt"/>
                <a:cs typeface="+mn-lt"/>
              </a:rPr>
              <a:t>digital telecare standards and interoperability</a:t>
            </a:r>
            <a:endParaRPr lang="en-GB"/>
          </a:p>
          <a:p>
            <a:pPr marL="742950" lvl="1" indent="-285750" algn="just">
              <a:buFont typeface="Wingdings"/>
              <a:buChar char="Ø"/>
            </a:pPr>
            <a:r>
              <a:rPr lang="en-GB">
                <a:solidFill>
                  <a:srgbClr val="0B0C0C"/>
                </a:solidFill>
                <a:highlight>
                  <a:srgbClr val="FFFFFF"/>
                </a:highlight>
                <a:ea typeface="+mn-lt"/>
                <a:cs typeface="+mn-lt"/>
              </a:rPr>
              <a:t> connectivity and resilience</a:t>
            </a:r>
            <a:endParaRPr lang="en-GB"/>
          </a:p>
          <a:p>
            <a:pPr marL="742950" lvl="1" indent="-285750" algn="just">
              <a:buFont typeface="Wingdings"/>
              <a:buChar char="Ø"/>
            </a:pPr>
            <a:r>
              <a:rPr lang="en-GB">
                <a:solidFill>
                  <a:srgbClr val="0B0C0C"/>
                </a:solidFill>
                <a:highlight>
                  <a:srgbClr val="FFFFFF"/>
                </a:highlight>
                <a:ea typeface="+mn-lt"/>
                <a:cs typeface="+mn-lt"/>
              </a:rPr>
              <a:t> service management and supplier assurance</a:t>
            </a:r>
            <a:endParaRPr lang="en-GB"/>
          </a:p>
          <a:p>
            <a:pPr marL="742950" lvl="1" indent="-285750" algn="just">
              <a:buFont typeface="Wingdings"/>
              <a:buChar char="Ø"/>
            </a:pPr>
            <a:r>
              <a:rPr lang="en-GB">
                <a:solidFill>
                  <a:srgbClr val="0B0C0C"/>
                </a:solidFill>
                <a:highlight>
                  <a:srgbClr val="FFFFFF"/>
                </a:highlight>
                <a:ea typeface="+mn-lt"/>
                <a:cs typeface="+mn-lt"/>
              </a:rPr>
              <a:t>cyber security and data protection</a:t>
            </a:r>
            <a:endParaRPr lang="en-GB"/>
          </a:p>
          <a:p>
            <a:pPr marL="742950" lvl="1" indent="-285750" algn="just">
              <a:buFont typeface="Wingdings"/>
              <a:buChar char="Ø"/>
            </a:pPr>
            <a:r>
              <a:rPr lang="en-GB">
                <a:solidFill>
                  <a:srgbClr val="0B0C0C"/>
                </a:solidFill>
                <a:highlight>
                  <a:srgbClr val="FFFFFF"/>
                </a:highlight>
                <a:ea typeface="+mn-lt"/>
                <a:cs typeface="+mn-lt"/>
              </a:rPr>
              <a:t>access to operational and performance data</a:t>
            </a:r>
            <a:endParaRPr lang="en-GB"/>
          </a:p>
        </p:txBody>
      </p:sp>
      <p:pic>
        <p:nvPicPr>
          <p:cNvPr id="2" name="Picture 1" descr="A screenshot of a web page&#10;&#10;AI-generated content may be incorrect.">
            <a:extLst>
              <a:ext uri="{FF2B5EF4-FFF2-40B4-BE49-F238E27FC236}">
                <a16:creationId xmlns:a16="http://schemas.microsoft.com/office/drawing/2014/main" id="{E3B07575-C707-18DF-E1DB-E60B6EBE6EA2}"/>
              </a:ext>
            </a:extLst>
          </p:cNvPr>
          <p:cNvPicPr>
            <a:picLocks noChangeAspect="1"/>
          </p:cNvPicPr>
          <p:nvPr/>
        </p:nvPicPr>
        <p:blipFill>
          <a:blip r:embed="rId3"/>
          <a:stretch>
            <a:fillRect/>
          </a:stretch>
        </p:blipFill>
        <p:spPr>
          <a:xfrm>
            <a:off x="8688387" y="1241954"/>
            <a:ext cx="2879726" cy="2077509"/>
          </a:xfrm>
          <a:prstGeom prst="rect">
            <a:avLst/>
          </a:prstGeom>
          <a:ln>
            <a:solidFill>
              <a:srgbClr val="4472C4"/>
            </a:solidFill>
          </a:ln>
        </p:spPr>
      </p:pic>
      <p:pic>
        <p:nvPicPr>
          <p:cNvPr id="4" name="Picture 3" descr="A blue and white screen with white text&#10;&#10;AI-generated content may be incorrect.">
            <a:extLst>
              <a:ext uri="{FF2B5EF4-FFF2-40B4-BE49-F238E27FC236}">
                <a16:creationId xmlns:a16="http://schemas.microsoft.com/office/drawing/2014/main" id="{14421FD5-77A7-D8BA-BAD9-0E1BA63711D9}"/>
              </a:ext>
            </a:extLst>
          </p:cNvPr>
          <p:cNvPicPr>
            <a:picLocks noChangeAspect="1"/>
          </p:cNvPicPr>
          <p:nvPr/>
        </p:nvPicPr>
        <p:blipFill>
          <a:blip r:embed="rId4"/>
          <a:stretch>
            <a:fillRect/>
          </a:stretch>
        </p:blipFill>
        <p:spPr>
          <a:xfrm>
            <a:off x="9072033" y="3124200"/>
            <a:ext cx="2673350" cy="1794933"/>
          </a:xfrm>
          <a:prstGeom prst="rect">
            <a:avLst/>
          </a:prstGeom>
          <a:ln>
            <a:solidFill>
              <a:srgbClr val="4472C4"/>
            </a:solidFill>
          </a:ln>
        </p:spPr>
      </p:pic>
      <p:pic>
        <p:nvPicPr>
          <p:cNvPr id="6" name="Picture 5" descr="A blue and white screen with white text&#10;&#10;AI-generated content may be incorrect.">
            <a:extLst>
              <a:ext uri="{FF2B5EF4-FFF2-40B4-BE49-F238E27FC236}">
                <a16:creationId xmlns:a16="http://schemas.microsoft.com/office/drawing/2014/main" id="{26EACB96-D99A-79BB-9181-EB9F40E161B6}"/>
              </a:ext>
            </a:extLst>
          </p:cNvPr>
          <p:cNvPicPr>
            <a:picLocks noChangeAspect="1"/>
          </p:cNvPicPr>
          <p:nvPr/>
        </p:nvPicPr>
        <p:blipFill>
          <a:blip r:embed="rId5"/>
          <a:stretch>
            <a:fillRect/>
          </a:stretch>
        </p:blipFill>
        <p:spPr>
          <a:xfrm>
            <a:off x="8609013" y="4711700"/>
            <a:ext cx="2795059" cy="1985433"/>
          </a:xfrm>
          <a:prstGeom prst="rect">
            <a:avLst/>
          </a:prstGeom>
          <a:ln>
            <a:solidFill>
              <a:srgbClr val="4472C4"/>
            </a:solidFill>
          </a:ln>
        </p:spPr>
      </p:pic>
    </p:spTree>
    <p:extLst>
      <p:ext uri="{BB962C8B-B14F-4D97-AF65-F5344CB8AC3E}">
        <p14:creationId xmlns:p14="http://schemas.microsoft.com/office/powerpoint/2010/main" val="35126934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65394D93-E300-1F9D-3C90-621D6EE0F622}"/>
            </a:ext>
          </a:extLst>
        </p:cNvPr>
        <p:cNvGrpSpPr/>
        <p:nvPr/>
      </p:nvGrpSpPr>
      <p:grpSpPr>
        <a:xfrm>
          <a:off x="0" y="0"/>
          <a:ext cx="0" cy="0"/>
          <a:chOff x="0" y="0"/>
          <a:chExt cx="0" cy="0"/>
        </a:xfrm>
      </p:grpSpPr>
      <p:pic>
        <p:nvPicPr>
          <p:cNvPr id="3" name="Picture 2" descr="image.png"/>
          <p:cNvPicPr>
            <a:picLocks noChangeAspect="1"/>
          </p:cNvPicPr>
          <p:nvPr/>
        </p:nvPicPr>
        <p:blipFill>
          <a:blip r:embed="rId3"/>
          <a:stretch>
            <a:fillRect/>
          </a:stretch>
        </p:blipFill>
        <p:spPr>
          <a:xfrm>
            <a:off x="10588752" y="128016"/>
            <a:ext cx="1033271" cy="658368"/>
          </a:xfrm>
          <a:prstGeom prst="rect">
            <a:avLst/>
          </a:prstGeom>
        </p:spPr>
      </p:pic>
      <p:sp>
        <p:nvSpPr>
          <p:cNvPr id="4" name="TextBox 3"/>
          <p:cNvSpPr txBox="1"/>
          <p:nvPr/>
        </p:nvSpPr>
        <p:spPr>
          <a:xfrm>
            <a:off x="430159" y="131533"/>
            <a:ext cx="8339327" cy="769441"/>
          </a:xfrm>
          <a:prstGeom prst="rect">
            <a:avLst/>
          </a:prstGeom>
          <a:noFill/>
        </p:spPr>
        <p:txBody>
          <a:bodyPr wrap="square" lIns="0" tIns="0" rIns="0" bIns="0" anchor="t">
            <a:spAutoFit/>
          </a:bodyPr>
          <a:lstStyle/>
          <a:p>
            <a:r>
              <a:rPr lang="en-GB" sz="2500" b="1">
                <a:solidFill>
                  <a:srgbClr val="181056"/>
                </a:solidFill>
                <a:latin typeface="Aptos Display"/>
              </a:rPr>
              <a:t>Supporting digitisation of Adult Social Care – check out NCF's Digital Learning Training programmes </a:t>
            </a:r>
            <a:endParaRPr lang="en-GB" sz="2500" b="1" i="0">
              <a:solidFill>
                <a:srgbClr val="181056"/>
              </a:solidFill>
              <a:latin typeface="Aptos Display"/>
            </a:endParaRPr>
          </a:p>
        </p:txBody>
      </p:sp>
      <p:sp>
        <p:nvSpPr>
          <p:cNvPr id="6" name="Rectangle 5"/>
          <p:cNvSpPr/>
          <p:nvPr/>
        </p:nvSpPr>
        <p:spPr>
          <a:xfrm>
            <a:off x="566928" y="1033271"/>
            <a:ext cx="11064240" cy="36576"/>
          </a:xfrm>
          <a:prstGeom prst="rect">
            <a:avLst/>
          </a:prstGeom>
          <a:solidFill>
            <a:srgbClr val="0065B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071616" y="1271016"/>
            <a:ext cx="18288" cy="4782312"/>
          </a:xfrm>
          <a:prstGeom prst="rect">
            <a:avLst/>
          </a:prstGeom>
          <a:solidFill>
            <a:srgbClr val="D6E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21792" y="1243584"/>
            <a:ext cx="5212080" cy="347472"/>
          </a:xfrm>
          <a:prstGeom prst="rect">
            <a:avLst/>
          </a:prstGeom>
          <a:noFill/>
        </p:spPr>
        <p:txBody>
          <a:bodyPr wrap="square" lIns="0" tIns="0" rIns="0" bIns="0" anchor="t">
            <a:spAutoFit/>
          </a:bodyPr>
          <a:lstStyle/>
          <a:p>
            <a:pPr algn="l">
              <a:lnSpc>
                <a:spcPct val="100000"/>
              </a:lnSpc>
            </a:pPr>
            <a:r>
              <a:rPr sz="2200" b="1" i="0">
                <a:solidFill>
                  <a:srgbClr val="0065BD"/>
                </a:solidFill>
                <a:latin typeface="Aptos Display"/>
              </a:rPr>
              <a:t>Digital Leadership Programme</a:t>
            </a:r>
          </a:p>
        </p:txBody>
      </p:sp>
      <p:sp>
        <p:nvSpPr>
          <p:cNvPr id="9" name="TextBox 8"/>
          <p:cNvSpPr txBox="1"/>
          <p:nvPr/>
        </p:nvSpPr>
        <p:spPr>
          <a:xfrm>
            <a:off x="621792" y="1618488"/>
            <a:ext cx="5212080" cy="192360"/>
          </a:xfrm>
          <a:prstGeom prst="rect">
            <a:avLst/>
          </a:prstGeom>
          <a:noFill/>
        </p:spPr>
        <p:txBody>
          <a:bodyPr wrap="square" lIns="0" tIns="0" rIns="0" bIns="0" anchor="t">
            <a:spAutoFit/>
          </a:bodyPr>
          <a:lstStyle/>
          <a:p>
            <a:r>
              <a:rPr sz="1250" b="1" i="0">
                <a:solidFill>
                  <a:srgbClr val="181056"/>
                </a:solidFill>
                <a:latin typeface="Aptos"/>
              </a:rPr>
              <a:t>Lead digital change across </a:t>
            </a:r>
            <a:r>
              <a:rPr lang="en-GB" sz="1250" b="1">
                <a:solidFill>
                  <a:srgbClr val="181056"/>
                </a:solidFill>
                <a:latin typeface="Aptos"/>
              </a:rPr>
              <a:t>your </a:t>
            </a:r>
            <a:r>
              <a:rPr sz="1250" b="1" i="0" err="1">
                <a:solidFill>
                  <a:srgbClr val="181056"/>
                </a:solidFill>
                <a:latin typeface="Aptos"/>
              </a:rPr>
              <a:t>organisation</a:t>
            </a:r>
            <a:endParaRPr lang="en-US" sz="1250" b="1" i="0" err="1">
              <a:solidFill>
                <a:srgbClr val="181056"/>
              </a:solidFill>
              <a:latin typeface="Aptos"/>
            </a:endParaRPr>
          </a:p>
        </p:txBody>
      </p:sp>
      <p:sp>
        <p:nvSpPr>
          <p:cNvPr id="10" name="Rectangle 9"/>
          <p:cNvSpPr/>
          <p:nvPr/>
        </p:nvSpPr>
        <p:spPr>
          <a:xfrm>
            <a:off x="621792" y="1911095"/>
            <a:ext cx="960119" cy="36576"/>
          </a:xfrm>
          <a:prstGeom prst="rect">
            <a:avLst/>
          </a:prstGeom>
          <a:solidFill>
            <a:srgbClr val="0065B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21792" y="2075688"/>
            <a:ext cx="5212080" cy="201168"/>
          </a:xfrm>
          <a:prstGeom prst="rect">
            <a:avLst/>
          </a:prstGeom>
          <a:noFill/>
        </p:spPr>
        <p:txBody>
          <a:bodyPr wrap="square" lIns="0" tIns="0" rIns="0" bIns="0" anchor="t">
            <a:spAutoFit/>
          </a:bodyPr>
          <a:lstStyle/>
          <a:p>
            <a:pPr algn="l">
              <a:lnSpc>
                <a:spcPct val="100000"/>
              </a:lnSpc>
            </a:pPr>
            <a:r>
              <a:rPr sz="950" b="1" i="0">
                <a:solidFill>
                  <a:srgbClr val="0065BD"/>
                </a:solidFill>
                <a:latin typeface="Aptos"/>
              </a:rPr>
              <a:t>WHO IT IS FOR</a:t>
            </a:r>
          </a:p>
        </p:txBody>
      </p:sp>
      <p:sp>
        <p:nvSpPr>
          <p:cNvPr id="12" name="TextBox 11"/>
          <p:cNvSpPr txBox="1"/>
          <p:nvPr/>
        </p:nvSpPr>
        <p:spPr>
          <a:xfrm>
            <a:off x="621792" y="2286000"/>
            <a:ext cx="5212080" cy="406906"/>
          </a:xfrm>
          <a:prstGeom prst="rect">
            <a:avLst/>
          </a:prstGeom>
          <a:noFill/>
        </p:spPr>
        <p:txBody>
          <a:bodyPr wrap="square" lIns="0" tIns="0" rIns="0" bIns="0" anchor="t">
            <a:spAutoFit/>
          </a:bodyPr>
          <a:lstStyle/>
          <a:p>
            <a:pPr algn="l">
              <a:lnSpc>
                <a:spcPct val="103000"/>
              </a:lnSpc>
            </a:pPr>
            <a:r>
              <a:rPr sz="1300" b="0" i="0">
                <a:solidFill>
                  <a:srgbClr val="232C3A"/>
                </a:solidFill>
                <a:latin typeface="Aptos"/>
              </a:rPr>
              <a:t>Adult Social Care Managers, Senior Leaders and colleagues responsible for leading digital change and supporting their teams.</a:t>
            </a:r>
          </a:p>
        </p:txBody>
      </p:sp>
      <p:sp>
        <p:nvSpPr>
          <p:cNvPr id="13" name="TextBox 12"/>
          <p:cNvSpPr txBox="1"/>
          <p:nvPr/>
        </p:nvSpPr>
        <p:spPr>
          <a:xfrm>
            <a:off x="621792" y="2953512"/>
            <a:ext cx="5212080" cy="201168"/>
          </a:xfrm>
          <a:prstGeom prst="rect">
            <a:avLst/>
          </a:prstGeom>
          <a:noFill/>
        </p:spPr>
        <p:txBody>
          <a:bodyPr wrap="square" lIns="0" tIns="0" rIns="0" bIns="0" anchor="t">
            <a:spAutoFit/>
          </a:bodyPr>
          <a:lstStyle/>
          <a:p>
            <a:pPr algn="l">
              <a:lnSpc>
                <a:spcPct val="100000"/>
              </a:lnSpc>
            </a:pPr>
            <a:r>
              <a:rPr sz="950" b="1" i="0">
                <a:solidFill>
                  <a:srgbClr val="0065BD"/>
                </a:solidFill>
                <a:latin typeface="Aptos"/>
              </a:rPr>
              <a:t>WHAT IT BUILDS</a:t>
            </a:r>
          </a:p>
        </p:txBody>
      </p:sp>
      <p:sp>
        <p:nvSpPr>
          <p:cNvPr id="14" name="TextBox 13"/>
          <p:cNvSpPr txBox="1"/>
          <p:nvPr/>
        </p:nvSpPr>
        <p:spPr>
          <a:xfrm>
            <a:off x="621792" y="3163824"/>
            <a:ext cx="5212080" cy="603504"/>
          </a:xfrm>
          <a:prstGeom prst="rect">
            <a:avLst/>
          </a:prstGeom>
          <a:noFill/>
        </p:spPr>
        <p:txBody>
          <a:bodyPr wrap="square" lIns="0" tIns="0" rIns="0" bIns="0" anchor="t">
            <a:spAutoFit/>
          </a:bodyPr>
          <a:lstStyle/>
          <a:p>
            <a:pPr algn="l">
              <a:lnSpc>
                <a:spcPct val="103000"/>
              </a:lnSpc>
            </a:pPr>
            <a:r>
              <a:rPr sz="1330" b="0" i="0">
                <a:solidFill>
                  <a:srgbClr val="232C3A"/>
                </a:solidFill>
                <a:latin typeface="Aptos"/>
              </a:rPr>
              <a:t>Confidence to make informed technology decisions, overcome adoption barriers and keep people at the centre of change.</a:t>
            </a:r>
          </a:p>
        </p:txBody>
      </p:sp>
      <p:sp>
        <p:nvSpPr>
          <p:cNvPr id="15" name="TextBox 14"/>
          <p:cNvSpPr txBox="1"/>
          <p:nvPr/>
        </p:nvSpPr>
        <p:spPr>
          <a:xfrm>
            <a:off x="621792" y="3831336"/>
            <a:ext cx="5212080" cy="201168"/>
          </a:xfrm>
          <a:prstGeom prst="rect">
            <a:avLst/>
          </a:prstGeom>
          <a:noFill/>
        </p:spPr>
        <p:txBody>
          <a:bodyPr wrap="square" lIns="0" tIns="0" rIns="0" bIns="0" anchor="t">
            <a:spAutoFit/>
          </a:bodyPr>
          <a:lstStyle/>
          <a:p>
            <a:pPr algn="l">
              <a:lnSpc>
                <a:spcPct val="100000"/>
              </a:lnSpc>
            </a:pPr>
            <a:r>
              <a:rPr sz="950" b="1" i="0">
                <a:solidFill>
                  <a:srgbClr val="0065BD"/>
                </a:solidFill>
                <a:latin typeface="Aptos"/>
              </a:rPr>
              <a:t>CORE FOCUS</a:t>
            </a:r>
          </a:p>
        </p:txBody>
      </p:sp>
      <p:sp>
        <p:nvSpPr>
          <p:cNvPr id="16" name="TextBox 15"/>
          <p:cNvSpPr txBox="1"/>
          <p:nvPr/>
        </p:nvSpPr>
        <p:spPr>
          <a:xfrm>
            <a:off x="621792" y="4050791"/>
            <a:ext cx="5212080" cy="391133"/>
          </a:xfrm>
          <a:prstGeom prst="rect">
            <a:avLst/>
          </a:prstGeom>
          <a:noFill/>
        </p:spPr>
        <p:txBody>
          <a:bodyPr wrap="square" lIns="0" tIns="0" rIns="0" bIns="0" anchor="t">
            <a:spAutoFit/>
          </a:bodyPr>
          <a:lstStyle/>
          <a:p>
            <a:pPr>
              <a:lnSpc>
                <a:spcPct val="103000"/>
              </a:lnSpc>
            </a:pPr>
            <a:r>
              <a:rPr sz="1250" b="0" i="0">
                <a:solidFill>
                  <a:srgbClr val="232C3A"/>
                </a:solidFill>
                <a:latin typeface="Aptos"/>
              </a:rPr>
              <a:t>Digital basics</a:t>
            </a:r>
            <a:r>
              <a:rPr lang="en-GB" sz="1250">
                <a:solidFill>
                  <a:srgbClr val="232C3A"/>
                </a:solidFill>
                <a:latin typeface="Aptos"/>
              </a:rPr>
              <a:t>,</a:t>
            </a:r>
            <a:r>
              <a:rPr sz="1250" b="0" i="0">
                <a:solidFill>
                  <a:srgbClr val="232C3A"/>
                </a:solidFill>
                <a:latin typeface="Aptos"/>
              </a:rPr>
              <a:t> </a:t>
            </a:r>
            <a:r>
              <a:rPr lang="en-GB" sz="1250">
                <a:solidFill>
                  <a:srgbClr val="232C3A"/>
                </a:solidFill>
                <a:latin typeface="Aptos"/>
              </a:rPr>
              <a:t>including safe and</a:t>
            </a:r>
            <a:r>
              <a:rPr lang="en-GB" sz="1250" b="0" i="0">
                <a:solidFill>
                  <a:srgbClr val="232C3A"/>
                </a:solidFill>
                <a:latin typeface="Aptos"/>
              </a:rPr>
              <a:t> </a:t>
            </a:r>
            <a:r>
              <a:rPr lang="en-GB" sz="1250">
                <a:solidFill>
                  <a:srgbClr val="232C3A"/>
                </a:solidFill>
                <a:latin typeface="Aptos"/>
              </a:rPr>
              <a:t>ethical use of AI in ASC  </a:t>
            </a:r>
            <a:r>
              <a:rPr sz="1250" b="0" i="0">
                <a:solidFill>
                  <a:srgbClr val="232C3A"/>
                </a:solidFill>
                <a:latin typeface="Aptos"/>
              </a:rPr>
              <a:t>•  Being a digital </a:t>
            </a:r>
            <a:r>
              <a:rPr lang="en-GB" sz="1250">
                <a:solidFill>
                  <a:srgbClr val="232C3A"/>
                </a:solidFill>
                <a:latin typeface="Aptos"/>
              </a:rPr>
              <a:t>leader Data</a:t>
            </a:r>
            <a:r>
              <a:rPr sz="1250" b="0" i="0">
                <a:solidFill>
                  <a:srgbClr val="232C3A"/>
                </a:solidFill>
                <a:latin typeface="Aptos"/>
              </a:rPr>
              <a:t> &amp; cyber security governance  •  </a:t>
            </a:r>
            <a:r>
              <a:rPr lang="en-GB" sz="1250">
                <a:solidFill>
                  <a:srgbClr val="232C3A"/>
                </a:solidFill>
                <a:latin typeface="Aptos"/>
              </a:rPr>
              <a:t>Taking your workforce with you</a:t>
            </a:r>
            <a:endParaRPr lang="en-US" sz="1250" b="0" i="0">
              <a:solidFill>
                <a:srgbClr val="232C3A"/>
              </a:solidFill>
              <a:latin typeface="Aptos"/>
            </a:endParaRPr>
          </a:p>
        </p:txBody>
      </p:sp>
      <p:sp>
        <p:nvSpPr>
          <p:cNvPr id="17" name="Rectangle 16"/>
          <p:cNvSpPr/>
          <p:nvPr/>
        </p:nvSpPr>
        <p:spPr>
          <a:xfrm>
            <a:off x="621792" y="4800600"/>
            <a:ext cx="5212080" cy="18287"/>
          </a:xfrm>
          <a:prstGeom prst="rect">
            <a:avLst/>
          </a:prstGeom>
          <a:solidFill>
            <a:srgbClr val="D6E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21792" y="4956048"/>
            <a:ext cx="5212080" cy="201168"/>
          </a:xfrm>
          <a:prstGeom prst="rect">
            <a:avLst/>
          </a:prstGeom>
          <a:noFill/>
        </p:spPr>
        <p:txBody>
          <a:bodyPr wrap="square" lIns="0" tIns="0" rIns="0" bIns="0" anchor="t">
            <a:spAutoFit/>
          </a:bodyPr>
          <a:lstStyle/>
          <a:p>
            <a:pPr algn="l">
              <a:lnSpc>
                <a:spcPct val="100000"/>
              </a:lnSpc>
            </a:pPr>
            <a:r>
              <a:rPr sz="950" b="1" i="0">
                <a:solidFill>
                  <a:srgbClr val="0065BD"/>
                </a:solidFill>
                <a:latin typeface="Aptos"/>
              </a:rPr>
              <a:t>NEXT COHORT</a:t>
            </a:r>
          </a:p>
        </p:txBody>
      </p:sp>
      <p:sp>
        <p:nvSpPr>
          <p:cNvPr id="19" name="TextBox 18"/>
          <p:cNvSpPr txBox="1"/>
          <p:nvPr/>
        </p:nvSpPr>
        <p:spPr>
          <a:xfrm>
            <a:off x="621792" y="5157216"/>
            <a:ext cx="5212080" cy="208455"/>
          </a:xfrm>
          <a:prstGeom prst="rect">
            <a:avLst/>
          </a:prstGeom>
          <a:noFill/>
        </p:spPr>
        <p:txBody>
          <a:bodyPr wrap="square" lIns="0" tIns="0" rIns="0" bIns="0" anchor="t">
            <a:spAutoFit/>
          </a:bodyPr>
          <a:lstStyle/>
          <a:p>
            <a:pPr>
              <a:lnSpc>
                <a:spcPct val="103000"/>
              </a:lnSpc>
            </a:pPr>
            <a:r>
              <a:rPr lang="en-GB" sz="1350" b="1">
                <a:solidFill>
                  <a:srgbClr val="181056"/>
                </a:solidFill>
                <a:latin typeface="Aptos"/>
              </a:rPr>
              <a:t>17th, 24th Nov, 1st and 8th Dec 20026</a:t>
            </a:r>
            <a:endParaRPr lang="en-GB" sz="1350" b="1" i="0">
              <a:solidFill>
                <a:srgbClr val="181056"/>
              </a:solidFill>
              <a:latin typeface="Aptos"/>
            </a:endParaRPr>
          </a:p>
        </p:txBody>
      </p:sp>
      <p:sp>
        <p:nvSpPr>
          <p:cNvPr id="20" name="TextBox 19"/>
          <p:cNvSpPr txBox="1"/>
          <p:nvPr/>
        </p:nvSpPr>
        <p:spPr>
          <a:xfrm>
            <a:off x="621792" y="5513832"/>
            <a:ext cx="5212080" cy="201168"/>
          </a:xfrm>
          <a:prstGeom prst="rect">
            <a:avLst/>
          </a:prstGeom>
          <a:noFill/>
        </p:spPr>
        <p:txBody>
          <a:bodyPr wrap="square" lIns="0" tIns="0" rIns="0" bIns="0" anchor="t">
            <a:spAutoFit/>
          </a:bodyPr>
          <a:lstStyle/>
          <a:p>
            <a:pPr algn="l">
              <a:lnSpc>
                <a:spcPct val="100000"/>
              </a:lnSpc>
            </a:pPr>
            <a:r>
              <a:rPr sz="950" b="1" i="0">
                <a:solidFill>
                  <a:srgbClr val="0065BD"/>
                </a:solidFill>
                <a:latin typeface="Aptos"/>
              </a:rPr>
              <a:t>COST AND SUPPORT</a:t>
            </a:r>
          </a:p>
        </p:txBody>
      </p:sp>
      <p:sp>
        <p:nvSpPr>
          <p:cNvPr id="21" name="TextBox 20"/>
          <p:cNvSpPr txBox="1"/>
          <p:nvPr/>
        </p:nvSpPr>
        <p:spPr>
          <a:xfrm>
            <a:off x="621792" y="5715000"/>
            <a:ext cx="5212080" cy="391133"/>
          </a:xfrm>
          <a:prstGeom prst="rect">
            <a:avLst/>
          </a:prstGeom>
          <a:noFill/>
        </p:spPr>
        <p:txBody>
          <a:bodyPr wrap="square" lIns="0" tIns="0" rIns="0" bIns="0" anchor="t">
            <a:spAutoFit/>
          </a:bodyPr>
          <a:lstStyle/>
          <a:p>
            <a:pPr>
              <a:lnSpc>
                <a:spcPct val="103000"/>
              </a:lnSpc>
            </a:pPr>
            <a:r>
              <a:rPr sz="1250" b="0" i="0">
                <a:solidFill>
                  <a:srgbClr val="232C3A"/>
                </a:solidFill>
                <a:latin typeface="Aptos"/>
              </a:rPr>
              <a:t>£575 + VAT per person  |  £525 reimbursement available to eligible participants</a:t>
            </a:r>
            <a:r>
              <a:rPr lang="en-GB" sz="1250">
                <a:solidFill>
                  <a:srgbClr val="232C3A"/>
                </a:solidFill>
                <a:latin typeface="Aptos"/>
              </a:rPr>
              <a:t> through LDSS</a:t>
            </a:r>
            <a:endParaRPr sz="1250" b="0" i="0">
              <a:solidFill>
                <a:srgbClr val="232C3A"/>
              </a:solidFill>
              <a:latin typeface="Aptos"/>
            </a:endParaRPr>
          </a:p>
        </p:txBody>
      </p:sp>
      <p:sp>
        <p:nvSpPr>
          <p:cNvPr id="22" name="TextBox 21"/>
          <p:cNvSpPr txBox="1"/>
          <p:nvPr/>
        </p:nvSpPr>
        <p:spPr>
          <a:xfrm>
            <a:off x="6345936" y="1243584"/>
            <a:ext cx="5212080" cy="347472"/>
          </a:xfrm>
          <a:prstGeom prst="rect">
            <a:avLst/>
          </a:prstGeom>
          <a:noFill/>
        </p:spPr>
        <p:txBody>
          <a:bodyPr wrap="square" lIns="0" tIns="0" rIns="0" bIns="0" anchor="t">
            <a:spAutoFit/>
          </a:bodyPr>
          <a:lstStyle/>
          <a:p>
            <a:pPr algn="l">
              <a:lnSpc>
                <a:spcPct val="100000"/>
              </a:lnSpc>
            </a:pPr>
            <a:r>
              <a:rPr sz="2200" b="1" i="0">
                <a:solidFill>
                  <a:srgbClr val="00A69E"/>
                </a:solidFill>
                <a:latin typeface="Aptos Display"/>
              </a:rPr>
              <a:t>Care Technologist Programme</a:t>
            </a:r>
          </a:p>
        </p:txBody>
      </p:sp>
      <p:sp>
        <p:nvSpPr>
          <p:cNvPr id="23" name="TextBox 22"/>
          <p:cNvSpPr txBox="1"/>
          <p:nvPr/>
        </p:nvSpPr>
        <p:spPr>
          <a:xfrm>
            <a:off x="6345936" y="1618488"/>
            <a:ext cx="5212080" cy="192360"/>
          </a:xfrm>
          <a:prstGeom prst="rect">
            <a:avLst/>
          </a:prstGeom>
          <a:noFill/>
        </p:spPr>
        <p:txBody>
          <a:bodyPr wrap="square" lIns="0" tIns="0" rIns="0" bIns="0" anchor="t">
            <a:spAutoFit/>
          </a:bodyPr>
          <a:lstStyle/>
          <a:p>
            <a:r>
              <a:rPr lang="en-US" sz="1250" b="1">
                <a:solidFill>
                  <a:srgbClr val="181056"/>
                </a:solidFill>
                <a:latin typeface="Aptos"/>
              </a:rPr>
              <a:t>Could you be your </a:t>
            </a:r>
            <a:r>
              <a:rPr lang="en-US" sz="1250" b="1" err="1">
                <a:solidFill>
                  <a:srgbClr val="181056"/>
                </a:solidFill>
                <a:latin typeface="Aptos"/>
              </a:rPr>
              <a:t>organisation's</a:t>
            </a:r>
            <a:r>
              <a:rPr lang="en-US" sz="1250" b="1">
                <a:solidFill>
                  <a:srgbClr val="181056"/>
                </a:solidFill>
                <a:latin typeface="Aptos"/>
              </a:rPr>
              <a:t> first, or next Care Technologist?</a:t>
            </a:r>
            <a:endParaRPr lang="en-US" sz="1250" b="1" i="0">
              <a:solidFill>
                <a:srgbClr val="181056"/>
              </a:solidFill>
              <a:latin typeface="Aptos"/>
            </a:endParaRPr>
          </a:p>
        </p:txBody>
      </p:sp>
      <p:sp>
        <p:nvSpPr>
          <p:cNvPr id="24" name="Rectangle 23"/>
          <p:cNvSpPr/>
          <p:nvPr/>
        </p:nvSpPr>
        <p:spPr>
          <a:xfrm>
            <a:off x="6345936" y="1911095"/>
            <a:ext cx="960119" cy="36576"/>
          </a:xfrm>
          <a:prstGeom prst="rect">
            <a:avLst/>
          </a:prstGeom>
          <a:solidFill>
            <a:srgbClr val="00A69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6345936" y="2075688"/>
            <a:ext cx="5212080" cy="201168"/>
          </a:xfrm>
          <a:prstGeom prst="rect">
            <a:avLst/>
          </a:prstGeom>
          <a:noFill/>
        </p:spPr>
        <p:txBody>
          <a:bodyPr wrap="square" lIns="0" tIns="0" rIns="0" bIns="0" anchor="t">
            <a:spAutoFit/>
          </a:bodyPr>
          <a:lstStyle/>
          <a:p>
            <a:pPr algn="l">
              <a:lnSpc>
                <a:spcPct val="100000"/>
              </a:lnSpc>
            </a:pPr>
            <a:r>
              <a:rPr sz="950" b="1" i="0">
                <a:solidFill>
                  <a:srgbClr val="00A69E"/>
                </a:solidFill>
                <a:latin typeface="Aptos"/>
              </a:rPr>
              <a:t>WHO IT IS FOR</a:t>
            </a:r>
          </a:p>
        </p:txBody>
      </p:sp>
      <p:sp>
        <p:nvSpPr>
          <p:cNvPr id="26" name="TextBox 25"/>
          <p:cNvSpPr txBox="1"/>
          <p:nvPr/>
        </p:nvSpPr>
        <p:spPr>
          <a:xfrm>
            <a:off x="6345936" y="2286000"/>
            <a:ext cx="5212080" cy="603504"/>
          </a:xfrm>
          <a:prstGeom prst="rect">
            <a:avLst/>
          </a:prstGeom>
          <a:noFill/>
        </p:spPr>
        <p:txBody>
          <a:bodyPr wrap="square" lIns="0" tIns="0" rIns="0" bIns="0" anchor="t">
            <a:spAutoFit/>
          </a:bodyPr>
          <a:lstStyle/>
          <a:p>
            <a:pPr algn="l">
              <a:lnSpc>
                <a:spcPct val="103000"/>
              </a:lnSpc>
            </a:pPr>
            <a:r>
              <a:rPr sz="1330" b="0" i="0">
                <a:solidFill>
                  <a:srgbClr val="232C3A"/>
                </a:solidFill>
                <a:latin typeface="Aptos"/>
              </a:rPr>
              <a:t>Care staff, managers, digital champions and anyone curious about how technology can improve people’s lives.</a:t>
            </a:r>
          </a:p>
        </p:txBody>
      </p:sp>
      <p:sp>
        <p:nvSpPr>
          <p:cNvPr id="27" name="TextBox 26"/>
          <p:cNvSpPr txBox="1"/>
          <p:nvPr/>
        </p:nvSpPr>
        <p:spPr>
          <a:xfrm>
            <a:off x="6345936" y="2953512"/>
            <a:ext cx="5212080" cy="201168"/>
          </a:xfrm>
          <a:prstGeom prst="rect">
            <a:avLst/>
          </a:prstGeom>
          <a:noFill/>
        </p:spPr>
        <p:txBody>
          <a:bodyPr wrap="square" lIns="0" tIns="0" rIns="0" bIns="0" anchor="t">
            <a:spAutoFit/>
          </a:bodyPr>
          <a:lstStyle/>
          <a:p>
            <a:pPr algn="l">
              <a:lnSpc>
                <a:spcPct val="100000"/>
              </a:lnSpc>
            </a:pPr>
            <a:r>
              <a:rPr sz="950" b="1" i="0">
                <a:solidFill>
                  <a:srgbClr val="00A69E"/>
                </a:solidFill>
                <a:latin typeface="Aptos"/>
              </a:rPr>
              <a:t>WHAT IT BUILDS</a:t>
            </a:r>
          </a:p>
        </p:txBody>
      </p:sp>
      <p:sp>
        <p:nvSpPr>
          <p:cNvPr id="28" name="TextBox 27"/>
          <p:cNvSpPr txBox="1"/>
          <p:nvPr/>
        </p:nvSpPr>
        <p:spPr>
          <a:xfrm>
            <a:off x="6345936" y="3163824"/>
            <a:ext cx="5212080" cy="406906"/>
          </a:xfrm>
          <a:prstGeom prst="rect">
            <a:avLst/>
          </a:prstGeom>
          <a:noFill/>
        </p:spPr>
        <p:txBody>
          <a:bodyPr wrap="square" lIns="0" tIns="0" rIns="0" bIns="0" anchor="t">
            <a:spAutoFit/>
          </a:bodyPr>
          <a:lstStyle/>
          <a:p>
            <a:pPr>
              <a:lnSpc>
                <a:spcPct val="103000"/>
              </a:lnSpc>
            </a:pPr>
            <a:r>
              <a:rPr sz="1300" b="0" i="0">
                <a:solidFill>
                  <a:srgbClr val="232C3A"/>
                </a:solidFill>
                <a:latin typeface="Aptos"/>
              </a:rPr>
              <a:t>Practical skills to explore </a:t>
            </a:r>
            <a:r>
              <a:rPr lang="en-GB" sz="1300">
                <a:solidFill>
                  <a:srgbClr val="232C3A"/>
                </a:solidFill>
                <a:latin typeface="Aptos"/>
              </a:rPr>
              <a:t>care technology</a:t>
            </a:r>
            <a:r>
              <a:rPr sz="1300" b="0" i="0">
                <a:solidFill>
                  <a:srgbClr val="232C3A"/>
                </a:solidFill>
                <a:latin typeface="Aptos"/>
              </a:rPr>
              <a:t>, involve people in decisions and choose solutions matched to </a:t>
            </a:r>
            <a:r>
              <a:rPr lang="en-GB" sz="1300">
                <a:solidFill>
                  <a:srgbClr val="232C3A"/>
                </a:solidFill>
                <a:latin typeface="Aptos"/>
              </a:rPr>
              <a:t>the individual's preferences</a:t>
            </a:r>
            <a:endParaRPr sz="1300" b="0" i="0">
              <a:solidFill>
                <a:srgbClr val="232C3A"/>
              </a:solidFill>
              <a:latin typeface="Aptos"/>
            </a:endParaRPr>
          </a:p>
        </p:txBody>
      </p:sp>
      <p:sp>
        <p:nvSpPr>
          <p:cNvPr id="29" name="TextBox 28"/>
          <p:cNvSpPr txBox="1"/>
          <p:nvPr/>
        </p:nvSpPr>
        <p:spPr>
          <a:xfrm>
            <a:off x="6345936" y="3831336"/>
            <a:ext cx="5212080" cy="201168"/>
          </a:xfrm>
          <a:prstGeom prst="rect">
            <a:avLst/>
          </a:prstGeom>
          <a:noFill/>
        </p:spPr>
        <p:txBody>
          <a:bodyPr wrap="square" lIns="0" tIns="0" rIns="0" bIns="0" anchor="t">
            <a:spAutoFit/>
          </a:bodyPr>
          <a:lstStyle/>
          <a:p>
            <a:pPr algn="l">
              <a:lnSpc>
                <a:spcPct val="100000"/>
              </a:lnSpc>
            </a:pPr>
            <a:r>
              <a:rPr sz="950" b="1" i="0">
                <a:solidFill>
                  <a:srgbClr val="00A69E"/>
                </a:solidFill>
                <a:latin typeface="Aptos"/>
              </a:rPr>
              <a:t>CORE FOCUS</a:t>
            </a:r>
          </a:p>
        </p:txBody>
      </p:sp>
      <p:sp>
        <p:nvSpPr>
          <p:cNvPr id="30" name="TextBox 29"/>
          <p:cNvSpPr txBox="1"/>
          <p:nvPr/>
        </p:nvSpPr>
        <p:spPr>
          <a:xfrm>
            <a:off x="6345936" y="4050791"/>
            <a:ext cx="5212080" cy="391133"/>
          </a:xfrm>
          <a:prstGeom prst="rect">
            <a:avLst/>
          </a:prstGeom>
          <a:noFill/>
        </p:spPr>
        <p:txBody>
          <a:bodyPr wrap="square" lIns="0" tIns="0" rIns="0" bIns="0" anchor="t">
            <a:spAutoFit/>
          </a:bodyPr>
          <a:lstStyle/>
          <a:p>
            <a:pPr algn="l">
              <a:lnSpc>
                <a:spcPct val="103000"/>
              </a:lnSpc>
            </a:pPr>
            <a:r>
              <a:rPr lang="en-GB" sz="1250">
                <a:solidFill>
                  <a:srgbClr val="232C3A"/>
                </a:solidFill>
                <a:latin typeface="Aptos"/>
              </a:rPr>
              <a:t>Person-led</a:t>
            </a:r>
            <a:r>
              <a:rPr sz="1250" b="0" i="0">
                <a:solidFill>
                  <a:srgbClr val="232C3A"/>
                </a:solidFill>
                <a:latin typeface="Aptos"/>
              </a:rPr>
              <a:t> practice  •  The tech toolkit
Ethics, safety &amp; accessibility  •  Leadership &amp; impact</a:t>
            </a:r>
          </a:p>
        </p:txBody>
      </p:sp>
      <p:sp>
        <p:nvSpPr>
          <p:cNvPr id="31" name="Rectangle 30"/>
          <p:cNvSpPr/>
          <p:nvPr/>
        </p:nvSpPr>
        <p:spPr>
          <a:xfrm>
            <a:off x="6345936" y="4800600"/>
            <a:ext cx="5212080" cy="18287"/>
          </a:xfrm>
          <a:prstGeom prst="rect">
            <a:avLst/>
          </a:prstGeom>
          <a:solidFill>
            <a:srgbClr val="D6E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6345936" y="4956048"/>
            <a:ext cx="5212080" cy="201168"/>
          </a:xfrm>
          <a:prstGeom prst="rect">
            <a:avLst/>
          </a:prstGeom>
          <a:noFill/>
        </p:spPr>
        <p:txBody>
          <a:bodyPr wrap="square" lIns="0" tIns="0" rIns="0" bIns="0" anchor="t">
            <a:spAutoFit/>
          </a:bodyPr>
          <a:lstStyle/>
          <a:p>
            <a:pPr algn="l">
              <a:lnSpc>
                <a:spcPct val="100000"/>
              </a:lnSpc>
            </a:pPr>
            <a:r>
              <a:rPr sz="950" b="1" i="0">
                <a:solidFill>
                  <a:srgbClr val="00A69E"/>
                </a:solidFill>
                <a:latin typeface="Aptos"/>
              </a:rPr>
              <a:t>NEXT COHORT</a:t>
            </a:r>
          </a:p>
        </p:txBody>
      </p:sp>
      <p:sp>
        <p:nvSpPr>
          <p:cNvPr id="33" name="TextBox 32"/>
          <p:cNvSpPr txBox="1"/>
          <p:nvPr/>
        </p:nvSpPr>
        <p:spPr>
          <a:xfrm>
            <a:off x="6345936" y="5157216"/>
            <a:ext cx="5212080" cy="208455"/>
          </a:xfrm>
          <a:prstGeom prst="rect">
            <a:avLst/>
          </a:prstGeom>
          <a:noFill/>
        </p:spPr>
        <p:txBody>
          <a:bodyPr wrap="square" lIns="0" tIns="0" rIns="0" bIns="0" anchor="t">
            <a:spAutoFit/>
          </a:bodyPr>
          <a:lstStyle/>
          <a:p>
            <a:pPr>
              <a:lnSpc>
                <a:spcPct val="103000"/>
              </a:lnSpc>
            </a:pPr>
            <a:r>
              <a:rPr lang="en-GB" sz="1350" b="1">
                <a:solidFill>
                  <a:srgbClr val="181056"/>
                </a:solidFill>
                <a:latin typeface="Aptos"/>
              </a:rPr>
              <a:t>20th, 27th Jan, 3rd, 10th and 17th Feb 2027</a:t>
            </a:r>
            <a:endParaRPr lang="en-US"/>
          </a:p>
        </p:txBody>
      </p:sp>
      <p:sp>
        <p:nvSpPr>
          <p:cNvPr id="34" name="TextBox 33"/>
          <p:cNvSpPr txBox="1"/>
          <p:nvPr/>
        </p:nvSpPr>
        <p:spPr>
          <a:xfrm>
            <a:off x="6345936" y="5513832"/>
            <a:ext cx="5212080" cy="201168"/>
          </a:xfrm>
          <a:prstGeom prst="rect">
            <a:avLst/>
          </a:prstGeom>
          <a:noFill/>
        </p:spPr>
        <p:txBody>
          <a:bodyPr wrap="square" lIns="0" tIns="0" rIns="0" bIns="0" anchor="t">
            <a:spAutoFit/>
          </a:bodyPr>
          <a:lstStyle/>
          <a:p>
            <a:pPr algn="l">
              <a:lnSpc>
                <a:spcPct val="100000"/>
              </a:lnSpc>
            </a:pPr>
            <a:r>
              <a:rPr sz="950" b="1" i="0">
                <a:solidFill>
                  <a:srgbClr val="00A69E"/>
                </a:solidFill>
                <a:latin typeface="Aptos"/>
              </a:rPr>
              <a:t>COST</a:t>
            </a:r>
          </a:p>
        </p:txBody>
      </p:sp>
      <p:sp>
        <p:nvSpPr>
          <p:cNvPr id="35" name="TextBox 34"/>
          <p:cNvSpPr txBox="1"/>
          <p:nvPr/>
        </p:nvSpPr>
        <p:spPr>
          <a:xfrm>
            <a:off x="6345936" y="5715000"/>
            <a:ext cx="5212080" cy="283464"/>
          </a:xfrm>
          <a:prstGeom prst="rect">
            <a:avLst/>
          </a:prstGeom>
          <a:noFill/>
        </p:spPr>
        <p:txBody>
          <a:bodyPr wrap="square" lIns="0" tIns="0" rIns="0" bIns="0" anchor="t">
            <a:spAutoFit/>
          </a:bodyPr>
          <a:lstStyle/>
          <a:p>
            <a:pPr algn="l">
              <a:lnSpc>
                <a:spcPct val="103000"/>
              </a:lnSpc>
            </a:pPr>
            <a:r>
              <a:rPr sz="1250" b="0" i="0">
                <a:solidFill>
                  <a:srgbClr val="232C3A"/>
                </a:solidFill>
                <a:latin typeface="Aptos"/>
              </a:rPr>
              <a:t>£595 + VAT per person</a:t>
            </a:r>
          </a:p>
        </p:txBody>
      </p:sp>
      <p:sp>
        <p:nvSpPr>
          <p:cNvPr id="36" name="Rectangle 35"/>
          <p:cNvSpPr/>
          <p:nvPr/>
        </p:nvSpPr>
        <p:spPr>
          <a:xfrm>
            <a:off x="566928" y="6245352"/>
            <a:ext cx="11064240" cy="27432"/>
          </a:xfrm>
          <a:prstGeom prst="rect">
            <a:avLst/>
          </a:prstGeom>
          <a:solidFill>
            <a:srgbClr val="1810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6642337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A0F30-A1EC-3790-0699-3F1CE5BBA30D}"/>
            </a:ext>
          </a:extLst>
        </p:cNvPr>
        <p:cNvGrpSpPr/>
        <p:nvPr/>
      </p:nvGrpSpPr>
      <p:grpSpPr>
        <a:xfrm>
          <a:off x="0" y="0"/>
          <a:ext cx="0" cy="0"/>
          <a:chOff x="0" y="0"/>
          <a:chExt cx="0" cy="0"/>
        </a:xfrm>
      </p:grpSpPr>
      <p:pic>
        <p:nvPicPr>
          <p:cNvPr id="4" name="Picture 3" descr="A blue rectangular sign with white text&#10;&#10;AI-generated content may be incorrect.">
            <a:extLst>
              <a:ext uri="{FF2B5EF4-FFF2-40B4-BE49-F238E27FC236}">
                <a16:creationId xmlns:a16="http://schemas.microsoft.com/office/drawing/2014/main" id="{0C4782CE-02B6-EA72-2B9A-9F77EF561F74}"/>
              </a:ext>
            </a:extLst>
          </p:cNvPr>
          <p:cNvPicPr>
            <a:picLocks noChangeAspect="1"/>
          </p:cNvPicPr>
          <p:nvPr/>
        </p:nvPicPr>
        <p:blipFill>
          <a:blip r:embed="rId2" cstate="email">
            <a:extLst>
              <a:ext uri="{28A0092B-C50C-407E-A947-70E740481C1C}">
                <a14:useLocalDpi xmlns:a14="http://schemas.microsoft.com/office/drawing/2010/main"/>
              </a:ext>
            </a:extLst>
          </a:blip>
          <a:srcRect l="1050" r="4363" b="1"/>
          <a:stretch>
            <a:fillRect/>
          </a:stretch>
        </p:blipFill>
        <p:spPr>
          <a:xfrm>
            <a:off x="10009571" y="-2462"/>
            <a:ext cx="2026277" cy="1344462"/>
          </a:xfrm>
          <a:prstGeom prst="rect">
            <a:avLst/>
          </a:prstGeom>
          <a:noFill/>
        </p:spPr>
      </p:pic>
      <p:pic>
        <p:nvPicPr>
          <p:cNvPr id="5" name="Picture 4">
            <a:extLst>
              <a:ext uri="{FF2B5EF4-FFF2-40B4-BE49-F238E27FC236}">
                <a16:creationId xmlns:a16="http://schemas.microsoft.com/office/drawing/2014/main" id="{73431989-2568-30AF-F5C6-53245BF2CC88}"/>
              </a:ext>
            </a:extLst>
          </p:cNvPr>
          <p:cNvPicPr>
            <a:picLocks noChangeAspect="1"/>
          </p:cNvPicPr>
          <p:nvPr/>
        </p:nvPicPr>
        <p:blipFill>
          <a:blip r:embed="rId3"/>
          <a:stretch>
            <a:fillRect/>
          </a:stretch>
        </p:blipFill>
        <p:spPr>
          <a:xfrm>
            <a:off x="287546" y="675735"/>
            <a:ext cx="9719095" cy="5506529"/>
          </a:xfrm>
          <a:prstGeom prst="rect">
            <a:avLst/>
          </a:prstGeom>
        </p:spPr>
      </p:pic>
    </p:spTree>
    <p:extLst>
      <p:ext uri="{BB962C8B-B14F-4D97-AF65-F5344CB8AC3E}">
        <p14:creationId xmlns:p14="http://schemas.microsoft.com/office/powerpoint/2010/main" val="34066697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E4F9C8-75D3-9C42-C7E1-16AD16509985}"/>
              </a:ext>
            </a:extLst>
          </p:cNvPr>
          <p:cNvPicPr>
            <a:picLocks noChangeAspect="1"/>
          </p:cNvPicPr>
          <p:nvPr/>
        </p:nvPicPr>
        <p:blipFill rotWithShape="1">
          <a:blip r:embed="rId2">
            <a:extLst>
              <a:ext uri="{28A0092B-C50C-407E-A947-70E740481C1C}">
                <a14:useLocalDpi xmlns:a14="http://schemas.microsoft.com/office/drawing/2010/main" val="0"/>
              </a:ext>
            </a:extLst>
          </a:blip>
          <a:srcRect r="12321"/>
          <a:stretch/>
        </p:blipFill>
        <p:spPr>
          <a:xfrm rot="16200000">
            <a:off x="2672741" y="-2661260"/>
            <a:ext cx="6839024" cy="12199494"/>
          </a:xfrm>
          <a:prstGeom prst="rect">
            <a:avLst/>
          </a:prstGeom>
        </p:spPr>
      </p:pic>
      <p:sp>
        <p:nvSpPr>
          <p:cNvPr id="10" name="Rectangle 9">
            <a:extLst>
              <a:ext uri="{FF2B5EF4-FFF2-40B4-BE49-F238E27FC236}">
                <a16:creationId xmlns:a16="http://schemas.microsoft.com/office/drawing/2014/main" id="{C3B33025-ECD5-4579-9FE6-D56C059700E1}"/>
              </a:ext>
            </a:extLst>
          </p:cNvPr>
          <p:cNvSpPr/>
          <p:nvPr/>
        </p:nvSpPr>
        <p:spPr>
          <a:xfrm>
            <a:off x="7079432" y="620688"/>
            <a:ext cx="4849216" cy="1728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Subtitle 4">
            <a:extLst>
              <a:ext uri="{FF2B5EF4-FFF2-40B4-BE49-F238E27FC236}">
                <a16:creationId xmlns:a16="http://schemas.microsoft.com/office/drawing/2014/main" id="{1E300BDD-09B5-49BC-B07A-1F5BCFCF54BB}"/>
              </a:ext>
            </a:extLst>
          </p:cNvPr>
          <p:cNvSpPr>
            <a:spLocks noGrp="1"/>
          </p:cNvSpPr>
          <p:nvPr/>
        </p:nvSpPr>
        <p:spPr>
          <a:xfrm>
            <a:off x="7150842" y="692696"/>
            <a:ext cx="4780917" cy="1584176"/>
          </a:xfrm>
          <a:prstGeom prst="rect">
            <a:avLst/>
          </a:prstGeom>
        </p:spPr>
        <p:txBody>
          <a:bodyPr vert="horz" lIns="91440" tIns="45720" rIns="91440" bIns="45720" rtlCol="0" anchor="t">
            <a:normAutofit/>
          </a:bodyPr>
          <a:lstStyle>
            <a:lvl1pPr marL="0" indent="0" algn="ctr" defTabSz="914400" rtl="0" eaLnBrk="1" latinLnBrk="0" hangingPunct="1">
              <a:spcBef>
                <a:spcPct val="20000"/>
              </a:spcBef>
              <a:buClr>
                <a:schemeClr val="accent1"/>
              </a:buClr>
              <a:buSzPct val="100000"/>
              <a:buFont typeface="Symbol" pitchFamily="18" charset="2"/>
              <a:buNone/>
              <a:defRPr sz="2000" kern="1200">
                <a:solidFill>
                  <a:srgbClr val="FFFFFF"/>
                </a:solidFill>
                <a:latin typeface="+mn-lt"/>
                <a:ea typeface="+mn-ea"/>
                <a:cs typeface="+mn-cs"/>
              </a:defRPr>
            </a:lvl1pPr>
            <a:lvl2pPr marL="457200" indent="0" algn="ctr" defTabSz="914400" rtl="0" eaLnBrk="1" latinLnBrk="0" hangingPunct="1">
              <a:spcBef>
                <a:spcPct val="20000"/>
              </a:spcBef>
              <a:buClr>
                <a:schemeClr val="accent1"/>
              </a:buClr>
              <a:buSzPct val="100000"/>
              <a:buFont typeface="Symbol" pitchFamily="18" charset="2"/>
              <a:buNone/>
              <a:defRPr sz="22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1"/>
              </a:buClr>
              <a:buSzPct val="100000"/>
              <a:buFont typeface="Symbol" pitchFamily="18" charset="2"/>
              <a:buNone/>
              <a:defRPr sz="20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1"/>
              </a:buClr>
              <a:buSzPct val="100000"/>
              <a:buFont typeface="Symbol" pitchFamily="18" charset="2"/>
              <a:buNone/>
              <a:defRPr sz="18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1"/>
              </a:buClr>
              <a:buSzPct val="100000"/>
              <a:buFont typeface="Symbol"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6pPr>
            <a:lvl7pPr marL="27432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7pPr>
            <a:lvl8pPr marL="32004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8pPr>
            <a:lvl9pPr marL="36576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9pPr>
          </a:lstStyle>
          <a:p>
            <a:pPr algn="l"/>
            <a:r>
              <a:rPr lang="en-GB" sz="2800" b="1" dirty="0">
                <a:solidFill>
                  <a:schemeClr val="tx2"/>
                </a:solidFill>
                <a:latin typeface="Arial" panose="020B0604020202020204" pitchFamily="34" charset="0"/>
                <a:cs typeface="Arial" panose="020B0604020202020204" pitchFamily="34" charset="0"/>
              </a:rPr>
              <a:t>KEEP IN TOUCH!</a:t>
            </a:r>
            <a:endParaRPr lang="en-GB" sz="2400" dirty="0">
              <a:solidFill>
                <a:schemeClr val="tx2"/>
              </a:solidFill>
              <a:latin typeface="Arial" panose="020B0604020202020204" pitchFamily="34" charset="0"/>
              <a:cs typeface="Arial" panose="020B0604020202020204" pitchFamily="34" charset="0"/>
            </a:endParaRPr>
          </a:p>
          <a:p>
            <a:pPr algn="l"/>
            <a:r>
              <a:rPr lang="en-GB" sz="1800" dirty="0">
                <a:solidFill>
                  <a:schemeClr val="tx1"/>
                </a:solidFill>
                <a:latin typeface="Arial"/>
                <a:cs typeface="Arial"/>
              </a:rPr>
              <a:t>Twitter: </a:t>
            </a:r>
            <a:r>
              <a:rPr lang="en-GB" sz="1800" dirty="0">
                <a:solidFill>
                  <a:schemeClr val="tx2"/>
                </a:solidFill>
                <a:latin typeface="Arial"/>
                <a:cs typeface="Arial"/>
              </a:rPr>
              <a:t>@vicrayner | @NCFCareForum </a:t>
            </a:r>
            <a:endParaRPr lang="en-GB" sz="1800" dirty="0">
              <a:solidFill>
                <a:schemeClr val="tx2"/>
              </a:solidFill>
              <a:latin typeface="Arial" panose="020B0604020202020204" pitchFamily="34" charset="0"/>
              <a:cs typeface="Arial" panose="020B0604020202020204" pitchFamily="34" charset="0"/>
            </a:endParaRPr>
          </a:p>
          <a:p>
            <a:pPr algn="l"/>
            <a:r>
              <a:rPr lang="en-GB" sz="1800" dirty="0">
                <a:solidFill>
                  <a:schemeClr val="tx2"/>
                </a:solidFill>
                <a:latin typeface="Arial"/>
                <a:cs typeface="Arial"/>
              </a:rPr>
              <a:t>Email:</a:t>
            </a:r>
            <a:r>
              <a:rPr lang="en-GB" sz="1800" dirty="0">
                <a:solidFill>
                  <a:srgbClr val="FF0000"/>
                </a:solidFill>
                <a:latin typeface="Arial"/>
                <a:cs typeface="Arial"/>
              </a:rPr>
              <a:t> </a:t>
            </a:r>
            <a:r>
              <a:rPr lang="en-GB" sz="1800" dirty="0">
                <a:solidFill>
                  <a:schemeClr val="tx2"/>
                </a:solidFill>
                <a:latin typeface="Arial"/>
                <a:cs typeface="Arial"/>
              </a:rPr>
              <a:t>vic.rayner@nationalcareforum.org.uk</a:t>
            </a:r>
            <a:endParaRPr lang="en-GB" sz="1800" dirty="0">
              <a:solidFill>
                <a:schemeClr val="tx2"/>
              </a:solidFill>
              <a:latin typeface="Arial" panose="020B0604020202020204" pitchFamily="34" charset="0"/>
              <a:cs typeface="Arial" panose="020B0604020202020204" pitchFamily="34" charset="0"/>
            </a:endParaRPr>
          </a:p>
          <a:p>
            <a:pPr algn="l"/>
            <a:r>
              <a:rPr lang="en-GB" sz="1800" dirty="0">
                <a:solidFill>
                  <a:schemeClr val="tx2"/>
                </a:solidFill>
                <a:latin typeface="Arial" panose="020B0604020202020204" pitchFamily="34" charset="0"/>
                <a:cs typeface="Arial" panose="020B0604020202020204" pitchFamily="34" charset="0"/>
              </a:rPr>
              <a:t>Website: www.nationalcareforum.org.uk </a:t>
            </a:r>
          </a:p>
        </p:txBody>
      </p:sp>
      <p:pic>
        <p:nvPicPr>
          <p:cNvPr id="6" name="Content Placeholder 20" descr="Logo&#10;&#10;Description automatically generated">
            <a:extLst>
              <a:ext uri="{FF2B5EF4-FFF2-40B4-BE49-F238E27FC236}">
                <a16:creationId xmlns:a16="http://schemas.microsoft.com/office/drawing/2014/main" id="{40E56AFA-997D-423B-9DF5-48E1857284BC}"/>
              </a:ext>
            </a:extLst>
          </p:cNvPr>
          <p:cNvPicPr>
            <a:picLocks noChangeAspect="1"/>
          </p:cNvPicPr>
          <p:nvPr/>
        </p:nvPicPr>
        <p:blipFill>
          <a:blip r:embed="rId3"/>
          <a:stretch>
            <a:fillRect/>
          </a:stretch>
        </p:blipFill>
        <p:spPr>
          <a:xfrm>
            <a:off x="191344" y="6076468"/>
            <a:ext cx="1224136" cy="636881"/>
          </a:xfrm>
          <a:prstGeom prst="rect">
            <a:avLst/>
          </a:prstGeom>
        </p:spPr>
      </p:pic>
    </p:spTree>
    <p:extLst>
      <p:ext uri="{BB962C8B-B14F-4D97-AF65-F5344CB8AC3E}">
        <p14:creationId xmlns:p14="http://schemas.microsoft.com/office/powerpoint/2010/main" val="697115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58356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415CD00A4B2EF4ABB439483F270DB70" ma:contentTypeVersion="15" ma:contentTypeDescription="Create a new document." ma:contentTypeScope="" ma:versionID="ced6478e66c290405036505c6bfb599c">
  <xsd:schema xmlns:xsd="http://www.w3.org/2001/XMLSchema" xmlns:xs="http://www.w3.org/2001/XMLSchema" xmlns:p="http://schemas.microsoft.com/office/2006/metadata/properties" xmlns:ns2="637afc70-29cf-4944-8f26-2d422b54d919" xmlns:ns3="45c248da-f24d-4ecd-8932-74b3e9d261d3" targetNamespace="http://schemas.microsoft.com/office/2006/metadata/properties" ma:root="true" ma:fieldsID="29da3df318e63f088fc0522d531ff105" ns2:_="" ns3:_="">
    <xsd:import namespace="637afc70-29cf-4944-8f26-2d422b54d919"/>
    <xsd:import namespace="45c248da-f24d-4ecd-8932-74b3e9d261d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7afc70-29cf-4944-8f26-2d422b54d9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585cf6c9-cb42-4e99-b1a8-d4a701521590"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5c248da-f24d-4ecd-8932-74b3e9d261d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514701a8-4922-43cb-a8af-7771e4225cba}" ma:internalName="TaxCatchAll" ma:showField="CatchAllData" ma:web="45c248da-f24d-4ecd-8932-74b3e9d261d3">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5c248da-f24d-4ecd-8932-74b3e9d261d3" xsi:nil="true"/>
    <SharedWithUsers xmlns="45c248da-f24d-4ecd-8932-74b3e9d261d3">
      <UserInfo>
        <DisplayName>Finn Turner-Berry</DisplayName>
        <AccountId>18</AccountId>
        <AccountType/>
      </UserInfo>
    </SharedWithUsers>
    <lcf76f155ced4ddcb4097134ff3c332f xmlns="637afc70-29cf-4944-8f26-2d422b54d91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46D8E96-772D-40C6-B212-4AB5B911DC69}">
  <ds:schemaRefs>
    <ds:schemaRef ds:uri="http://schemas.microsoft.com/sharepoint/v3/contenttype/forms"/>
  </ds:schemaRefs>
</ds:datastoreItem>
</file>

<file path=customXml/itemProps2.xml><?xml version="1.0" encoding="utf-8"?>
<ds:datastoreItem xmlns:ds="http://schemas.openxmlformats.org/officeDocument/2006/customXml" ds:itemID="{E88A79AE-5702-4E6B-A81B-5B63DE724C9E}">
  <ds:schemaRefs>
    <ds:schemaRef ds:uri="45c248da-f24d-4ecd-8932-74b3e9d261d3"/>
    <ds:schemaRef ds:uri="637afc70-29cf-4944-8f26-2d422b54d91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A711F3A-6D0A-4702-8DF4-64F99531BFA4}">
  <ds:schemaRefs>
    <ds:schemaRef ds:uri="http://purl.org/dc/elements/1.1/"/>
    <ds:schemaRef ds:uri="http://purl.org/dc/terms/"/>
    <ds:schemaRef ds:uri="637afc70-29cf-4944-8f26-2d422b54d919"/>
    <ds:schemaRef ds:uri="http://schemas.microsoft.com/office/2006/documentManagement/types"/>
    <ds:schemaRef ds:uri="http://schemas.microsoft.com/office/infopath/2007/PartnerControls"/>
    <ds:schemaRef ds:uri="http://purl.org/dc/dcmitype/"/>
    <ds:schemaRef ds:uri="http://schemas.openxmlformats.org/package/2006/metadata/core-properties"/>
    <ds:schemaRef ds:uri="45c248da-f24d-4ecd-8932-74b3e9d261d3"/>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179</TotalTime>
  <Words>3169</Words>
  <Application>Microsoft Office PowerPoint</Application>
  <PresentationFormat>Widescreen</PresentationFormat>
  <Paragraphs>264</Paragraphs>
  <Slides>34</Slides>
  <Notes>9</Notes>
  <HiddenSlides>0</HiddenSlides>
  <MMClips>0</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34</vt:i4>
      </vt:variant>
    </vt:vector>
  </HeadingPairs>
  <TitlesOfParts>
    <vt:vector size="50" baseType="lpstr">
      <vt:lpstr>Aptos</vt:lpstr>
      <vt:lpstr>Aptos Display</vt:lpstr>
      <vt:lpstr>Arial</vt:lpstr>
      <vt:lpstr>Arial,Sans-Serif</vt:lpstr>
      <vt:lpstr>Calibri</vt:lpstr>
      <vt:lpstr>Calibri Light</vt:lpstr>
      <vt:lpstr>Candara</vt:lpstr>
      <vt:lpstr>Courier New</vt:lpstr>
      <vt:lpstr>Microsoft Sans Serif</vt:lpstr>
      <vt:lpstr>Segoe UI</vt:lpstr>
      <vt:lpstr>Symbol</vt:lpstr>
      <vt:lpstr>Times New Roman</vt:lpstr>
      <vt:lpstr>Wingdings</vt:lpstr>
      <vt:lpstr>Waveform</vt:lpstr>
      <vt:lpstr>Custom Design</vt:lpstr>
      <vt:lpstr>office theme</vt:lpstr>
      <vt:lpstr>PowerPoint Presentation</vt:lpstr>
      <vt:lpstr>PowerPoint Presentation</vt:lpstr>
      <vt:lpstr>Take a moment to enjoy social care being a key priority in government policy.........</vt:lpstr>
      <vt:lpstr>A National Care Service..... </vt:lpstr>
      <vt:lpstr>What do we want from a National Care Service? </vt:lpstr>
      <vt:lpstr>The Casey Commission Big Conversation</vt:lpstr>
      <vt:lpstr>PowerPoint Presentation</vt:lpstr>
      <vt:lpstr>Skills for Care – Annual Report 2026</vt:lpstr>
      <vt:lpstr>Skills for Care – Annual Report 2026</vt:lpstr>
      <vt:lpstr>Earned settlement key announcement –a welcome reversal of the previous unfairness   </vt:lpstr>
      <vt:lpstr>PowerPoint Presentation</vt:lpstr>
      <vt:lpstr>PowerPoint Presentation</vt:lpstr>
      <vt:lpstr>PowerPoint Presentation</vt:lpstr>
      <vt:lpstr>Health &amp; Care Secretary's recent announcements</vt:lpstr>
      <vt:lpstr>Employment Rights Act: Timetable for change</vt:lpstr>
      <vt:lpstr>Employment Rights Act: What’s Coming</vt:lpstr>
      <vt:lpstr>Please encourage all colleagues to complete the Adult Social Care Workforce Survey 2026  </vt:lpstr>
      <vt:lpstr>PowerPoint Presentation</vt:lpstr>
      <vt:lpstr>PowerPoint Presentation</vt:lpstr>
      <vt:lpstr>PowerPoint Presentation</vt:lpstr>
      <vt:lpstr>Helpful summary of the October 2026 budget from The Kings Fund    </vt:lpstr>
      <vt:lpstr>COVID Inquiry Module 6 Report – many learnings for systemic social care reform</vt:lpstr>
      <vt:lpstr>Independent Report into mental health conditions, ADHD and autism </vt:lpstr>
      <vt:lpstr>PowerPoint Presentation</vt:lpstr>
      <vt:lpstr>Lots happening at the CQC …...</vt:lpstr>
      <vt:lpstr>State of Care 2026</vt:lpstr>
      <vt:lpstr>PowerPoint Presentation</vt:lpstr>
      <vt:lpstr>PowerPoint Presentation</vt:lpstr>
      <vt:lpstr>DHSC expectations around becoming a  fully digitised care provider</vt:lpstr>
      <vt:lpstr>New DHSC telecare publications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NCF</dc:title>
  <dc:creator>Nathan</dc:creator>
  <cp:lastModifiedBy>Vic Rayner</cp:lastModifiedBy>
  <cp:revision>157</cp:revision>
  <cp:lastPrinted>2017-08-17T14:26:36Z</cp:lastPrinted>
  <dcterms:created xsi:type="dcterms:W3CDTF">2016-06-22T16:15:23Z</dcterms:created>
  <dcterms:modified xsi:type="dcterms:W3CDTF">2026-11-04T12:40:00Z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defa4170-0d19-0005-0004-bc88714345d2_Enabled">
    <vt:lpwstr>true</vt:lpwstr>
  </property>
  <property fmtid="{D5CDD505-2E9C-101B-9397-08002B2CF9AE}" pid="4" name="MSIP_Label_defa4170-0d19-0005-0004-bc88714345d2_SetDate">
    <vt:lpwstr>2026-03-17T16:45:12Z</vt:lpwstr>
  </property>
  <property fmtid="{D5CDD505-2E9C-101B-9397-08002B2CF9AE}" pid="5" name="MSIP_Label_defa4170-0d19-0005-0004-bc88714345d2_Method">
    <vt:lpwstr>Privileged</vt:lpwstr>
  </property>
  <property fmtid="{D5CDD505-2E9C-101B-9397-08002B2CF9AE}" pid="6" name="MSIP_Label_defa4170-0d19-0005-0004-bc88714345d2_Name">
    <vt:lpwstr>defa4170-0d19-0005-0004-bc88714345d2</vt:lpwstr>
  </property>
  <property fmtid="{D5CDD505-2E9C-101B-9397-08002B2CF9AE}" pid="7" name="MSIP_Label_defa4170-0d19-0005-0004-bc88714345d2_SiteId">
    <vt:lpwstr>a1b921bd-6ea7-481d-bceb-8f3568694de4</vt:lpwstr>
  </property>
  <property fmtid="{D5CDD505-2E9C-101B-9397-08002B2CF9AE}" pid="8" name="MSIP_Label_defa4170-0d19-0005-0004-bc88714345d2_ActionId">
    <vt:lpwstr>5824519e-4d6d-4285-ba8f-09f9484b9b44</vt:lpwstr>
  </property>
  <property fmtid="{D5CDD505-2E9C-101B-9397-08002B2CF9AE}" pid="9" name="MSIP_Label_defa4170-0d19-0005-0004-bc88714345d2_ContentBits">
    <vt:lpwstr>0</vt:lpwstr>
  </property>
  <property fmtid="{D5CDD505-2E9C-101B-9397-08002B2CF9AE}" pid="10" name="MSIP_Label_defa4170-0d19-0005-0004-bc88714345d2_Tag">
    <vt:lpwstr>50, 0, 1, 1</vt:lpwstr>
  </property>
  <property fmtid="{D5CDD505-2E9C-101B-9397-08002B2CF9AE}" pid="11" name="ContentTypeId">
    <vt:lpwstr>0x0101003415CD00A4B2EF4ABB439483F270DB70</vt:lpwstr>
  </property>
</Properties>
</file>