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4.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5.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3" r:id="rId2"/>
    <p:sldMasterId id="2147483657" r:id="rId3"/>
    <p:sldMasterId id="2147483664" r:id="rId4"/>
    <p:sldMasterId id="2147483676" r:id="rId5"/>
    <p:sldMasterId id="2147483681" r:id="rId6"/>
  </p:sldMasterIdLst>
  <p:notesMasterIdLst>
    <p:notesMasterId r:id="rId74"/>
  </p:notesMasterIdLst>
  <p:sldIdLst>
    <p:sldId id="2145706750" r:id="rId7"/>
    <p:sldId id="3451" r:id="rId8"/>
    <p:sldId id="3452" r:id="rId9"/>
    <p:sldId id="3466" r:id="rId10"/>
    <p:sldId id="3470" r:id="rId11"/>
    <p:sldId id="3463" r:id="rId12"/>
    <p:sldId id="3457" r:id="rId13"/>
    <p:sldId id="265" r:id="rId14"/>
    <p:sldId id="256" r:id="rId15"/>
    <p:sldId id="2145706736" r:id="rId16"/>
    <p:sldId id="2171" r:id="rId17"/>
    <p:sldId id="2167" r:id="rId18"/>
    <p:sldId id="2145706628" r:id="rId19"/>
    <p:sldId id="2159" r:id="rId20"/>
    <p:sldId id="2145706621" r:id="rId21"/>
    <p:sldId id="2145706654" r:id="rId22"/>
    <p:sldId id="2168" r:id="rId23"/>
    <p:sldId id="2187" r:id="rId24"/>
    <p:sldId id="2145706683" r:id="rId25"/>
    <p:sldId id="2145706631" r:id="rId26"/>
    <p:sldId id="2145706586" r:id="rId27"/>
    <p:sldId id="2173" r:id="rId28"/>
    <p:sldId id="2145706585" r:id="rId29"/>
    <p:sldId id="2145706711" r:id="rId30"/>
    <p:sldId id="2145706588" r:id="rId31"/>
    <p:sldId id="2145706659" r:id="rId32"/>
    <p:sldId id="2145706582" r:id="rId33"/>
    <p:sldId id="2145706589" r:id="rId34"/>
    <p:sldId id="2145706590" r:id="rId35"/>
    <p:sldId id="2145706657" r:id="rId36"/>
    <p:sldId id="2145706658" r:id="rId37"/>
    <p:sldId id="2145706684" r:id="rId38"/>
    <p:sldId id="2145706685" r:id="rId39"/>
    <p:sldId id="2145706686" r:id="rId40"/>
    <p:sldId id="2145706687" r:id="rId41"/>
    <p:sldId id="2145706688" r:id="rId42"/>
    <p:sldId id="2145706689" r:id="rId43"/>
    <p:sldId id="2145706690" r:id="rId44"/>
    <p:sldId id="2145706691" r:id="rId45"/>
    <p:sldId id="2145706746" r:id="rId46"/>
    <p:sldId id="2145706700" r:id="rId47"/>
    <p:sldId id="288" r:id="rId48"/>
    <p:sldId id="289" r:id="rId49"/>
    <p:sldId id="2145706727" r:id="rId50"/>
    <p:sldId id="2145706728" r:id="rId51"/>
    <p:sldId id="2145706747" r:id="rId52"/>
    <p:sldId id="2145706748" r:id="rId53"/>
    <p:sldId id="2145706749" r:id="rId54"/>
    <p:sldId id="2145706734" r:id="rId55"/>
    <p:sldId id="2145706735" r:id="rId56"/>
    <p:sldId id="2145706328" r:id="rId57"/>
    <p:sldId id="2145706634" r:id="rId58"/>
    <p:sldId id="2145706743" r:id="rId59"/>
    <p:sldId id="2145706330" r:id="rId60"/>
    <p:sldId id="2145706744" r:id="rId61"/>
    <p:sldId id="2145706337" r:id="rId62"/>
    <p:sldId id="2145706338" r:id="rId63"/>
    <p:sldId id="2145706336" r:id="rId64"/>
    <p:sldId id="2145706341" r:id="rId65"/>
    <p:sldId id="2145706408" r:id="rId66"/>
    <p:sldId id="2145706745" r:id="rId67"/>
    <p:sldId id="2145706651" r:id="rId68"/>
    <p:sldId id="2145706650" r:id="rId69"/>
    <p:sldId id="2145706652" r:id="rId70"/>
    <p:sldId id="2145706653" r:id="rId71"/>
    <p:sldId id="2145706714" r:id="rId72"/>
    <p:sldId id="2145706715" r:id="rId73"/>
  </p:sldIdLst>
  <p:sldSz cx="12192000" cy="6858000"/>
  <p:notesSz cx="6888163" cy="100187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AA8AA64-4CE2-45B0-8D2F-5D9E8F0AD152}" v="11" dt="2024-03-19T10:22:40.446"/>
  </p1510:revLst>
</p1510:revInfo>
</file>

<file path=ppt/tableStyles.xml><?xml version="1.0" encoding="utf-8"?>
<a:tblStyleLst xmlns:a="http://schemas.openxmlformats.org/drawingml/2006/main" def="{5C22544A-7EE6-4342-B048-85BDC9FD1C3A}">
  <a:tblStyle styleId="{5C22544A-7EE6-4342-B048-85BDC9FD1C3A}"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9EDF4"/>
          </a:solidFill>
        </a:fill>
      </a:tcStyle>
    </a:wholeTbl>
    <a:band1H>
      <a:tcStyle>
        <a:tcBdr/>
        <a:fill>
          <a:solidFill>
            <a:srgbClr val="D0D8E8"/>
          </a:solidFill>
        </a:fill>
      </a:tcStyle>
    </a:band1H>
    <a:band2H>
      <a:tcStyle>
        <a:tcBdr/>
      </a:tcStyle>
    </a:band2H>
    <a:band1V>
      <a:tcStyle>
        <a:tcBdr/>
        <a:fill>
          <a:solidFill>
            <a:srgbClr val="D0D8E8"/>
          </a:solidFill>
        </a:fill>
      </a:tcStyle>
    </a:band1V>
    <a:band2V>
      <a:tcStyle>
        <a:tcBdr/>
      </a:tcStyle>
    </a:band2V>
    <a:lastCol>
      <a:tcTxStyle b="on">
        <a:font>
          <a:latin typeface="+mn-lt"/>
          <a:ea typeface="+mn-ea"/>
          <a:cs typeface="+mn-cs"/>
        </a:font>
        <a:srgbClr val="FFFFFF"/>
      </a:tcTxStyle>
      <a:tcStyle>
        <a:tcBdr/>
        <a:fill>
          <a:solidFill>
            <a:srgbClr val="4F81BD"/>
          </a:solidFill>
        </a:fill>
      </a:tcStyle>
    </a:lastCol>
    <a:firstCol>
      <a:tcTxStyle b="on">
        <a:font>
          <a:latin typeface="+mn-lt"/>
          <a:ea typeface="+mn-ea"/>
          <a:cs typeface="+mn-cs"/>
        </a:font>
        <a:srgbClr val="FFFFFF"/>
      </a:tcTxStyle>
      <a:tcStyle>
        <a:tcBdr/>
        <a:fill>
          <a:solidFill>
            <a:srgbClr val="4F81BD"/>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4F81BD"/>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4F81BD"/>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3109" autoAdjust="0"/>
  </p:normalViewPr>
  <p:slideViewPr>
    <p:cSldViewPr snapToGrid="0">
      <p:cViewPr varScale="1">
        <p:scale>
          <a:sx n="52" d="100"/>
          <a:sy n="52" d="100"/>
        </p:scale>
        <p:origin x="1843"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16" Type="http://schemas.openxmlformats.org/officeDocument/2006/relationships/slide" Target="slides/slide10.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notesMaster" Target="notesMasters/notesMaster1.xml"/><Relationship Id="rId79" Type="http://schemas.microsoft.com/office/2015/10/relationships/revisionInfo" Target="revisionInfo.xml"/><Relationship Id="rId5" Type="http://schemas.openxmlformats.org/officeDocument/2006/relationships/slideMaster" Target="slideMasters/slideMaster5.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theme" Target="theme/theme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viewProps" Target="viewProps.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slideMaster" Target="slideMasters/slideMaster2.xml"/><Relationship Id="rId29" Type="http://schemas.openxmlformats.org/officeDocument/2006/relationships/slide" Target="slides/slide23.xml"/></Relationships>
</file>

<file path=ppt/diagrams/_rels/data1.xml.rels><?xml version="1.0" encoding="UTF-8" standalone="yes"?>
<Relationships xmlns="http://schemas.openxmlformats.org/package/2006/relationships"><Relationship Id="rId8" Type="http://schemas.openxmlformats.org/officeDocument/2006/relationships/image" Target="../media/image51.sv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image" Target="../media/image45.svg"/><Relationship Id="rId1" Type="http://schemas.openxmlformats.org/officeDocument/2006/relationships/image" Target="../media/image44.png"/><Relationship Id="rId6" Type="http://schemas.openxmlformats.org/officeDocument/2006/relationships/image" Target="../media/image49.svg"/><Relationship Id="rId5" Type="http://schemas.openxmlformats.org/officeDocument/2006/relationships/image" Target="../media/image48.png"/><Relationship Id="rId4" Type="http://schemas.openxmlformats.org/officeDocument/2006/relationships/image" Target="../media/image47.svg"/></Relationships>
</file>

<file path=ppt/diagrams/_rels/drawing1.xml.rels><?xml version="1.0" encoding="UTF-8" standalone="yes"?>
<Relationships xmlns="http://schemas.openxmlformats.org/package/2006/relationships"><Relationship Id="rId8" Type="http://schemas.openxmlformats.org/officeDocument/2006/relationships/image" Target="../media/image51.sv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image" Target="../media/image45.svg"/><Relationship Id="rId1" Type="http://schemas.openxmlformats.org/officeDocument/2006/relationships/image" Target="../media/image44.png"/><Relationship Id="rId6" Type="http://schemas.openxmlformats.org/officeDocument/2006/relationships/image" Target="../media/image49.svg"/><Relationship Id="rId5" Type="http://schemas.openxmlformats.org/officeDocument/2006/relationships/image" Target="../media/image48.png"/><Relationship Id="rId4" Type="http://schemas.openxmlformats.org/officeDocument/2006/relationships/image" Target="../media/image47.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051048-2155-43BE-9072-C9291549B2F5}" type="doc">
      <dgm:prSet loTypeId="urn:microsoft.com/office/officeart/2005/8/layout/hList7" loCatId="list" qsTypeId="urn:microsoft.com/office/officeart/2005/8/quickstyle/3d7" qsCatId="3D" csTypeId="urn:microsoft.com/office/officeart/2005/8/colors/colorful1" csCatId="colorful" phldr="1"/>
      <dgm:spPr/>
    </dgm:pt>
    <dgm:pt modelId="{62D7C5BE-0A9D-4758-97EE-D2638A488416}">
      <dgm:prSet phldrT="[Text]"/>
      <dgm:spPr/>
      <dgm:t>
        <a:bodyPr/>
        <a:lstStyle/>
        <a:p>
          <a:r>
            <a:rPr lang="en-GB">
              <a:solidFill>
                <a:schemeClr val="tx1"/>
              </a:solidFill>
            </a:rPr>
            <a:t>All sectors</a:t>
          </a:r>
        </a:p>
      </dgm:t>
    </dgm:pt>
    <dgm:pt modelId="{E1EB3439-49A5-4DB0-BBE4-A81D81198E42}" type="parTrans" cxnId="{8A270F30-8E76-41C2-8655-64C407C9CEB9}">
      <dgm:prSet/>
      <dgm:spPr/>
      <dgm:t>
        <a:bodyPr/>
        <a:lstStyle/>
        <a:p>
          <a:endParaRPr lang="en-GB"/>
        </a:p>
      </dgm:t>
    </dgm:pt>
    <dgm:pt modelId="{374EAD36-BAA7-423D-A121-17B6D18E8F3C}" type="sibTrans" cxnId="{8A270F30-8E76-41C2-8655-64C407C9CEB9}">
      <dgm:prSet/>
      <dgm:spPr/>
      <dgm:t>
        <a:bodyPr/>
        <a:lstStyle/>
        <a:p>
          <a:endParaRPr lang="en-GB"/>
        </a:p>
      </dgm:t>
    </dgm:pt>
    <dgm:pt modelId="{77A9C619-21FB-40D0-A4FA-BB2C40294E4B}">
      <dgm:prSet phldrT="[Text]"/>
      <dgm:spPr/>
      <dgm:t>
        <a:bodyPr/>
        <a:lstStyle/>
        <a:p>
          <a:r>
            <a:rPr lang="en-GB">
              <a:solidFill>
                <a:schemeClr val="tx1"/>
              </a:solidFill>
            </a:rPr>
            <a:t>Multiple Sectors</a:t>
          </a:r>
        </a:p>
      </dgm:t>
    </dgm:pt>
    <dgm:pt modelId="{064D2BA8-3196-4B63-AF02-FF4E3EA780A8}" type="parTrans" cxnId="{92305AC6-F0C1-4A87-BD5B-A70DDC03332D}">
      <dgm:prSet/>
      <dgm:spPr/>
      <dgm:t>
        <a:bodyPr/>
        <a:lstStyle/>
        <a:p>
          <a:endParaRPr lang="en-GB"/>
        </a:p>
      </dgm:t>
    </dgm:pt>
    <dgm:pt modelId="{3BC1FFF0-1F10-4A0E-9EAC-651A5D7319D3}" type="sibTrans" cxnId="{92305AC6-F0C1-4A87-BD5B-A70DDC03332D}">
      <dgm:prSet/>
      <dgm:spPr/>
      <dgm:t>
        <a:bodyPr/>
        <a:lstStyle/>
        <a:p>
          <a:endParaRPr lang="en-GB"/>
        </a:p>
      </dgm:t>
    </dgm:pt>
    <dgm:pt modelId="{658DE27B-1AD2-4169-8831-EFF922F97F13}">
      <dgm:prSet phldrT="[Text]"/>
      <dgm:spPr/>
      <dgm:t>
        <a:bodyPr/>
        <a:lstStyle/>
        <a:p>
          <a:r>
            <a:rPr lang="en-GB">
              <a:solidFill>
                <a:schemeClr val="tx1"/>
              </a:solidFill>
            </a:rPr>
            <a:t>One sector</a:t>
          </a:r>
        </a:p>
      </dgm:t>
    </dgm:pt>
    <dgm:pt modelId="{E3155964-B6B8-4F36-BB1B-F464BD72A49B}" type="parTrans" cxnId="{BABA902E-4FED-47BC-B357-6F7DCF2E9E11}">
      <dgm:prSet/>
      <dgm:spPr/>
      <dgm:t>
        <a:bodyPr/>
        <a:lstStyle/>
        <a:p>
          <a:endParaRPr lang="en-GB"/>
        </a:p>
      </dgm:t>
    </dgm:pt>
    <dgm:pt modelId="{D9517B8E-5A63-4781-804E-82955E0C4E83}" type="sibTrans" cxnId="{BABA902E-4FED-47BC-B357-6F7DCF2E9E11}">
      <dgm:prSet/>
      <dgm:spPr/>
      <dgm:t>
        <a:bodyPr/>
        <a:lstStyle/>
        <a:p>
          <a:endParaRPr lang="en-GB"/>
        </a:p>
      </dgm:t>
    </dgm:pt>
    <dgm:pt modelId="{EAA0EA4E-2DEB-4040-A573-E132EF62155E}">
      <dgm:prSet phldrT="[Text]"/>
      <dgm:spPr/>
      <dgm:t>
        <a:bodyPr/>
        <a:lstStyle/>
        <a:p>
          <a:r>
            <a:rPr lang="en-GB">
              <a:solidFill>
                <a:schemeClr val="tx1"/>
              </a:solidFill>
            </a:rPr>
            <a:t>One service type</a:t>
          </a:r>
        </a:p>
      </dgm:t>
    </dgm:pt>
    <dgm:pt modelId="{2D2F47B0-98B0-40C6-B686-2311B9CB8FC5}" type="parTrans" cxnId="{618E3AE6-94AD-495E-B8C2-BE995CC354EF}">
      <dgm:prSet/>
      <dgm:spPr/>
      <dgm:t>
        <a:bodyPr/>
        <a:lstStyle/>
        <a:p>
          <a:endParaRPr lang="en-GB"/>
        </a:p>
      </dgm:t>
    </dgm:pt>
    <dgm:pt modelId="{8692BFA4-A3BA-4412-83C6-C7768C837A36}" type="sibTrans" cxnId="{618E3AE6-94AD-495E-B8C2-BE995CC354EF}">
      <dgm:prSet/>
      <dgm:spPr/>
      <dgm:t>
        <a:bodyPr/>
        <a:lstStyle/>
        <a:p>
          <a:endParaRPr lang="en-GB"/>
        </a:p>
      </dgm:t>
    </dgm:pt>
    <dgm:pt modelId="{7C1A9060-256A-4746-BF9F-71335B09A46A}" type="pres">
      <dgm:prSet presAssocID="{43051048-2155-43BE-9072-C9291549B2F5}" presName="Name0" presStyleCnt="0">
        <dgm:presLayoutVars>
          <dgm:dir/>
          <dgm:resizeHandles val="exact"/>
        </dgm:presLayoutVars>
      </dgm:prSet>
      <dgm:spPr/>
    </dgm:pt>
    <dgm:pt modelId="{6DDB8E21-1168-4D51-BD1F-22A16C074167}" type="pres">
      <dgm:prSet presAssocID="{43051048-2155-43BE-9072-C9291549B2F5}" presName="fgShape" presStyleLbl="fgShp" presStyleIdx="0" presStyleCnt="1"/>
      <dgm:spPr/>
    </dgm:pt>
    <dgm:pt modelId="{0A461C8D-E317-4CD3-9D61-AC0D6DBC5DEF}" type="pres">
      <dgm:prSet presAssocID="{43051048-2155-43BE-9072-C9291549B2F5}" presName="linComp" presStyleCnt="0"/>
      <dgm:spPr/>
    </dgm:pt>
    <dgm:pt modelId="{6E001CC7-03EB-4117-A0F9-2CC81CB23D14}" type="pres">
      <dgm:prSet presAssocID="{62D7C5BE-0A9D-4758-97EE-D2638A488416}" presName="compNode" presStyleCnt="0"/>
      <dgm:spPr/>
    </dgm:pt>
    <dgm:pt modelId="{7CFD571C-CA4E-4625-A357-4880A3E03136}" type="pres">
      <dgm:prSet presAssocID="{62D7C5BE-0A9D-4758-97EE-D2638A488416}" presName="bkgdShape" presStyleLbl="node1" presStyleIdx="0" presStyleCnt="4"/>
      <dgm:spPr/>
    </dgm:pt>
    <dgm:pt modelId="{83AEC37D-4600-4A4C-A208-AE7E496E3F8E}" type="pres">
      <dgm:prSet presAssocID="{62D7C5BE-0A9D-4758-97EE-D2638A488416}" presName="nodeTx" presStyleLbl="node1" presStyleIdx="0" presStyleCnt="4">
        <dgm:presLayoutVars>
          <dgm:bulletEnabled val="1"/>
        </dgm:presLayoutVars>
      </dgm:prSet>
      <dgm:spPr/>
    </dgm:pt>
    <dgm:pt modelId="{8B67DF9C-9CC8-4B48-B803-C6E56705A8EC}" type="pres">
      <dgm:prSet presAssocID="{62D7C5BE-0A9D-4758-97EE-D2638A488416}" presName="invisiNode" presStyleLbl="node1" presStyleIdx="0" presStyleCnt="4"/>
      <dgm:spPr/>
    </dgm:pt>
    <dgm:pt modelId="{14F53BE8-8069-445D-90CE-F64C8EC640DD}" type="pres">
      <dgm:prSet presAssocID="{62D7C5BE-0A9D-4758-97EE-D2638A488416}" presName="imagNode" presStyleLbl="fgImgPlac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Badge 1 with solid fill"/>
        </a:ext>
      </dgm:extLst>
    </dgm:pt>
    <dgm:pt modelId="{6B850DEA-2EE8-48F8-99DB-F4729E68578C}" type="pres">
      <dgm:prSet presAssocID="{374EAD36-BAA7-423D-A121-17B6D18E8F3C}" presName="sibTrans" presStyleLbl="sibTrans2D1" presStyleIdx="0" presStyleCnt="0"/>
      <dgm:spPr/>
    </dgm:pt>
    <dgm:pt modelId="{2F3DEC62-8782-4DEA-A46B-3B8FB9164C95}" type="pres">
      <dgm:prSet presAssocID="{77A9C619-21FB-40D0-A4FA-BB2C40294E4B}" presName="compNode" presStyleCnt="0"/>
      <dgm:spPr/>
    </dgm:pt>
    <dgm:pt modelId="{2CACF4F5-AE69-42C4-887E-1C7D898FE30A}" type="pres">
      <dgm:prSet presAssocID="{77A9C619-21FB-40D0-A4FA-BB2C40294E4B}" presName="bkgdShape" presStyleLbl="node1" presStyleIdx="1" presStyleCnt="4"/>
      <dgm:spPr/>
    </dgm:pt>
    <dgm:pt modelId="{A821A902-A78A-4624-B1FA-14D57537EA6C}" type="pres">
      <dgm:prSet presAssocID="{77A9C619-21FB-40D0-A4FA-BB2C40294E4B}" presName="nodeTx" presStyleLbl="node1" presStyleIdx="1" presStyleCnt="4">
        <dgm:presLayoutVars>
          <dgm:bulletEnabled val="1"/>
        </dgm:presLayoutVars>
      </dgm:prSet>
      <dgm:spPr/>
    </dgm:pt>
    <dgm:pt modelId="{0466D0FA-79CC-4598-88DF-8191842E4DC2}" type="pres">
      <dgm:prSet presAssocID="{77A9C619-21FB-40D0-A4FA-BB2C40294E4B}" presName="invisiNode" presStyleLbl="node1" presStyleIdx="1" presStyleCnt="4"/>
      <dgm:spPr/>
    </dgm:pt>
    <dgm:pt modelId="{79DA1635-6775-4ECA-81EA-E942EFF8DF64}" type="pres">
      <dgm:prSet presAssocID="{77A9C619-21FB-40D0-A4FA-BB2C40294E4B}" presName="imagNode" presStyleLbl="fgImgPlace1" presStyleIdx="1" presStyleCnt="4"/>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Badge with solid fill"/>
        </a:ext>
      </dgm:extLst>
    </dgm:pt>
    <dgm:pt modelId="{B120E703-385F-44E2-BD63-B259C2D936CF}" type="pres">
      <dgm:prSet presAssocID="{3BC1FFF0-1F10-4A0E-9EAC-651A5D7319D3}" presName="sibTrans" presStyleLbl="sibTrans2D1" presStyleIdx="0" presStyleCnt="0"/>
      <dgm:spPr/>
    </dgm:pt>
    <dgm:pt modelId="{811D1854-BA62-4C97-89DE-E5EF2D898805}" type="pres">
      <dgm:prSet presAssocID="{658DE27B-1AD2-4169-8831-EFF922F97F13}" presName="compNode" presStyleCnt="0"/>
      <dgm:spPr/>
    </dgm:pt>
    <dgm:pt modelId="{AD7B5C05-15FB-4EDC-AFB6-5D44DA60FE65}" type="pres">
      <dgm:prSet presAssocID="{658DE27B-1AD2-4169-8831-EFF922F97F13}" presName="bkgdShape" presStyleLbl="node1" presStyleIdx="2" presStyleCnt="4"/>
      <dgm:spPr/>
    </dgm:pt>
    <dgm:pt modelId="{972FAC9A-F1B1-416D-9209-45B187401A9C}" type="pres">
      <dgm:prSet presAssocID="{658DE27B-1AD2-4169-8831-EFF922F97F13}" presName="nodeTx" presStyleLbl="node1" presStyleIdx="2" presStyleCnt="4">
        <dgm:presLayoutVars>
          <dgm:bulletEnabled val="1"/>
        </dgm:presLayoutVars>
      </dgm:prSet>
      <dgm:spPr/>
    </dgm:pt>
    <dgm:pt modelId="{FABCA340-A51A-42DB-800E-24AED65827E3}" type="pres">
      <dgm:prSet presAssocID="{658DE27B-1AD2-4169-8831-EFF922F97F13}" presName="invisiNode" presStyleLbl="node1" presStyleIdx="2" presStyleCnt="4"/>
      <dgm:spPr/>
    </dgm:pt>
    <dgm:pt modelId="{788C2311-6C52-4565-9B88-784A657EEC78}" type="pres">
      <dgm:prSet presAssocID="{658DE27B-1AD2-4169-8831-EFF922F97F13}" presName="imagNode" presStyleLbl="fgImgPlac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Badge 3 with solid fill"/>
        </a:ext>
      </dgm:extLst>
    </dgm:pt>
    <dgm:pt modelId="{4203D033-8B84-4A23-AD26-E4D6210266F9}" type="pres">
      <dgm:prSet presAssocID="{D9517B8E-5A63-4781-804E-82955E0C4E83}" presName="sibTrans" presStyleLbl="sibTrans2D1" presStyleIdx="0" presStyleCnt="0"/>
      <dgm:spPr/>
    </dgm:pt>
    <dgm:pt modelId="{0DF68464-CB2E-4048-A5E8-DE5663F16AEB}" type="pres">
      <dgm:prSet presAssocID="{EAA0EA4E-2DEB-4040-A573-E132EF62155E}" presName="compNode" presStyleCnt="0"/>
      <dgm:spPr/>
    </dgm:pt>
    <dgm:pt modelId="{0B55A2C3-4D64-4032-8C73-32DD937CC104}" type="pres">
      <dgm:prSet presAssocID="{EAA0EA4E-2DEB-4040-A573-E132EF62155E}" presName="bkgdShape" presStyleLbl="node1" presStyleIdx="3" presStyleCnt="4"/>
      <dgm:spPr/>
    </dgm:pt>
    <dgm:pt modelId="{F6B65D4E-1CA6-4431-A3C0-98DC2017E916}" type="pres">
      <dgm:prSet presAssocID="{EAA0EA4E-2DEB-4040-A573-E132EF62155E}" presName="nodeTx" presStyleLbl="node1" presStyleIdx="3" presStyleCnt="4">
        <dgm:presLayoutVars>
          <dgm:bulletEnabled val="1"/>
        </dgm:presLayoutVars>
      </dgm:prSet>
      <dgm:spPr/>
    </dgm:pt>
    <dgm:pt modelId="{ACEEAA8B-7664-4EE2-AD39-7963B6E88E1D}" type="pres">
      <dgm:prSet presAssocID="{EAA0EA4E-2DEB-4040-A573-E132EF62155E}" presName="invisiNode" presStyleLbl="node1" presStyleIdx="3" presStyleCnt="4"/>
      <dgm:spPr/>
    </dgm:pt>
    <dgm:pt modelId="{D875CD04-75A1-4616-AA1C-8E5D89291000}" type="pres">
      <dgm:prSet presAssocID="{EAA0EA4E-2DEB-4040-A573-E132EF62155E}" presName="imagNode" presStyleLbl="fgImgPlac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Badge 4 with solid fill"/>
        </a:ext>
      </dgm:extLst>
    </dgm:pt>
  </dgm:ptLst>
  <dgm:cxnLst>
    <dgm:cxn modelId="{71518403-7A0F-4591-9323-0D39150FFB4B}" type="presOf" srcId="{EAA0EA4E-2DEB-4040-A573-E132EF62155E}" destId="{F6B65D4E-1CA6-4431-A3C0-98DC2017E916}" srcOrd="1" destOrd="0" presId="urn:microsoft.com/office/officeart/2005/8/layout/hList7"/>
    <dgm:cxn modelId="{26C6910D-2593-44DE-B325-4324B169DFF6}" type="presOf" srcId="{D9517B8E-5A63-4781-804E-82955E0C4E83}" destId="{4203D033-8B84-4A23-AD26-E4D6210266F9}" srcOrd="0" destOrd="0" presId="urn:microsoft.com/office/officeart/2005/8/layout/hList7"/>
    <dgm:cxn modelId="{87850B12-4A81-4499-B5DB-6B6F981D5778}" type="presOf" srcId="{62D7C5BE-0A9D-4758-97EE-D2638A488416}" destId="{83AEC37D-4600-4A4C-A208-AE7E496E3F8E}" srcOrd="1" destOrd="0" presId="urn:microsoft.com/office/officeart/2005/8/layout/hList7"/>
    <dgm:cxn modelId="{BABA902E-4FED-47BC-B357-6F7DCF2E9E11}" srcId="{43051048-2155-43BE-9072-C9291549B2F5}" destId="{658DE27B-1AD2-4169-8831-EFF922F97F13}" srcOrd="2" destOrd="0" parTransId="{E3155964-B6B8-4F36-BB1B-F464BD72A49B}" sibTransId="{D9517B8E-5A63-4781-804E-82955E0C4E83}"/>
    <dgm:cxn modelId="{8A270F30-8E76-41C2-8655-64C407C9CEB9}" srcId="{43051048-2155-43BE-9072-C9291549B2F5}" destId="{62D7C5BE-0A9D-4758-97EE-D2638A488416}" srcOrd="0" destOrd="0" parTransId="{E1EB3439-49A5-4DB0-BBE4-A81D81198E42}" sibTransId="{374EAD36-BAA7-423D-A121-17B6D18E8F3C}"/>
    <dgm:cxn modelId="{0B781562-3BF3-445A-827D-67718079888B}" type="presOf" srcId="{77A9C619-21FB-40D0-A4FA-BB2C40294E4B}" destId="{A821A902-A78A-4624-B1FA-14D57537EA6C}" srcOrd="1" destOrd="0" presId="urn:microsoft.com/office/officeart/2005/8/layout/hList7"/>
    <dgm:cxn modelId="{BC8AC26E-2183-4032-971E-21CCC9A9E711}" type="presOf" srcId="{658DE27B-1AD2-4169-8831-EFF922F97F13}" destId="{972FAC9A-F1B1-416D-9209-45B187401A9C}" srcOrd="1" destOrd="0" presId="urn:microsoft.com/office/officeart/2005/8/layout/hList7"/>
    <dgm:cxn modelId="{CEC9C680-2197-44AD-B67A-B0274B027CF8}" type="presOf" srcId="{3BC1FFF0-1F10-4A0E-9EAC-651A5D7319D3}" destId="{B120E703-385F-44E2-BD63-B259C2D936CF}" srcOrd="0" destOrd="0" presId="urn:microsoft.com/office/officeart/2005/8/layout/hList7"/>
    <dgm:cxn modelId="{AC9B028A-82D2-41D1-8D69-1529EAE61068}" type="presOf" srcId="{658DE27B-1AD2-4169-8831-EFF922F97F13}" destId="{AD7B5C05-15FB-4EDC-AFB6-5D44DA60FE65}" srcOrd="0" destOrd="0" presId="urn:microsoft.com/office/officeart/2005/8/layout/hList7"/>
    <dgm:cxn modelId="{11ED5697-5172-49CE-A652-48E8BFB6F58C}" type="presOf" srcId="{62D7C5BE-0A9D-4758-97EE-D2638A488416}" destId="{7CFD571C-CA4E-4625-A357-4880A3E03136}" srcOrd="0" destOrd="0" presId="urn:microsoft.com/office/officeart/2005/8/layout/hList7"/>
    <dgm:cxn modelId="{DF8A9EBD-2591-4A66-8BE2-FA7F42C6444F}" type="presOf" srcId="{EAA0EA4E-2DEB-4040-A573-E132EF62155E}" destId="{0B55A2C3-4D64-4032-8C73-32DD937CC104}" srcOrd="0" destOrd="0" presId="urn:microsoft.com/office/officeart/2005/8/layout/hList7"/>
    <dgm:cxn modelId="{FB1B00C1-66BA-49AC-BE65-5C62D3F98B0C}" type="presOf" srcId="{77A9C619-21FB-40D0-A4FA-BB2C40294E4B}" destId="{2CACF4F5-AE69-42C4-887E-1C7D898FE30A}" srcOrd="0" destOrd="0" presId="urn:microsoft.com/office/officeart/2005/8/layout/hList7"/>
    <dgm:cxn modelId="{92305AC6-F0C1-4A87-BD5B-A70DDC03332D}" srcId="{43051048-2155-43BE-9072-C9291549B2F5}" destId="{77A9C619-21FB-40D0-A4FA-BB2C40294E4B}" srcOrd="1" destOrd="0" parTransId="{064D2BA8-3196-4B63-AF02-FF4E3EA780A8}" sibTransId="{3BC1FFF0-1F10-4A0E-9EAC-651A5D7319D3}"/>
    <dgm:cxn modelId="{988CC8CC-C29A-4D2E-B744-7D5D6FEF149C}" type="presOf" srcId="{374EAD36-BAA7-423D-A121-17B6D18E8F3C}" destId="{6B850DEA-2EE8-48F8-99DB-F4729E68578C}" srcOrd="0" destOrd="0" presId="urn:microsoft.com/office/officeart/2005/8/layout/hList7"/>
    <dgm:cxn modelId="{618E3AE6-94AD-495E-B8C2-BE995CC354EF}" srcId="{43051048-2155-43BE-9072-C9291549B2F5}" destId="{EAA0EA4E-2DEB-4040-A573-E132EF62155E}" srcOrd="3" destOrd="0" parTransId="{2D2F47B0-98B0-40C6-B686-2311B9CB8FC5}" sibTransId="{8692BFA4-A3BA-4412-83C6-C7768C837A36}"/>
    <dgm:cxn modelId="{835B71F5-014F-449F-83D3-BA0237DA658A}" type="presOf" srcId="{43051048-2155-43BE-9072-C9291549B2F5}" destId="{7C1A9060-256A-4746-BF9F-71335B09A46A}" srcOrd="0" destOrd="0" presId="urn:microsoft.com/office/officeart/2005/8/layout/hList7"/>
    <dgm:cxn modelId="{071F95C5-D9CB-4D32-9B17-ECF1AF9696EC}" type="presParOf" srcId="{7C1A9060-256A-4746-BF9F-71335B09A46A}" destId="{6DDB8E21-1168-4D51-BD1F-22A16C074167}" srcOrd="0" destOrd="0" presId="urn:microsoft.com/office/officeart/2005/8/layout/hList7"/>
    <dgm:cxn modelId="{0FA464A8-94E0-4689-A620-F9785F84EC69}" type="presParOf" srcId="{7C1A9060-256A-4746-BF9F-71335B09A46A}" destId="{0A461C8D-E317-4CD3-9D61-AC0D6DBC5DEF}" srcOrd="1" destOrd="0" presId="urn:microsoft.com/office/officeart/2005/8/layout/hList7"/>
    <dgm:cxn modelId="{75360848-B3D1-43E3-A308-CC12EA78CD24}" type="presParOf" srcId="{0A461C8D-E317-4CD3-9D61-AC0D6DBC5DEF}" destId="{6E001CC7-03EB-4117-A0F9-2CC81CB23D14}" srcOrd="0" destOrd="0" presId="urn:microsoft.com/office/officeart/2005/8/layout/hList7"/>
    <dgm:cxn modelId="{0920A875-3B0B-4FBA-8B2D-B12FB1E7D3C2}" type="presParOf" srcId="{6E001CC7-03EB-4117-A0F9-2CC81CB23D14}" destId="{7CFD571C-CA4E-4625-A357-4880A3E03136}" srcOrd="0" destOrd="0" presId="urn:microsoft.com/office/officeart/2005/8/layout/hList7"/>
    <dgm:cxn modelId="{D666A4EE-6D05-446F-BD0C-C91EF659AEB3}" type="presParOf" srcId="{6E001CC7-03EB-4117-A0F9-2CC81CB23D14}" destId="{83AEC37D-4600-4A4C-A208-AE7E496E3F8E}" srcOrd="1" destOrd="0" presId="urn:microsoft.com/office/officeart/2005/8/layout/hList7"/>
    <dgm:cxn modelId="{D4D9DE2F-A712-4D13-8082-B83639634BBA}" type="presParOf" srcId="{6E001CC7-03EB-4117-A0F9-2CC81CB23D14}" destId="{8B67DF9C-9CC8-4B48-B803-C6E56705A8EC}" srcOrd="2" destOrd="0" presId="urn:microsoft.com/office/officeart/2005/8/layout/hList7"/>
    <dgm:cxn modelId="{FFFDBA5D-0096-4C08-8C19-ACDC90C2F398}" type="presParOf" srcId="{6E001CC7-03EB-4117-A0F9-2CC81CB23D14}" destId="{14F53BE8-8069-445D-90CE-F64C8EC640DD}" srcOrd="3" destOrd="0" presId="urn:microsoft.com/office/officeart/2005/8/layout/hList7"/>
    <dgm:cxn modelId="{56BB9C20-7CE1-4529-8B44-A8198E975A8E}" type="presParOf" srcId="{0A461C8D-E317-4CD3-9D61-AC0D6DBC5DEF}" destId="{6B850DEA-2EE8-48F8-99DB-F4729E68578C}" srcOrd="1" destOrd="0" presId="urn:microsoft.com/office/officeart/2005/8/layout/hList7"/>
    <dgm:cxn modelId="{16ACF5D1-A7D4-40F0-BC53-0D0BF19EE4BF}" type="presParOf" srcId="{0A461C8D-E317-4CD3-9D61-AC0D6DBC5DEF}" destId="{2F3DEC62-8782-4DEA-A46B-3B8FB9164C95}" srcOrd="2" destOrd="0" presId="urn:microsoft.com/office/officeart/2005/8/layout/hList7"/>
    <dgm:cxn modelId="{E5F907B1-A6DA-4B70-AF92-208A7A526FAD}" type="presParOf" srcId="{2F3DEC62-8782-4DEA-A46B-3B8FB9164C95}" destId="{2CACF4F5-AE69-42C4-887E-1C7D898FE30A}" srcOrd="0" destOrd="0" presId="urn:microsoft.com/office/officeart/2005/8/layout/hList7"/>
    <dgm:cxn modelId="{F1CC50D4-962C-487F-A3FB-14A1F86DB01E}" type="presParOf" srcId="{2F3DEC62-8782-4DEA-A46B-3B8FB9164C95}" destId="{A821A902-A78A-4624-B1FA-14D57537EA6C}" srcOrd="1" destOrd="0" presId="urn:microsoft.com/office/officeart/2005/8/layout/hList7"/>
    <dgm:cxn modelId="{50CC87D5-BB5D-4585-A309-6052D7D57EB2}" type="presParOf" srcId="{2F3DEC62-8782-4DEA-A46B-3B8FB9164C95}" destId="{0466D0FA-79CC-4598-88DF-8191842E4DC2}" srcOrd="2" destOrd="0" presId="urn:microsoft.com/office/officeart/2005/8/layout/hList7"/>
    <dgm:cxn modelId="{A8B59A6C-41D7-4C3E-BFF2-D41C79C93FE5}" type="presParOf" srcId="{2F3DEC62-8782-4DEA-A46B-3B8FB9164C95}" destId="{79DA1635-6775-4ECA-81EA-E942EFF8DF64}" srcOrd="3" destOrd="0" presId="urn:microsoft.com/office/officeart/2005/8/layout/hList7"/>
    <dgm:cxn modelId="{EB394AE9-C5D3-41FC-99E5-D06E3FCC6EAE}" type="presParOf" srcId="{0A461C8D-E317-4CD3-9D61-AC0D6DBC5DEF}" destId="{B120E703-385F-44E2-BD63-B259C2D936CF}" srcOrd="3" destOrd="0" presId="urn:microsoft.com/office/officeart/2005/8/layout/hList7"/>
    <dgm:cxn modelId="{25D86621-A06F-4D50-A97E-D203AB259F5A}" type="presParOf" srcId="{0A461C8D-E317-4CD3-9D61-AC0D6DBC5DEF}" destId="{811D1854-BA62-4C97-89DE-E5EF2D898805}" srcOrd="4" destOrd="0" presId="urn:microsoft.com/office/officeart/2005/8/layout/hList7"/>
    <dgm:cxn modelId="{10BC4C82-4DAD-405D-8CBF-AA1F435948C9}" type="presParOf" srcId="{811D1854-BA62-4C97-89DE-E5EF2D898805}" destId="{AD7B5C05-15FB-4EDC-AFB6-5D44DA60FE65}" srcOrd="0" destOrd="0" presId="urn:microsoft.com/office/officeart/2005/8/layout/hList7"/>
    <dgm:cxn modelId="{ED56ADAB-AA1C-4EB2-8E48-D3C9058CCBC4}" type="presParOf" srcId="{811D1854-BA62-4C97-89DE-E5EF2D898805}" destId="{972FAC9A-F1B1-416D-9209-45B187401A9C}" srcOrd="1" destOrd="0" presId="urn:microsoft.com/office/officeart/2005/8/layout/hList7"/>
    <dgm:cxn modelId="{E49340B6-A51E-421F-839E-46C8EC1E7B05}" type="presParOf" srcId="{811D1854-BA62-4C97-89DE-E5EF2D898805}" destId="{FABCA340-A51A-42DB-800E-24AED65827E3}" srcOrd="2" destOrd="0" presId="urn:microsoft.com/office/officeart/2005/8/layout/hList7"/>
    <dgm:cxn modelId="{355E8A82-592C-4BBA-920E-51953BDC0A41}" type="presParOf" srcId="{811D1854-BA62-4C97-89DE-E5EF2D898805}" destId="{788C2311-6C52-4565-9B88-784A657EEC78}" srcOrd="3" destOrd="0" presId="urn:microsoft.com/office/officeart/2005/8/layout/hList7"/>
    <dgm:cxn modelId="{1A034E9E-8DAA-4E6B-8E8A-F0BB43E8ED0C}" type="presParOf" srcId="{0A461C8D-E317-4CD3-9D61-AC0D6DBC5DEF}" destId="{4203D033-8B84-4A23-AD26-E4D6210266F9}" srcOrd="5" destOrd="0" presId="urn:microsoft.com/office/officeart/2005/8/layout/hList7"/>
    <dgm:cxn modelId="{1DDF2F57-26CB-4416-968D-38F22487D249}" type="presParOf" srcId="{0A461C8D-E317-4CD3-9D61-AC0D6DBC5DEF}" destId="{0DF68464-CB2E-4048-A5E8-DE5663F16AEB}" srcOrd="6" destOrd="0" presId="urn:microsoft.com/office/officeart/2005/8/layout/hList7"/>
    <dgm:cxn modelId="{90EBC47F-1496-48EA-A6B1-3AF40F02CE2F}" type="presParOf" srcId="{0DF68464-CB2E-4048-A5E8-DE5663F16AEB}" destId="{0B55A2C3-4D64-4032-8C73-32DD937CC104}" srcOrd="0" destOrd="0" presId="urn:microsoft.com/office/officeart/2005/8/layout/hList7"/>
    <dgm:cxn modelId="{EBDACB4C-6452-4291-8817-A52D55B7A043}" type="presParOf" srcId="{0DF68464-CB2E-4048-A5E8-DE5663F16AEB}" destId="{F6B65D4E-1CA6-4431-A3C0-98DC2017E916}" srcOrd="1" destOrd="0" presId="urn:microsoft.com/office/officeart/2005/8/layout/hList7"/>
    <dgm:cxn modelId="{14836D7F-5E35-46CB-9883-9F3E848AE3EC}" type="presParOf" srcId="{0DF68464-CB2E-4048-A5E8-DE5663F16AEB}" destId="{ACEEAA8B-7664-4EE2-AD39-7963B6E88E1D}" srcOrd="2" destOrd="0" presId="urn:microsoft.com/office/officeart/2005/8/layout/hList7"/>
    <dgm:cxn modelId="{EE6DA50A-7DAB-4C36-932F-E18118F28E51}" type="presParOf" srcId="{0DF68464-CB2E-4048-A5E8-DE5663F16AEB}" destId="{D875CD04-75A1-4616-AA1C-8E5D89291000}"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FD571C-CA4E-4625-A357-4880A3E03136}">
      <dsp:nvSpPr>
        <dsp:cNvPr id="0" name=""/>
        <dsp:cNvSpPr/>
      </dsp:nvSpPr>
      <dsp:spPr>
        <a:xfrm>
          <a:off x="1427" y="0"/>
          <a:ext cx="1495976" cy="4068233"/>
        </a:xfrm>
        <a:prstGeom prst="roundRect">
          <a:avLst>
            <a:gd name="adj" fmla="val 10000"/>
          </a:avLst>
        </a:prstGeom>
        <a:solidFill>
          <a:schemeClr val="accent2">
            <a:hueOff val="0"/>
            <a:satOff val="0"/>
            <a:lumOff val="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GB" sz="2500" kern="1200">
              <a:solidFill>
                <a:schemeClr val="tx1"/>
              </a:solidFill>
            </a:rPr>
            <a:t>All sectors</a:t>
          </a:r>
        </a:p>
      </dsp:txBody>
      <dsp:txXfrm>
        <a:off x="1427" y="1627293"/>
        <a:ext cx="1495976" cy="1627293"/>
      </dsp:txXfrm>
    </dsp:sp>
    <dsp:sp modelId="{14F53BE8-8069-445D-90CE-F64C8EC640DD}">
      <dsp:nvSpPr>
        <dsp:cNvPr id="0" name=""/>
        <dsp:cNvSpPr/>
      </dsp:nvSpPr>
      <dsp:spPr>
        <a:xfrm>
          <a:off x="72054" y="244093"/>
          <a:ext cx="1354721" cy="1354721"/>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a:effectLst>
          <a:outerShdw blurRad="40000" dist="20000" dir="5400000" rotWithShape="0">
            <a:srgbClr val="000000">
              <a:alpha val="38000"/>
            </a:srgbClr>
          </a:outerShdw>
        </a:effectLst>
        <a:sp3d z="57200" extrusionH="10600" prstMaterial="plastic">
          <a:bevelT w="101600" h="8600" prst="relaxedInset"/>
          <a:bevelB w="8600" h="8600" prst="relaxedInset"/>
        </a:sp3d>
      </dsp:spPr>
      <dsp:style>
        <a:lnRef idx="0">
          <a:scrgbClr r="0" g="0" b="0"/>
        </a:lnRef>
        <a:fillRef idx="1">
          <a:scrgbClr r="0" g="0" b="0"/>
        </a:fillRef>
        <a:effectRef idx="1">
          <a:scrgbClr r="0" g="0" b="0"/>
        </a:effectRef>
        <a:fontRef idx="minor"/>
      </dsp:style>
    </dsp:sp>
    <dsp:sp modelId="{2CACF4F5-AE69-42C4-887E-1C7D898FE30A}">
      <dsp:nvSpPr>
        <dsp:cNvPr id="0" name=""/>
        <dsp:cNvSpPr/>
      </dsp:nvSpPr>
      <dsp:spPr>
        <a:xfrm>
          <a:off x="1542283" y="0"/>
          <a:ext cx="1495976" cy="4068233"/>
        </a:xfrm>
        <a:prstGeom prst="roundRect">
          <a:avLst>
            <a:gd name="adj" fmla="val 10000"/>
          </a:avLst>
        </a:prstGeom>
        <a:solidFill>
          <a:schemeClr val="accent3">
            <a:hueOff val="0"/>
            <a:satOff val="0"/>
            <a:lumOff val="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GB" sz="2500" kern="1200">
              <a:solidFill>
                <a:schemeClr val="tx1"/>
              </a:solidFill>
            </a:rPr>
            <a:t>Multiple Sectors</a:t>
          </a:r>
        </a:p>
      </dsp:txBody>
      <dsp:txXfrm>
        <a:off x="1542283" y="1627293"/>
        <a:ext cx="1495976" cy="1627293"/>
      </dsp:txXfrm>
    </dsp:sp>
    <dsp:sp modelId="{79DA1635-6775-4ECA-81EA-E942EFF8DF64}">
      <dsp:nvSpPr>
        <dsp:cNvPr id="0" name=""/>
        <dsp:cNvSpPr/>
      </dsp:nvSpPr>
      <dsp:spPr>
        <a:xfrm>
          <a:off x="1612910" y="244093"/>
          <a:ext cx="1354721" cy="1354721"/>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a:effectLst>
          <a:outerShdw blurRad="40000" dist="20000" dir="5400000" rotWithShape="0">
            <a:srgbClr val="000000">
              <a:alpha val="38000"/>
            </a:srgbClr>
          </a:outerShdw>
        </a:effectLst>
        <a:sp3d z="57200" extrusionH="10600" prstMaterial="plastic">
          <a:bevelT w="101600" h="8600" prst="relaxedInset"/>
          <a:bevelB w="8600" h="8600" prst="relaxedInset"/>
        </a:sp3d>
      </dsp:spPr>
      <dsp:style>
        <a:lnRef idx="0">
          <a:scrgbClr r="0" g="0" b="0"/>
        </a:lnRef>
        <a:fillRef idx="1">
          <a:scrgbClr r="0" g="0" b="0"/>
        </a:fillRef>
        <a:effectRef idx="1">
          <a:scrgbClr r="0" g="0" b="0"/>
        </a:effectRef>
        <a:fontRef idx="minor"/>
      </dsp:style>
    </dsp:sp>
    <dsp:sp modelId="{AD7B5C05-15FB-4EDC-AFB6-5D44DA60FE65}">
      <dsp:nvSpPr>
        <dsp:cNvPr id="0" name=""/>
        <dsp:cNvSpPr/>
      </dsp:nvSpPr>
      <dsp:spPr>
        <a:xfrm>
          <a:off x="3083139" y="0"/>
          <a:ext cx="1495976" cy="4068233"/>
        </a:xfrm>
        <a:prstGeom prst="roundRect">
          <a:avLst>
            <a:gd name="adj" fmla="val 10000"/>
          </a:avLst>
        </a:prstGeom>
        <a:solidFill>
          <a:schemeClr val="accent4">
            <a:hueOff val="0"/>
            <a:satOff val="0"/>
            <a:lumOff val="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GB" sz="2500" kern="1200">
              <a:solidFill>
                <a:schemeClr val="tx1"/>
              </a:solidFill>
            </a:rPr>
            <a:t>One sector</a:t>
          </a:r>
        </a:p>
      </dsp:txBody>
      <dsp:txXfrm>
        <a:off x="3083139" y="1627293"/>
        <a:ext cx="1495976" cy="1627293"/>
      </dsp:txXfrm>
    </dsp:sp>
    <dsp:sp modelId="{788C2311-6C52-4565-9B88-784A657EEC78}">
      <dsp:nvSpPr>
        <dsp:cNvPr id="0" name=""/>
        <dsp:cNvSpPr/>
      </dsp:nvSpPr>
      <dsp:spPr>
        <a:xfrm>
          <a:off x="3153766" y="244093"/>
          <a:ext cx="1354721" cy="1354721"/>
        </a:xfrm>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a:effectLst>
          <a:outerShdw blurRad="40000" dist="20000" dir="5400000" rotWithShape="0">
            <a:srgbClr val="000000">
              <a:alpha val="38000"/>
            </a:srgbClr>
          </a:outerShdw>
        </a:effectLst>
        <a:sp3d z="57200" extrusionH="10600" prstMaterial="plastic">
          <a:bevelT w="101600" h="8600" prst="relaxedInset"/>
          <a:bevelB w="8600" h="8600" prst="relaxedInset"/>
        </a:sp3d>
      </dsp:spPr>
      <dsp:style>
        <a:lnRef idx="0">
          <a:scrgbClr r="0" g="0" b="0"/>
        </a:lnRef>
        <a:fillRef idx="1">
          <a:scrgbClr r="0" g="0" b="0"/>
        </a:fillRef>
        <a:effectRef idx="1">
          <a:scrgbClr r="0" g="0" b="0"/>
        </a:effectRef>
        <a:fontRef idx="minor"/>
      </dsp:style>
    </dsp:sp>
    <dsp:sp modelId="{0B55A2C3-4D64-4032-8C73-32DD937CC104}">
      <dsp:nvSpPr>
        <dsp:cNvPr id="0" name=""/>
        <dsp:cNvSpPr/>
      </dsp:nvSpPr>
      <dsp:spPr>
        <a:xfrm>
          <a:off x="4623995" y="0"/>
          <a:ext cx="1495976" cy="4068233"/>
        </a:xfrm>
        <a:prstGeom prst="roundRect">
          <a:avLst>
            <a:gd name="adj" fmla="val 10000"/>
          </a:avLst>
        </a:prstGeom>
        <a:solidFill>
          <a:schemeClr val="accent5">
            <a:hueOff val="0"/>
            <a:satOff val="0"/>
            <a:lumOff val="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GB" sz="2500" kern="1200">
              <a:solidFill>
                <a:schemeClr val="tx1"/>
              </a:solidFill>
            </a:rPr>
            <a:t>One service type</a:t>
          </a:r>
        </a:p>
      </dsp:txBody>
      <dsp:txXfrm>
        <a:off x="4623995" y="1627293"/>
        <a:ext cx="1495976" cy="1627293"/>
      </dsp:txXfrm>
    </dsp:sp>
    <dsp:sp modelId="{D875CD04-75A1-4616-AA1C-8E5D89291000}">
      <dsp:nvSpPr>
        <dsp:cNvPr id="0" name=""/>
        <dsp:cNvSpPr/>
      </dsp:nvSpPr>
      <dsp:spPr>
        <a:xfrm>
          <a:off x="4694622" y="244093"/>
          <a:ext cx="1354721" cy="1354721"/>
        </a:xfrm>
        <a:prstGeom prst="ellipse">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a:noFill/>
        </a:ln>
        <a:effectLst>
          <a:outerShdw blurRad="40000" dist="20000" dir="5400000" rotWithShape="0">
            <a:srgbClr val="000000">
              <a:alpha val="38000"/>
            </a:srgbClr>
          </a:outerShdw>
        </a:effectLst>
        <a:sp3d z="57200" extrusionH="10600" prstMaterial="plastic">
          <a:bevelT w="101600" h="8600" prst="relaxedInset"/>
          <a:bevelB w="8600" h="8600" prst="relaxedInset"/>
        </a:sp3d>
      </dsp:spPr>
      <dsp:style>
        <a:lnRef idx="0">
          <a:scrgbClr r="0" g="0" b="0"/>
        </a:lnRef>
        <a:fillRef idx="1">
          <a:scrgbClr r="0" g="0" b="0"/>
        </a:fillRef>
        <a:effectRef idx="1">
          <a:scrgbClr r="0" g="0" b="0"/>
        </a:effectRef>
        <a:fontRef idx="minor"/>
      </dsp:style>
    </dsp:sp>
    <dsp:sp modelId="{6DDB8E21-1168-4D51-BD1F-22A16C074167}">
      <dsp:nvSpPr>
        <dsp:cNvPr id="0" name=""/>
        <dsp:cNvSpPr/>
      </dsp:nvSpPr>
      <dsp:spPr>
        <a:xfrm>
          <a:off x="244855" y="3254586"/>
          <a:ext cx="5631687" cy="610234"/>
        </a:xfrm>
        <a:prstGeom prst="leftRightArrow">
          <a:avLst/>
        </a:prstGeom>
        <a:solidFill>
          <a:schemeClr val="accent2">
            <a:tint val="40000"/>
            <a:hueOff val="0"/>
            <a:satOff val="0"/>
            <a:lumOff val="0"/>
            <a:alphaOff val="0"/>
          </a:schemeClr>
        </a:solidFill>
        <a:ln>
          <a:noFill/>
        </a:ln>
        <a:effectLst/>
        <a:sp3d z="57200" extrusionH="600" contourW="3000" prstMaterial="plastic">
          <a:bevelT w="80600" h="18600" prst="relaxedInset"/>
          <a:bevelB w="80600" h="8600" prst="relaxedInset"/>
        </a:sp3d>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D1B6982-6C83-2B4B-55C2-B09A41D61229}"/>
              </a:ext>
            </a:extLst>
          </p:cNvPr>
          <p:cNvSpPr txBox="1">
            <a:spLocks noGrp="1"/>
          </p:cNvSpPr>
          <p:nvPr>
            <p:ph type="hdr" sz="quarter"/>
          </p:nvPr>
        </p:nvSpPr>
        <p:spPr>
          <a:xfrm>
            <a:off x="0" y="0"/>
            <a:ext cx="2984866" cy="502673"/>
          </a:xfrm>
          <a:prstGeom prst="rect">
            <a:avLst/>
          </a:prstGeom>
          <a:noFill/>
          <a:ln>
            <a:noFill/>
          </a:ln>
        </p:spPr>
        <p:txBody>
          <a:bodyPr vert="horz" wrap="square" lIns="96606" tIns="48298" rIns="96606" bIns="48298" anchor="t" anchorCtr="0" compatLnSpc="1">
            <a:noAutofit/>
          </a:bodyPr>
          <a:lstStyle>
            <a:lvl1pPr marL="0" marR="0" lvl="0" indent="0" algn="l" defTabSz="457200" rtl="0" fontAlgn="auto" hangingPunct="1">
              <a:lnSpc>
                <a:spcPct val="100000"/>
              </a:lnSpc>
              <a:spcBef>
                <a:spcPts val="0"/>
              </a:spcBef>
              <a:spcAft>
                <a:spcPts val="0"/>
              </a:spcAft>
              <a:buNone/>
              <a:tabLst/>
              <a:defRPr lang="en-GB" sz="1300" b="0" i="0" u="none" strike="noStrike" kern="1200" cap="none" spc="0" baseline="0">
                <a:solidFill>
                  <a:srgbClr val="000000"/>
                </a:solidFill>
                <a:uFillTx/>
                <a:latin typeface="Calibri"/>
              </a:defRPr>
            </a:lvl1pPr>
          </a:lstStyle>
          <a:p>
            <a:pPr lvl="0"/>
            <a:endParaRPr lang="en-GB"/>
          </a:p>
        </p:txBody>
      </p:sp>
      <p:sp>
        <p:nvSpPr>
          <p:cNvPr id="3" name="Date Placeholder 2">
            <a:extLst>
              <a:ext uri="{FF2B5EF4-FFF2-40B4-BE49-F238E27FC236}">
                <a16:creationId xmlns:a16="http://schemas.microsoft.com/office/drawing/2014/main" id="{C9343D51-CD9B-6CF7-B838-E0686B4F4516}"/>
              </a:ext>
            </a:extLst>
          </p:cNvPr>
          <p:cNvSpPr txBox="1">
            <a:spLocks noGrp="1"/>
          </p:cNvSpPr>
          <p:nvPr>
            <p:ph type="dt" idx="1"/>
          </p:nvPr>
        </p:nvSpPr>
        <p:spPr>
          <a:xfrm>
            <a:off x="3901699" y="0"/>
            <a:ext cx="2984866" cy="502673"/>
          </a:xfrm>
          <a:prstGeom prst="rect">
            <a:avLst/>
          </a:prstGeom>
          <a:noFill/>
          <a:ln>
            <a:noFill/>
          </a:ln>
        </p:spPr>
        <p:txBody>
          <a:bodyPr vert="horz" wrap="square" lIns="96606" tIns="48298" rIns="96606" bIns="48298" anchor="t" anchorCtr="0" compatLnSpc="1">
            <a:noAutofit/>
          </a:bodyPr>
          <a:lstStyle>
            <a:lvl1pPr marL="0" marR="0" lvl="0" indent="0" algn="r" defTabSz="457200" rtl="0" fontAlgn="auto" hangingPunct="1">
              <a:lnSpc>
                <a:spcPct val="100000"/>
              </a:lnSpc>
              <a:spcBef>
                <a:spcPts val="0"/>
              </a:spcBef>
              <a:spcAft>
                <a:spcPts val="0"/>
              </a:spcAft>
              <a:buNone/>
              <a:tabLst/>
              <a:defRPr lang="en-GB" sz="1300" b="0" i="0" u="none" strike="noStrike" kern="1200" cap="none" spc="0" baseline="0">
                <a:solidFill>
                  <a:srgbClr val="000000"/>
                </a:solidFill>
                <a:uFillTx/>
                <a:latin typeface="Calibri"/>
              </a:defRPr>
            </a:lvl1pPr>
          </a:lstStyle>
          <a:p>
            <a:pPr lvl="0"/>
            <a:fld id="{293B0961-4CA2-49F7-9569-3C9F8CAAB44F}" type="datetime1">
              <a:rPr lang="en-GB"/>
              <a:pPr lvl="0"/>
              <a:t>26/03/2024</a:t>
            </a:fld>
            <a:endParaRPr lang="en-GB"/>
          </a:p>
        </p:txBody>
      </p:sp>
      <p:sp>
        <p:nvSpPr>
          <p:cNvPr id="4" name="Slide Image Placeholder 3">
            <a:extLst>
              <a:ext uri="{FF2B5EF4-FFF2-40B4-BE49-F238E27FC236}">
                <a16:creationId xmlns:a16="http://schemas.microsoft.com/office/drawing/2014/main" id="{B8F6394D-6C66-BCB4-6714-60E5A0B22538}"/>
              </a:ext>
            </a:extLst>
          </p:cNvPr>
          <p:cNvSpPr>
            <a:spLocks noGrp="1" noRot="1" noChangeAspect="1"/>
          </p:cNvSpPr>
          <p:nvPr>
            <p:ph type="sldImg" idx="2"/>
          </p:nvPr>
        </p:nvSpPr>
        <p:spPr>
          <a:xfrm>
            <a:off x="438153" y="1250954"/>
            <a:ext cx="6011859" cy="3382959"/>
          </a:xfrm>
          <a:prstGeom prst="rect">
            <a:avLst/>
          </a:prstGeom>
          <a:noFill/>
          <a:ln w="12701">
            <a:solidFill>
              <a:srgbClr val="000000"/>
            </a:solidFill>
            <a:prstDash val="solid"/>
          </a:ln>
        </p:spPr>
      </p:sp>
      <p:sp>
        <p:nvSpPr>
          <p:cNvPr id="5" name="Notes Placeholder 4">
            <a:extLst>
              <a:ext uri="{FF2B5EF4-FFF2-40B4-BE49-F238E27FC236}">
                <a16:creationId xmlns:a16="http://schemas.microsoft.com/office/drawing/2014/main" id="{07E0F708-D5A3-7140-324C-A70A06A661AF}"/>
              </a:ext>
            </a:extLst>
          </p:cNvPr>
          <p:cNvSpPr txBox="1">
            <a:spLocks noGrp="1"/>
          </p:cNvSpPr>
          <p:nvPr>
            <p:ph type="body" sz="quarter" idx="3"/>
          </p:nvPr>
        </p:nvSpPr>
        <p:spPr>
          <a:xfrm>
            <a:off x="688817" y="4821503"/>
            <a:ext cx="5510531" cy="3944867"/>
          </a:xfrm>
          <a:prstGeom prst="rect">
            <a:avLst/>
          </a:prstGeom>
          <a:noFill/>
          <a:ln>
            <a:noFill/>
          </a:ln>
        </p:spPr>
        <p:txBody>
          <a:bodyPr vert="horz" wrap="square" lIns="96606" tIns="48298" rIns="96606" bIns="48298"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a:extLst>
              <a:ext uri="{FF2B5EF4-FFF2-40B4-BE49-F238E27FC236}">
                <a16:creationId xmlns:a16="http://schemas.microsoft.com/office/drawing/2014/main" id="{B76280FA-5CFA-75B9-B330-BA96F28D2D2F}"/>
              </a:ext>
            </a:extLst>
          </p:cNvPr>
          <p:cNvSpPr txBox="1">
            <a:spLocks noGrp="1"/>
          </p:cNvSpPr>
          <p:nvPr>
            <p:ph type="ftr" sz="quarter" idx="4"/>
          </p:nvPr>
        </p:nvSpPr>
        <p:spPr>
          <a:xfrm>
            <a:off x="0" y="9516041"/>
            <a:ext cx="2984866" cy="502673"/>
          </a:xfrm>
          <a:prstGeom prst="rect">
            <a:avLst/>
          </a:prstGeom>
          <a:noFill/>
          <a:ln>
            <a:noFill/>
          </a:ln>
        </p:spPr>
        <p:txBody>
          <a:bodyPr vert="horz" wrap="square" lIns="96606" tIns="48298" rIns="96606" bIns="48298" anchor="b" anchorCtr="0" compatLnSpc="1">
            <a:noAutofit/>
          </a:bodyPr>
          <a:lstStyle>
            <a:lvl1pPr marL="0" marR="0" lvl="0" indent="0" algn="l" defTabSz="457200" rtl="0" fontAlgn="auto" hangingPunct="1">
              <a:lnSpc>
                <a:spcPct val="100000"/>
              </a:lnSpc>
              <a:spcBef>
                <a:spcPts val="0"/>
              </a:spcBef>
              <a:spcAft>
                <a:spcPts val="0"/>
              </a:spcAft>
              <a:buNone/>
              <a:tabLst/>
              <a:defRPr lang="en-GB" sz="1300" b="0" i="0" u="none" strike="noStrike" kern="1200" cap="none" spc="0" baseline="0">
                <a:solidFill>
                  <a:srgbClr val="000000"/>
                </a:solidFill>
                <a:uFillTx/>
                <a:latin typeface="Calibri"/>
              </a:defRPr>
            </a:lvl1pPr>
          </a:lstStyle>
          <a:p>
            <a:pPr lvl="0"/>
            <a:endParaRPr lang="en-GB"/>
          </a:p>
        </p:txBody>
      </p:sp>
      <p:sp>
        <p:nvSpPr>
          <p:cNvPr id="7" name="Slide Number Placeholder 6">
            <a:extLst>
              <a:ext uri="{FF2B5EF4-FFF2-40B4-BE49-F238E27FC236}">
                <a16:creationId xmlns:a16="http://schemas.microsoft.com/office/drawing/2014/main" id="{C49581AE-764E-46FA-5850-7E8B0D66BDF9}"/>
              </a:ext>
            </a:extLst>
          </p:cNvPr>
          <p:cNvSpPr txBox="1">
            <a:spLocks noGrp="1"/>
          </p:cNvSpPr>
          <p:nvPr>
            <p:ph type="sldNum" sz="quarter" idx="5"/>
          </p:nvPr>
        </p:nvSpPr>
        <p:spPr>
          <a:xfrm>
            <a:off x="3901699" y="9516041"/>
            <a:ext cx="2984866" cy="502673"/>
          </a:xfrm>
          <a:prstGeom prst="rect">
            <a:avLst/>
          </a:prstGeom>
          <a:noFill/>
          <a:ln>
            <a:noFill/>
          </a:ln>
        </p:spPr>
        <p:txBody>
          <a:bodyPr vert="horz" wrap="square" lIns="96606" tIns="48298" rIns="96606" bIns="48298" anchor="b" anchorCtr="0" compatLnSpc="1">
            <a:noAutofit/>
          </a:bodyPr>
          <a:lstStyle>
            <a:lvl1pPr marL="0" marR="0" lvl="0" indent="0" algn="r" defTabSz="457200" rtl="0" fontAlgn="auto" hangingPunct="1">
              <a:lnSpc>
                <a:spcPct val="100000"/>
              </a:lnSpc>
              <a:spcBef>
                <a:spcPts val="0"/>
              </a:spcBef>
              <a:spcAft>
                <a:spcPts val="0"/>
              </a:spcAft>
              <a:buNone/>
              <a:tabLst/>
              <a:defRPr lang="en-GB" sz="1300" b="0" i="0" u="none" strike="noStrike" kern="1200" cap="none" spc="0" baseline="0">
                <a:solidFill>
                  <a:srgbClr val="000000"/>
                </a:solidFill>
                <a:uFillTx/>
                <a:latin typeface="Calibri"/>
              </a:defRPr>
            </a:lvl1pPr>
          </a:lstStyle>
          <a:p>
            <a:pPr lvl="0"/>
            <a:fld id="{B9A9A3B8-5931-4F91-8549-11BD5DB9E721}" type="slidenum">
              <a:t>‹#›</a:t>
            </a:fld>
            <a:endParaRPr lang="en-GB"/>
          </a:p>
        </p:txBody>
      </p:sp>
      <p:sp>
        <p:nvSpPr>
          <p:cNvPr id="8" name="Header Placeholder 1">
            <a:extLst>
              <a:ext uri="{FF2B5EF4-FFF2-40B4-BE49-F238E27FC236}">
                <a16:creationId xmlns:a16="http://schemas.microsoft.com/office/drawing/2014/main" id="{3A4865C6-7253-07AB-856B-1DF06EC30ED2}"/>
              </a:ext>
            </a:extLst>
          </p:cNvPr>
          <p:cNvSpPr txBox="1">
            <a:spLocks noGrp="1"/>
          </p:cNvSpPr>
          <p:nvPr>
            <p:ph type="hdr" sz="quarter" idx="10"/>
          </p:nvPr>
        </p:nvSpPr>
        <p:spPr>
          <a:xfrm>
            <a:off x="0" y="0"/>
            <a:ext cx="2984501" cy="501648"/>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endParaRPr lang="en-US"/>
          </a:p>
        </p:txBody>
      </p:sp>
      <p:sp>
        <p:nvSpPr>
          <p:cNvPr id="9" name="Date Placeholder 2">
            <a:extLst>
              <a:ext uri="{FF2B5EF4-FFF2-40B4-BE49-F238E27FC236}">
                <a16:creationId xmlns:a16="http://schemas.microsoft.com/office/drawing/2014/main" id="{F8D4CBE6-8BE0-DD30-1B6E-51EDA1D8EC2C}"/>
              </a:ext>
            </a:extLst>
          </p:cNvPr>
          <p:cNvSpPr txBox="1">
            <a:spLocks noGrp="1"/>
          </p:cNvSpPr>
          <p:nvPr>
            <p:ph type="dt" sz="quarter" idx="7"/>
          </p:nvPr>
        </p:nvSpPr>
        <p:spPr>
          <a:xfrm>
            <a:off x="3902073" y="0"/>
            <a:ext cx="2984501" cy="501648"/>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fld id="{A0605DB1-8703-4168-8817-B3E52B104242}" type="datetime1">
              <a:rPr lang="en-US"/>
              <a:pPr lvl="0"/>
              <a:t>3/26/2024</a:t>
            </a:fld>
            <a:endParaRPr lang="en-US"/>
          </a:p>
        </p:txBody>
      </p:sp>
      <p:sp>
        <p:nvSpPr>
          <p:cNvPr id="10" name="Slide Image Placeholder 3">
            <a:extLst>
              <a:ext uri="{FF2B5EF4-FFF2-40B4-BE49-F238E27FC236}">
                <a16:creationId xmlns:a16="http://schemas.microsoft.com/office/drawing/2014/main" id="{D68AD8B4-355C-CA30-8D1E-7EACBFEC3F9B}"/>
              </a:ext>
            </a:extLst>
          </p:cNvPr>
          <p:cNvSpPr>
            <a:spLocks noGrp="1" noRot="1" noChangeAspect="1"/>
          </p:cNvSpPr>
          <p:nvPr>
            <p:ph type="sldImg" sz="quarter" idx="4294967295"/>
          </p:nvPr>
        </p:nvSpPr>
        <p:spPr>
          <a:xfrm>
            <a:off x="439734" y="1252535"/>
            <a:ext cx="6008686" cy="3381378"/>
          </a:xfrm>
          <a:prstGeom prst="rect">
            <a:avLst/>
          </a:prstGeom>
          <a:noFill/>
          <a:ln w="12701">
            <a:solidFill>
              <a:srgbClr val="000000"/>
            </a:solidFill>
            <a:prstDash val="solid"/>
          </a:ln>
        </p:spPr>
      </p:sp>
      <p:sp>
        <p:nvSpPr>
          <p:cNvPr id="11" name="Notes Placeholder 4">
            <a:extLst>
              <a:ext uri="{FF2B5EF4-FFF2-40B4-BE49-F238E27FC236}">
                <a16:creationId xmlns:a16="http://schemas.microsoft.com/office/drawing/2014/main" id="{00956101-1020-2981-4B78-C96C256D9573}"/>
              </a:ext>
            </a:extLst>
          </p:cNvPr>
          <p:cNvSpPr txBox="1">
            <a:spLocks noGrp="1"/>
          </p:cNvSpPr>
          <p:nvPr>
            <p:ph type="body" sz="quarter" idx="4294967295"/>
          </p:nvPr>
        </p:nvSpPr>
        <p:spPr>
          <a:xfrm>
            <a:off x="688972" y="4821238"/>
            <a:ext cx="5510210" cy="3944941"/>
          </a:xfrm>
          <a:prstGeom prst="rect">
            <a:avLst/>
          </a:prstGeom>
          <a:noFill/>
          <a:ln>
            <a:noFill/>
          </a:ln>
        </p:spPr>
        <p:txBody>
          <a:bodyPr vert="horz" wrap="square" lIns="91440" tIns="45720" rIns="91440" bIns="4572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Footer Placeholder 5">
            <a:extLst>
              <a:ext uri="{FF2B5EF4-FFF2-40B4-BE49-F238E27FC236}">
                <a16:creationId xmlns:a16="http://schemas.microsoft.com/office/drawing/2014/main" id="{181C7484-FB58-A5F1-D4A9-0EBFA1389DEB}"/>
              </a:ext>
            </a:extLst>
          </p:cNvPr>
          <p:cNvSpPr txBox="1">
            <a:spLocks noGrp="1"/>
          </p:cNvSpPr>
          <p:nvPr>
            <p:ph type="ftr" sz="quarter" idx="9"/>
          </p:nvPr>
        </p:nvSpPr>
        <p:spPr>
          <a:xfrm>
            <a:off x="0" y="9517066"/>
            <a:ext cx="2984501" cy="501648"/>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endParaRPr lang="en-US"/>
          </a:p>
        </p:txBody>
      </p:sp>
      <p:sp>
        <p:nvSpPr>
          <p:cNvPr id="13" name="Slide Number Placeholder 6">
            <a:extLst>
              <a:ext uri="{FF2B5EF4-FFF2-40B4-BE49-F238E27FC236}">
                <a16:creationId xmlns:a16="http://schemas.microsoft.com/office/drawing/2014/main" id="{D4FEC9B4-4379-E817-9D3E-F8AA912A7D9A}"/>
              </a:ext>
            </a:extLst>
          </p:cNvPr>
          <p:cNvSpPr txBox="1">
            <a:spLocks noGrp="1"/>
          </p:cNvSpPr>
          <p:nvPr>
            <p:ph type="sldNum" sz="quarter" idx="8"/>
          </p:nvPr>
        </p:nvSpPr>
        <p:spPr>
          <a:xfrm>
            <a:off x="3902073" y="9517066"/>
            <a:ext cx="2984501" cy="501648"/>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fld id="{71E3C8AA-B5AD-4F08-A06A-17D5765EFC2A}" type="slidenum">
              <a:t>‹#›</a:t>
            </a:fld>
            <a:endParaRPr lang="en-US"/>
          </a:p>
        </p:txBody>
      </p:sp>
    </p:spTree>
    <p:extLst>
      <p:ext uri="{BB962C8B-B14F-4D97-AF65-F5344CB8AC3E}">
        <p14:creationId xmlns:p14="http://schemas.microsoft.com/office/powerpoint/2010/main" val="1919343494"/>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vl2pPr marL="457200" marR="0" lvl="1"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2pPr>
    <a:lvl3pPr marL="914400" marR="0" lvl="2"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3pPr>
    <a:lvl4pPr marL="1371600" marR="0" lvl="3"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4pPr>
    <a:lvl5pPr marL="1828800" marR="0" lvl="4"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thinklocalactpersonal.org.uk/makingitreal/"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8" Type="http://schemas.openxmlformats.org/officeDocument/2006/relationships/hyperlink" Target="https://www.cqc.org.uk/node/1752" TargetMode="External"/><Relationship Id="rId13" Type="http://schemas.openxmlformats.org/officeDocument/2006/relationships/hyperlink" Target="https://www.cqc.org.uk/node/1754" TargetMode="External"/><Relationship Id="rId3" Type="http://schemas.openxmlformats.org/officeDocument/2006/relationships/hyperlink" Target="https://www.cqc.org.uk/guidance-providers/regulations-enforcement/regulation-12-safe-care-treatment" TargetMode="External"/><Relationship Id="rId7" Type="http://schemas.openxmlformats.org/officeDocument/2006/relationships/hyperlink" Target="https://www.cqc.org.uk/node/1755" TargetMode="External"/><Relationship Id="rId12" Type="http://schemas.openxmlformats.org/officeDocument/2006/relationships/hyperlink" Target="https://www.cqc.org.uk/guidance-providers/regulations-enforcement/regulation-11-need-consent" TargetMode="External"/><Relationship Id="rId2" Type="http://schemas.openxmlformats.org/officeDocument/2006/relationships/slide" Target="../slides/slide30.xml"/><Relationship Id="rId1" Type="http://schemas.openxmlformats.org/officeDocument/2006/relationships/notesMaster" Target="../notesMasters/notesMaster1.xml"/><Relationship Id="rId6" Type="http://schemas.openxmlformats.org/officeDocument/2006/relationships/hyperlink" Target="https://www.cqc.org.uk/node/3711" TargetMode="External"/><Relationship Id="rId11" Type="http://schemas.openxmlformats.org/officeDocument/2006/relationships/hyperlink" Target="https://www.cqc.org.uk/node/1756" TargetMode="External"/><Relationship Id="rId5" Type="http://schemas.openxmlformats.org/officeDocument/2006/relationships/hyperlink" Target="https://www.cqc.org.uk/node/1760" TargetMode="External"/><Relationship Id="rId10" Type="http://schemas.openxmlformats.org/officeDocument/2006/relationships/hyperlink" Target="https://www.cqc.org.uk/guidance-providers/regulations-enforcement/regulation-10-dignity-respect" TargetMode="External"/><Relationship Id="rId4" Type="http://schemas.openxmlformats.org/officeDocument/2006/relationships/hyperlink" Target="https://www.cqc.org.uk/guidance-providers/regulations-enforcement/regulation-16-receiving-acting-complaints" TargetMode="External"/><Relationship Id="rId9" Type="http://schemas.openxmlformats.org/officeDocument/2006/relationships/hyperlink" Target="https://www.cqc.org.uk/local-systems/local-authorities/assessment-framework/3-ensures-safety" TargetMode="External"/><Relationship Id="rId14" Type="http://schemas.openxmlformats.org/officeDocument/2006/relationships/hyperlink" Target="https://www.cqc.org.uk/node/1753" TargetMode="External"/></Relationships>
</file>

<file path=ppt/notesSlides/_rels/notesSlide23.xml.rels><?xml version="1.0" encoding="UTF-8" standalone="yes"?>
<Relationships xmlns="http://schemas.openxmlformats.org/package/2006/relationships"><Relationship Id="rId8" Type="http://schemas.openxmlformats.org/officeDocument/2006/relationships/hyperlink" Target="https://www.cqc.org.uk/node/1752" TargetMode="External"/><Relationship Id="rId3" Type="http://schemas.openxmlformats.org/officeDocument/2006/relationships/hyperlink" Target="https://www.cqc.org.uk/node/1755" TargetMode="External"/><Relationship Id="rId7" Type="http://schemas.openxmlformats.org/officeDocument/2006/relationships/hyperlink" Target="https://www.cqc.org.uk/guidance-providers/regulations-enforcement/regulation-19-fit-proper-persons-employed" TargetMode="External"/><Relationship Id="rId2" Type="http://schemas.openxmlformats.org/officeDocument/2006/relationships/slide" Target="../slides/slide31.xml"/><Relationship Id="rId1" Type="http://schemas.openxmlformats.org/officeDocument/2006/relationships/notesMaster" Target="../notesMasters/notesMaster1.xml"/><Relationship Id="rId6" Type="http://schemas.openxmlformats.org/officeDocument/2006/relationships/hyperlink" Target="https://www.cqc.org.uk/guidance-providers/regulations-enforcement/regulation-18-staffing" TargetMode="External"/><Relationship Id="rId5" Type="http://schemas.openxmlformats.org/officeDocument/2006/relationships/hyperlink" Target="https://www.cqc.org.uk/node/1760" TargetMode="External"/><Relationship Id="rId4" Type="http://schemas.openxmlformats.org/officeDocument/2006/relationships/hyperlink" Target="https://www.cqc.org.uk/node/1758" TargetMode="External"/><Relationship Id="rId9" Type="http://schemas.openxmlformats.org/officeDocument/2006/relationships/hyperlink" Target="https://www.cqc.org.uk/node/1754" TargetMode="Externa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cqc.org.uk/give-feedback-on-care"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cqc.org.uk/about-us/our-strategy-plans/new-strategy-changing-world-health-social-care-cqcs-strategy-2021"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8150" y="1250950"/>
            <a:ext cx="6011863" cy="3382963"/>
          </a:xfrm>
        </p:spPr>
      </p:sp>
      <p:sp>
        <p:nvSpPr>
          <p:cNvPr id="3" name="Notes Placeholder 2"/>
          <p:cNvSpPr>
            <a:spLocks noGrp="1"/>
          </p:cNvSpPr>
          <p:nvPr>
            <p:ph type="body" idx="1"/>
          </p:nvPr>
        </p:nvSpPr>
        <p:spPr/>
        <p:txBody>
          <a:bodyPr/>
          <a:lstStyle/>
          <a:p>
            <a:r>
              <a:rPr lang="en-GB" dirty="0"/>
              <a:t>Almost 90 nominations!</a:t>
            </a:r>
          </a:p>
          <a:p>
            <a:r>
              <a:rPr lang="en-GB" dirty="0"/>
              <a:t>Still need more nominations for Care home Worker, Support worker in an LD Service, Nurse, Chef</a:t>
            </a:r>
          </a:p>
          <a:p>
            <a:r>
              <a:rPr lang="en-GB" dirty="0"/>
              <a:t>Deadline this Friday 22</a:t>
            </a:r>
            <a:r>
              <a:rPr lang="en-GB" baseline="30000" dirty="0"/>
              <a:t>nd</a:t>
            </a:r>
            <a:r>
              <a:rPr lang="en-GB" dirty="0"/>
              <a:t> April</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B68B9B-F4A7-463C-B73E-B7BA09F2CC84}"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127876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59DD59-9054-E7D9-A6F7-1BE26E3CA6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802285-957D-43C6-8B80-8E2B60CFE0AF}"/>
              </a:ext>
            </a:extLst>
          </p:cNvPr>
          <p:cNvSpPr txBox="1">
            <a:spLocks noGrp="1"/>
          </p:cNvSpPr>
          <p:nvPr>
            <p:ph type="body" sz="quarter" idx="1"/>
          </p:nvPr>
        </p:nvSpPr>
        <p:spPr/>
        <p:txBody>
          <a:bodyPr/>
          <a:lstStyle/>
          <a:p>
            <a:pPr lvl="0"/>
            <a:r>
              <a:rPr lang="en-GB" sz="1300" b="1"/>
              <a:t>New technology </a:t>
            </a:r>
            <a:r>
              <a:rPr lang="en-GB" sz="1300"/>
              <a:t>– we’ll be able to harness what we hear from people using services through new skills and technology for data and insight, supporting our colleagues to make decisions. This is coupled with a better experience for providers through our new online portal, to reduce burden and increase the quality of data we collect from them.</a:t>
            </a:r>
          </a:p>
          <a:p>
            <a:pPr lvl="0"/>
            <a:r>
              <a:rPr lang="en-GB" sz="1300" b="1"/>
              <a:t>New policy</a:t>
            </a:r>
            <a:r>
              <a:rPr lang="en-GB" sz="1300"/>
              <a:t> – we’ll use a single quality assessment framework for all service types and at all levels, from registration through to provider assessments and assessments of integrated care systems (ICSs) and local authorities. This will be the basis for our judgements about quality.</a:t>
            </a:r>
          </a:p>
          <a:p>
            <a:pPr lvl="0"/>
            <a:r>
              <a:rPr lang="en-GB" sz="1300" b="1"/>
              <a:t>New ways of working </a:t>
            </a:r>
            <a:r>
              <a:rPr lang="en-GB" sz="1300"/>
              <a:t>– we’ll be working in teams with a mix of expertise and experience of different health and social care sectors to make sure we can share specialist skills and knowledge about all sectors. This means bringing people together who have different perspectives to give us the best view of services across a local area.</a:t>
            </a:r>
          </a:p>
          <a:p>
            <a:pPr lvl="0"/>
            <a:r>
              <a:rPr lang="en-GB" sz="1300" b="1"/>
              <a:t>New powers </a:t>
            </a:r>
            <a:r>
              <a:rPr lang="en-GB" sz="1300"/>
              <a:t>– we’ll build on our previous activity looking at how services work together across a local area with new powers to look at ICSs and local authorities, which will help to hold them to account and encourage improvement. </a:t>
            </a:r>
          </a:p>
          <a:p>
            <a:pPr lvl="0"/>
            <a:r>
              <a:rPr lang="en-GB" sz="1300"/>
              <a:t>All of this will enable us to present a better view of the quality of care being delivered in health and care services and in local areas. It will be built on how people experience care and what matters to them. We will be able to better spot health inequalities and disparities between areas, so we can provide better information to partners to help improve care for everyone.  </a:t>
            </a:r>
          </a:p>
        </p:txBody>
      </p:sp>
      <p:sp>
        <p:nvSpPr>
          <p:cNvPr id="4" name="Slide Number Placeholder 3">
            <a:extLst>
              <a:ext uri="{FF2B5EF4-FFF2-40B4-BE49-F238E27FC236}">
                <a16:creationId xmlns:a16="http://schemas.microsoft.com/office/drawing/2014/main" id="{7C466068-BEFE-16B6-27C4-9702E123DEDD}"/>
              </a:ext>
            </a:extLst>
          </p:cNvPr>
          <p:cNvSpPr txBox="1"/>
          <p:nvPr/>
        </p:nvSpPr>
        <p:spPr>
          <a:xfrm>
            <a:off x="3901699" y="9516041"/>
            <a:ext cx="2984866" cy="502673"/>
          </a:xfrm>
          <a:prstGeom prst="rect">
            <a:avLst/>
          </a:prstGeom>
          <a:noFill/>
          <a:ln cap="flat">
            <a:noFill/>
          </a:ln>
        </p:spPr>
        <p:txBody>
          <a:bodyPr vert="horz" wrap="square" lIns="96606" tIns="48298" rIns="96606" bIns="48298"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6B6EE49-5301-4D79-8915-7299C9FEDD65}" type="slidenum">
              <a:t>17</a:t>
            </a:fld>
            <a:endParaRPr lang="en-GB" sz="1300" b="0" i="0" u="none" strike="noStrike" kern="1200" cap="none" spc="0" baseline="0">
              <a:solidFill>
                <a:srgbClr val="000000"/>
              </a:solidFill>
              <a:uFillTx/>
              <a:latin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4BC991-E595-D042-34A5-EDF3A630A0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D7FFAC-8E65-96CE-F53C-456BD2776D61}"/>
              </a:ext>
            </a:extLst>
          </p:cNvPr>
          <p:cNvSpPr txBox="1">
            <a:spLocks noGrp="1"/>
          </p:cNvSpPr>
          <p:nvPr>
            <p:ph type="body" sz="quarter" idx="1"/>
          </p:nvPr>
        </p:nvSpPr>
        <p:spPr/>
        <p:txBody>
          <a:bodyPr/>
          <a:lstStyle/>
          <a:p>
            <a:pPr lvl="0" defTabSz="966063"/>
            <a:r>
              <a:rPr lang="en-GB" sz="1300"/>
              <a:t>We’ve created a new online portal that will be simple and intuitive to enable providers to submit information to us. We want to make it easier for providers to work with us, so we’ll collect data in a more structured format. We will ask you to validate the information we hold and ask for the information we cannot get elsewhere and in a way that makes it easy to get right the first time – both for registration and assessment use.</a:t>
            </a:r>
          </a:p>
          <a:p>
            <a:pPr lvl="0" defTabSz="966063"/>
            <a:endParaRPr lang="en-GB" sz="1300"/>
          </a:p>
          <a:p>
            <a:pPr lvl="0"/>
            <a:r>
              <a:rPr lang="en-GB" sz="1300"/>
              <a:t>Once fully launched, all providers will be able to:</a:t>
            </a:r>
          </a:p>
          <a:p>
            <a:pPr marL="181133" lvl="0" indent="-181133">
              <a:buSzPct val="100000"/>
              <a:buFont typeface="Arial" pitchFamily="34"/>
              <a:buChar char="•"/>
            </a:pPr>
            <a:r>
              <a:rPr lang="en-GB" sz="1300"/>
              <a:t>register with CQC for the first time</a:t>
            </a:r>
          </a:p>
          <a:p>
            <a:pPr marL="181133" lvl="0" indent="-181133">
              <a:buSzPct val="100000"/>
              <a:buFont typeface="Arial" pitchFamily="34"/>
              <a:buChar char="•"/>
            </a:pPr>
            <a:r>
              <a:rPr lang="en-GB" sz="1300"/>
              <a:t>submit notifications and share information</a:t>
            </a:r>
          </a:p>
          <a:p>
            <a:pPr marL="181133" lvl="0" indent="-181133">
              <a:buSzPct val="100000"/>
              <a:buFont typeface="Arial" pitchFamily="34"/>
              <a:buChar char="•"/>
            </a:pPr>
            <a:r>
              <a:rPr lang="en-GB" sz="1300"/>
              <a:t>apply to make changes to their registration</a:t>
            </a:r>
          </a:p>
          <a:p>
            <a:pPr marL="181133" lvl="0" indent="-181133">
              <a:buSzPct val="100000"/>
              <a:buFont typeface="Arial" pitchFamily="34"/>
              <a:buChar char="•"/>
            </a:pPr>
            <a:r>
              <a:rPr lang="en-GB" sz="1300"/>
              <a:t>manage their user accounts and contact preferences online access the registration data CQC holds about them and update this as required, in time, we’ll also provide benchmarking information too</a:t>
            </a:r>
          </a:p>
        </p:txBody>
      </p:sp>
      <p:sp>
        <p:nvSpPr>
          <p:cNvPr id="4" name="Slide Number Placeholder 3">
            <a:extLst>
              <a:ext uri="{FF2B5EF4-FFF2-40B4-BE49-F238E27FC236}">
                <a16:creationId xmlns:a16="http://schemas.microsoft.com/office/drawing/2014/main" id="{CC8380A9-E211-9F01-59BE-21FF2288F9C3}"/>
              </a:ext>
            </a:extLst>
          </p:cNvPr>
          <p:cNvSpPr txBox="1"/>
          <p:nvPr/>
        </p:nvSpPr>
        <p:spPr>
          <a:xfrm>
            <a:off x="3901699" y="9516041"/>
            <a:ext cx="2984866" cy="502673"/>
          </a:xfrm>
          <a:prstGeom prst="rect">
            <a:avLst/>
          </a:prstGeom>
          <a:noFill/>
          <a:ln cap="flat">
            <a:noFill/>
          </a:ln>
        </p:spPr>
        <p:txBody>
          <a:bodyPr vert="horz" wrap="square" lIns="96606" tIns="48298" rIns="96606" bIns="48298"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821B96B-A0C2-4CFC-A3AC-392C6A7B804C}" type="slidenum">
              <a:t>18</a:t>
            </a:fld>
            <a:endParaRPr lang="en-GB" sz="1300" b="0" i="0" u="none" strike="noStrike" kern="1200" cap="none" spc="0" baseline="0">
              <a:solidFill>
                <a:srgbClr val="000000"/>
              </a:solidFill>
              <a:uFillTx/>
              <a:latin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A31E8A-2B25-1B05-6CAC-BF89A7096F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3F0FB2-4AD1-8EC3-C826-162175731693}"/>
              </a:ext>
            </a:extLst>
          </p:cNvPr>
          <p:cNvSpPr txBox="1">
            <a:spLocks noGrp="1"/>
          </p:cNvSpPr>
          <p:nvPr>
            <p:ph type="body" sz="quarter" idx="1"/>
          </p:nvPr>
        </p:nvSpPr>
        <p:spPr/>
        <p:txBody>
          <a:bodyPr/>
          <a:lstStyle/>
          <a:p>
            <a:pPr lvl="0">
              <a:spcBef>
                <a:spcPts val="600"/>
              </a:spcBef>
            </a:pPr>
            <a:r>
              <a:rPr lang="en-US">
                <a:cs typeface="Calibri"/>
              </a:rPr>
              <a:t>The new portal is one part of delivering a wide range of improved digital services that will deliver:</a:t>
            </a:r>
            <a:br>
              <a:rPr lang="en-US">
                <a:cs typeface="Calibri"/>
              </a:rPr>
            </a:br>
            <a:br>
              <a:rPr lang="en-US">
                <a:cs typeface="Calibri"/>
              </a:rPr>
            </a:br>
            <a:r>
              <a:rPr lang="en-GB"/>
              <a:t>A Smoother experience when providing information to CQC</a:t>
            </a:r>
            <a:endParaRPr lang="en-US">
              <a:cs typeface="Calibri"/>
            </a:endParaRPr>
          </a:p>
          <a:p>
            <a:pPr marL="1085850" lvl="2" indent="-457200">
              <a:spcBef>
                <a:spcPts val="600"/>
              </a:spcBef>
              <a:buSzPct val="100000"/>
              <a:buFont typeface="Arial"/>
              <a:buChar char="•"/>
            </a:pPr>
            <a:r>
              <a:rPr lang="en-GB"/>
              <a:t>Less time spent and increased consistency, part of our tech but also we'll have that consistency through our single assessment framework</a:t>
            </a:r>
            <a:endParaRPr lang="en-US"/>
          </a:p>
          <a:p>
            <a:pPr marL="1085850" lvl="2" indent="-457200">
              <a:spcBef>
                <a:spcPts val="600"/>
              </a:spcBef>
              <a:buSzPct val="100000"/>
              <a:buFont typeface="Arial"/>
              <a:buChar char="•"/>
            </a:pPr>
            <a:r>
              <a:rPr lang="en-GB"/>
              <a:t>instant access to important information and ultimately we'll be able to have less time gone from inspection to report publication, which means information gets to public/providers more quickly</a:t>
            </a:r>
            <a:endParaRPr lang="en-US"/>
          </a:p>
          <a:p>
            <a:pPr marL="1085850" lvl="2" indent="-457200">
              <a:spcBef>
                <a:spcPts val="600"/>
              </a:spcBef>
              <a:buSzPct val="100000"/>
              <a:buFont typeface="Arial"/>
              <a:buChar char="•"/>
            </a:pPr>
            <a:r>
              <a:rPr lang="en-GB"/>
              <a:t>Clear history of submission and activity</a:t>
            </a:r>
            <a:endParaRPr lang="en-US"/>
          </a:p>
          <a:p>
            <a:pPr marL="1085850" lvl="2" indent="-457200">
              <a:spcBef>
                <a:spcPts val="600"/>
              </a:spcBef>
              <a:buSzPct val="100000"/>
              <a:buFont typeface="Arial"/>
              <a:buChar char="•"/>
            </a:pPr>
            <a:r>
              <a:rPr lang="en-GB"/>
              <a:t>Later on you'll be able to see benchmarking, which will help you to better plan and know how you are performing</a:t>
            </a:r>
          </a:p>
          <a:p>
            <a:pPr lvl="0"/>
            <a:endParaRPr lang="en-GB"/>
          </a:p>
        </p:txBody>
      </p:sp>
      <p:sp>
        <p:nvSpPr>
          <p:cNvPr id="4" name="Slide Number Placeholder 3">
            <a:extLst>
              <a:ext uri="{FF2B5EF4-FFF2-40B4-BE49-F238E27FC236}">
                <a16:creationId xmlns:a16="http://schemas.microsoft.com/office/drawing/2014/main" id="{FDFEE239-C89E-B802-3F6B-45D57BF9AC27}"/>
              </a:ext>
            </a:extLst>
          </p:cNvPr>
          <p:cNvSpPr txBox="1"/>
          <p:nvPr/>
        </p:nvSpPr>
        <p:spPr>
          <a:xfrm>
            <a:off x="3901699" y="9516041"/>
            <a:ext cx="2984866" cy="502673"/>
          </a:xfrm>
          <a:prstGeom prst="rect">
            <a:avLst/>
          </a:prstGeom>
          <a:noFill/>
          <a:ln cap="flat">
            <a:noFill/>
          </a:ln>
        </p:spPr>
        <p:txBody>
          <a:bodyPr vert="horz" wrap="square" lIns="96606" tIns="48298" rIns="96606" bIns="48298"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F170FA3-E4BC-4E8A-AFB8-C836E4840EDE}" type="slidenum">
              <a:t>19</a:t>
            </a:fld>
            <a:endParaRPr lang="en-GB" sz="1300" b="0" i="0" u="none" strike="noStrike" kern="1200" cap="none" spc="0" baseline="0">
              <a:solidFill>
                <a:srgbClr val="000000"/>
              </a:solidFill>
              <a:uFillTx/>
              <a:latin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687AC7-F6C8-7677-0C24-90AAC5241699}"/>
              </a:ext>
            </a:extLst>
          </p:cNvPr>
          <p:cNvSpPr>
            <a:spLocks noGrp="1" noRot="1" noChangeAspect="1"/>
          </p:cNvSpPr>
          <p:nvPr>
            <p:ph type="sldImg"/>
          </p:nvPr>
        </p:nvSpPr>
        <p:spPr>
          <a:xfrm>
            <a:off x="2411409" y="946147"/>
            <a:ext cx="1608136" cy="904871"/>
          </a:xfrm>
        </p:spPr>
      </p:sp>
      <p:sp>
        <p:nvSpPr>
          <p:cNvPr id="3" name="Notes Placeholder 2">
            <a:extLst>
              <a:ext uri="{FF2B5EF4-FFF2-40B4-BE49-F238E27FC236}">
                <a16:creationId xmlns:a16="http://schemas.microsoft.com/office/drawing/2014/main" id="{C200448B-3A2B-8875-AAC7-A91FAA8C734B}"/>
              </a:ext>
            </a:extLst>
          </p:cNvPr>
          <p:cNvSpPr txBox="1">
            <a:spLocks noGrp="1"/>
          </p:cNvSpPr>
          <p:nvPr>
            <p:ph type="body" sz="quarter" idx="1"/>
          </p:nvPr>
        </p:nvSpPr>
        <p:spPr>
          <a:xfrm>
            <a:off x="462101" y="1824804"/>
            <a:ext cx="6020272" cy="3944867"/>
          </a:xfrm>
        </p:spPr>
        <p:txBody>
          <a:bodyPr/>
          <a:lstStyle/>
          <a:p>
            <a:pPr lvl="0" defTabSz="1020644"/>
            <a:r>
              <a:rPr lang="en-US" sz="1300"/>
              <a:t>Our new and now consistent approach, powered by the technology and data will enable us to reach our strategic aims. </a:t>
            </a:r>
          </a:p>
          <a:p>
            <a:pPr lvl="0" defTabSz="1020644"/>
            <a:endParaRPr lang="en-US" sz="1300"/>
          </a:p>
          <a:p>
            <a:pPr lvl="0" defTabSz="1020644"/>
            <a:r>
              <a:rPr lang="en-US" sz="1300"/>
              <a:t>We’ll use the information that the public and providers give to us in a smarter way. Our regulatory activity will be driven people’s needs particularly taking into account feedback on how they move between services. </a:t>
            </a:r>
          </a:p>
          <a:p>
            <a:pPr lvl="0" defTabSz="1020644"/>
            <a:endParaRPr lang="en-US" sz="1300">
              <a:solidFill>
                <a:srgbClr val="1B2D70"/>
              </a:solidFill>
              <a:latin typeface="Arial"/>
              <a:ea typeface="ＭＳ Ｐゴシック"/>
              <a:cs typeface="Arial"/>
            </a:endParaRPr>
          </a:p>
          <a:p>
            <a:pPr lvl="0" defTabSz="1020644"/>
            <a:r>
              <a:rPr lang="en-US" sz="1300">
                <a:solidFill>
                  <a:srgbClr val="1B2D70"/>
                </a:solidFill>
                <a:latin typeface="Arial"/>
                <a:ea typeface="ＭＳ Ｐゴシック"/>
                <a:cs typeface="Arial"/>
              </a:rPr>
              <a:t>We’ll be smarter and more dynamic, using technology to be able to give providers and the public more up-to-date view of quality and high- quality information. </a:t>
            </a:r>
          </a:p>
          <a:p>
            <a:pPr lvl="0" defTabSz="1020644"/>
            <a:endParaRPr lang="en-US" sz="1300"/>
          </a:p>
          <a:p>
            <a:pPr lvl="0" defTabSz="1020644"/>
            <a:r>
              <a:rPr lang="en-US" sz="1300"/>
              <a:t>As we move towards a more consistent approach, supported by better data, we’ll be able to foster a culture of learning and improvement – for stronger safety cultures across health and care. </a:t>
            </a:r>
          </a:p>
          <a:p>
            <a:pPr lvl="0" defTabSz="1020644"/>
            <a:endParaRPr lang="en-US" sz="1300">
              <a:solidFill>
                <a:srgbClr val="1B2D70"/>
              </a:solidFill>
              <a:latin typeface="Arial"/>
              <a:ea typeface="ＭＳ Ｐゴシック"/>
              <a:cs typeface="Arial"/>
            </a:endParaRPr>
          </a:p>
          <a:p>
            <a:pPr lvl="0" defTabSz="1020644"/>
            <a:r>
              <a:rPr lang="en-GB" sz="1300">
                <a:solidFill>
                  <a:srgbClr val="1B2D70"/>
                </a:solidFill>
                <a:latin typeface="Arial"/>
                <a:ea typeface="ＭＳ Ｐゴシック"/>
                <a:cs typeface="Arial"/>
              </a:rPr>
              <a:t>We’ll be accelerating </a:t>
            </a:r>
            <a:r>
              <a:rPr lang="en-US" sz="1300"/>
              <a:t>improvement by </a:t>
            </a:r>
            <a:r>
              <a:rPr lang="en-US" sz="1300">
                <a:solidFill>
                  <a:srgbClr val="1B2D70"/>
                </a:solidFill>
                <a:latin typeface="Arial"/>
                <a:ea typeface="ＭＳ Ｐゴシック"/>
                <a:cs typeface="Arial"/>
              </a:rPr>
              <a:t>enabling health and care services and local systems to access  support to help improve the quality of care where it’s needed most.</a:t>
            </a:r>
            <a:endParaRPr lang="en-GB" sz="1300">
              <a:solidFill>
                <a:srgbClr val="1B2D70"/>
              </a:solidFill>
              <a:latin typeface="Arial"/>
              <a:ea typeface="ＭＳ Ｐゴシック"/>
              <a:cs typeface="Arial"/>
            </a:endParaRPr>
          </a:p>
          <a:p>
            <a:pPr lvl="0"/>
            <a:r>
              <a:rPr lang="en-GB" sz="1300">
                <a:latin typeface="Calibri" pitchFamily="34"/>
              </a:rPr>
              <a:t>​</a:t>
            </a:r>
            <a:endParaRPr lang="en-GB">
              <a:solidFill>
                <a:srgbClr val="444444"/>
              </a:solidFill>
              <a:latin typeface="Calibri" pitchFamily="34"/>
            </a:endParaRPr>
          </a:p>
          <a:p>
            <a:pPr lvl="0"/>
            <a:r>
              <a:rPr lang="en-GB" sz="1300">
                <a:latin typeface="Calibri" pitchFamily="34"/>
              </a:rPr>
              <a:t>​</a:t>
            </a:r>
            <a:endParaRPr lang="en-GB">
              <a:solidFill>
                <a:srgbClr val="444444"/>
              </a:solidFill>
              <a:latin typeface="Calibri" pitchFamily="34"/>
            </a:endParaRPr>
          </a:p>
          <a:p>
            <a:pPr lvl="0"/>
            <a:endParaRPr lang="en-GB"/>
          </a:p>
          <a:p>
            <a:pPr marL="181133" lvl="0" indent="-181133">
              <a:buSzPct val="100000"/>
              <a:buChar char="-"/>
            </a:pPr>
            <a:endParaRPr lang="en-GB"/>
          </a:p>
        </p:txBody>
      </p:sp>
      <p:sp>
        <p:nvSpPr>
          <p:cNvPr id="4" name="Slide Number Placeholder 3">
            <a:extLst>
              <a:ext uri="{FF2B5EF4-FFF2-40B4-BE49-F238E27FC236}">
                <a16:creationId xmlns:a16="http://schemas.microsoft.com/office/drawing/2014/main" id="{AEEEFB2E-43DF-3B78-4F0F-4EC17317D672}"/>
              </a:ext>
            </a:extLst>
          </p:cNvPr>
          <p:cNvSpPr txBox="1"/>
          <p:nvPr/>
        </p:nvSpPr>
        <p:spPr>
          <a:xfrm>
            <a:off x="3901699" y="9516041"/>
            <a:ext cx="2984866" cy="502673"/>
          </a:xfrm>
          <a:prstGeom prst="rect">
            <a:avLst/>
          </a:prstGeom>
          <a:noFill/>
          <a:ln cap="flat">
            <a:noFill/>
          </a:ln>
        </p:spPr>
        <p:txBody>
          <a:bodyPr vert="horz" wrap="square" lIns="96606" tIns="48298" rIns="96606" bIns="48298" anchor="b" anchorCtr="0" compatLnSpc="1">
            <a:noAutofit/>
          </a:bodyPr>
          <a:lstStyle/>
          <a:p>
            <a:pPr marL="0" marR="0" lvl="0" indent="0" algn="r" defTabSz="483031"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D44E7E0-40B9-4AD7-8A50-B28037DA2A4E}" type="slidenum">
              <a:t>20</a:t>
            </a:fld>
            <a:endParaRPr lang="en-GB" sz="1300" b="0" i="0" u="none" strike="noStrike" kern="1200" cap="none" spc="0" baseline="0">
              <a:solidFill>
                <a:srgbClr val="000000"/>
              </a:solidFill>
              <a:uFillTx/>
              <a:latin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CB0EA0-D1C6-3862-1FFE-ADFF6094C0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01CCC6-1F55-9B64-C7BF-F078C9755B6A}"/>
              </a:ext>
            </a:extLst>
          </p:cNvPr>
          <p:cNvSpPr txBox="1">
            <a:spLocks noGrp="1"/>
          </p:cNvSpPr>
          <p:nvPr>
            <p:ph type="body" sz="quarter" idx="1"/>
          </p:nvPr>
        </p:nvSpPr>
        <p:spPr/>
        <p:txBody>
          <a:bodyPr/>
          <a:lstStyle/>
          <a:p>
            <a:pPr lvl="0"/>
            <a:r>
              <a:rPr lang="en-GB"/>
              <a:t>This slide is animated.  Each click of your mouse or clicker, should give you a new line. </a:t>
            </a:r>
            <a:endParaRPr lang="en-GB" sz="1300"/>
          </a:p>
          <a:p>
            <a:pPr lvl="0"/>
            <a:endParaRPr lang="en-GB" sz="1300"/>
          </a:p>
          <a:p>
            <a:pPr lvl="0"/>
            <a:r>
              <a:rPr lang="en-GB" sz="1300"/>
              <a:t>We know that it’s helpful to see how our future model relates to what we’ve been doing over the last 8+ years – here are some examples of what could feel different. On the left hand side of the screen you have how things are now, on the right is how it will work in future. </a:t>
            </a:r>
          </a:p>
          <a:p>
            <a:pPr lvl="0"/>
            <a:r>
              <a:rPr lang="en-GB" sz="1300"/>
              <a:t> </a:t>
            </a:r>
          </a:p>
          <a:p>
            <a:pPr lvl="0"/>
            <a:r>
              <a:rPr lang="en-GB" sz="1300" b="1"/>
              <a:t>Our assessment framework</a:t>
            </a:r>
          </a:p>
          <a:p>
            <a:pPr lvl="1"/>
            <a:r>
              <a:rPr lang="en-GB" sz="1300" b="1"/>
              <a:t>Now</a:t>
            </a:r>
            <a:r>
              <a:rPr lang="en-GB" sz="1300"/>
              <a:t>: we have three different frameworks (registration, health, ASC) covering our five key questions – they are duplicative (eg across the KLOEs) and are not fully relevant to health and care today.</a:t>
            </a:r>
          </a:p>
          <a:p>
            <a:pPr lvl="1"/>
            <a:r>
              <a:rPr lang="en-GB" sz="1300" b="1"/>
              <a:t>Future: </a:t>
            </a:r>
            <a:r>
              <a:rPr lang="en-GB" sz="1300"/>
              <a:t>we’ll have a single assessment framework that cover all sectors, services, levels – this will simplify things greatly for providers and ourselves. </a:t>
            </a:r>
            <a:r>
              <a:rPr lang="en-GB" sz="1300" u="sng"/>
              <a:t>What</a:t>
            </a:r>
            <a:r>
              <a:rPr lang="en-GB" sz="1300"/>
              <a:t> we look at won’t change significantly, but </a:t>
            </a:r>
            <a:r>
              <a:rPr lang="en-GB" sz="1300" u="sng"/>
              <a:t>how</a:t>
            </a:r>
            <a:r>
              <a:rPr lang="en-GB" sz="1300"/>
              <a:t> we do it will feel very different.</a:t>
            </a:r>
          </a:p>
          <a:p>
            <a:pPr lvl="0"/>
            <a:r>
              <a:rPr lang="en-GB" sz="1300"/>
              <a:t> </a:t>
            </a:r>
          </a:p>
          <a:p>
            <a:pPr lvl="0"/>
            <a:r>
              <a:rPr lang="en-GB" sz="1300" b="1"/>
              <a:t>Our assessment approach</a:t>
            </a:r>
          </a:p>
          <a:p>
            <a:pPr lvl="1"/>
            <a:r>
              <a:rPr lang="en-GB" sz="1300" b="1"/>
              <a:t>Now:</a:t>
            </a:r>
            <a:r>
              <a:rPr lang="en-GB" sz="1300"/>
              <a:t> We have separate ‘monitor’, ‘inspect’ and ‘rate’ steps and we inspect at a set point in time, based mainly on the previous rating.</a:t>
            </a:r>
          </a:p>
          <a:p>
            <a:pPr lvl="1"/>
            <a:r>
              <a:rPr lang="en-GB" sz="1300" b="1"/>
              <a:t>Future: </a:t>
            </a:r>
            <a:r>
              <a:rPr lang="en-GB" sz="1300"/>
              <a:t>We’re moving away from separate ‘monitor’, ‘inspect’ and ‘rate’ steps in our model and will instead use the information we receive, collect and analyse to assess providers more frequently, without being tied to set dates. </a:t>
            </a:r>
          </a:p>
          <a:p>
            <a:pPr lvl="1"/>
            <a:r>
              <a:rPr lang="en-GB" sz="1300"/>
              <a:t>The information will come from multiple sources and gathered in a variety of ways. Our operational colleagues will have a key role in increasing the flow of information into the regulatory platform. This will be a dynamic process and presented to colleagues in a clear and accessible dashboard through the regulatory platform, helping us make better decisions. </a:t>
            </a:r>
          </a:p>
          <a:p>
            <a:pPr lvl="1"/>
            <a:r>
              <a:rPr lang="en-GB" sz="1300"/>
              <a:t>This does also not mean fewer inspections for high risk services. Our colleagues will have a greater ability to identify the best course of action - this could be that they work in the local area to find out more information, or schedule a site visit to the service to observe care or speak to staff. It is important to note that in settings where there is a higher likelihood of a closed culture developing we would prioritise these services for site visits for these services. More flexibility and improved prioritisation across all services means we can focus our activity where it’s most needed.</a:t>
            </a:r>
          </a:p>
          <a:p>
            <a:pPr lvl="0"/>
            <a:r>
              <a:rPr lang="en-GB" sz="1300"/>
              <a:t> </a:t>
            </a:r>
          </a:p>
          <a:p>
            <a:pPr lvl="0"/>
            <a:r>
              <a:rPr lang="en-GB" sz="1300" b="1"/>
              <a:t>Categorising and scoring evidence</a:t>
            </a:r>
          </a:p>
          <a:p>
            <a:pPr lvl="1"/>
            <a:r>
              <a:rPr lang="en-GB" sz="1300" b="1"/>
              <a:t>Now:</a:t>
            </a:r>
            <a:r>
              <a:rPr lang="en-GB" sz="1300"/>
              <a:t> make judgements against the ratings characteristics and the key question ratings aggregate to give us an overall rating.</a:t>
            </a:r>
          </a:p>
          <a:p>
            <a:pPr lvl="1"/>
            <a:r>
              <a:rPr lang="en-GB" sz="1300" b="1"/>
              <a:t>Future:</a:t>
            </a:r>
            <a:r>
              <a:rPr lang="en-GB" sz="1300"/>
              <a:t> We want to be more consistent and transparent in our approach and how we make judgments on quality. We want our ratings to better reflect the care people are receiving and be clearer about where a provider or service sits within a rating. To address this, we’re developing a way to categorise and score evidence as part of our assessments. </a:t>
            </a:r>
          </a:p>
          <a:p>
            <a:pPr lvl="0"/>
            <a:r>
              <a:rPr lang="en-GB" sz="1300"/>
              <a:t> </a:t>
            </a:r>
          </a:p>
          <a:p>
            <a:pPr lvl="0"/>
            <a:r>
              <a:rPr lang="en-GB" sz="1300" b="1"/>
              <a:t>Reporting and outputs from our assessments</a:t>
            </a:r>
          </a:p>
          <a:p>
            <a:pPr lvl="1"/>
            <a:r>
              <a:rPr lang="en-GB" sz="1300" b="1"/>
              <a:t>Now:</a:t>
            </a:r>
            <a:r>
              <a:rPr lang="en-GB" sz="1300"/>
              <a:t> we publish long pdf reports that are not very accessible and take time for us to write and for the public to read.</a:t>
            </a:r>
          </a:p>
          <a:p>
            <a:pPr lvl="1"/>
            <a:r>
              <a:rPr lang="en-GB" sz="1300"/>
              <a:t>Future: We are moving away from long pdf reports – we know that they don’t work for the public or for providers. They are inaccessible and not fit for what people expect from us. We also know that they take up much of our inspectors valuable time to produce them in the first place. </a:t>
            </a:r>
          </a:p>
          <a:p>
            <a:pPr lvl="1"/>
            <a:r>
              <a:rPr lang="en-GB" sz="1300"/>
              <a:t>We will be able to give a much more up to date view of quality. We can’t do that unless we streamline the processes around publishing reports. We want to make them shorter, and more tailored to the audiences that use and read them. People will be able to make better choices about their care as information will be presented more clearly and detailed benchmarking information to help the provider improve will use the provider portal, rather than be published online</a:t>
            </a:r>
          </a:p>
          <a:p>
            <a:pPr lvl="0"/>
            <a:endParaRPr lang="en-GB"/>
          </a:p>
        </p:txBody>
      </p:sp>
      <p:sp>
        <p:nvSpPr>
          <p:cNvPr id="4" name="Slide Number Placeholder 3">
            <a:extLst>
              <a:ext uri="{FF2B5EF4-FFF2-40B4-BE49-F238E27FC236}">
                <a16:creationId xmlns:a16="http://schemas.microsoft.com/office/drawing/2014/main" id="{1F923F00-D06C-E236-C279-9CE1E21D75E5}"/>
              </a:ext>
            </a:extLst>
          </p:cNvPr>
          <p:cNvSpPr txBox="1"/>
          <p:nvPr/>
        </p:nvSpPr>
        <p:spPr>
          <a:xfrm>
            <a:off x="3901699" y="9516041"/>
            <a:ext cx="2984866" cy="502673"/>
          </a:xfrm>
          <a:prstGeom prst="rect">
            <a:avLst/>
          </a:prstGeom>
          <a:noFill/>
          <a:ln cap="flat">
            <a:noFill/>
          </a:ln>
        </p:spPr>
        <p:txBody>
          <a:bodyPr vert="horz" wrap="square" lIns="96606" tIns="48298" rIns="96606" bIns="48298" anchor="b" anchorCtr="0" compatLnSpc="1">
            <a:noAutofit/>
          </a:bodyPr>
          <a:lstStyle/>
          <a:p>
            <a:pPr marL="0" marR="0" lvl="0" indent="0" algn="r" defTabSz="483031"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57491FB-B250-45BF-A2B0-68E1D66E5CF4}" type="slidenum">
              <a:t>21</a:t>
            </a:fld>
            <a:endParaRPr lang="en-GB" sz="1400" b="0" i="0" u="none" strike="noStrike" kern="1200" cap="none" spc="0" baseline="0">
              <a:solidFill>
                <a:srgbClr val="000000"/>
              </a:solidFill>
              <a:uFillTx/>
              <a:latin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01C438-14BA-ED71-5618-7472B3E69B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780EBD-A56A-E2B9-4632-547211554FE3}"/>
              </a:ext>
            </a:extLst>
          </p:cNvPr>
          <p:cNvSpPr txBox="1">
            <a:spLocks noGrp="1"/>
          </p:cNvSpPr>
          <p:nvPr>
            <p:ph type="body" sz="quarter" idx="1"/>
          </p:nvPr>
        </p:nvSpPr>
        <p:spPr/>
        <p:txBody>
          <a:bodyPr/>
          <a:lstStyle/>
          <a:p>
            <a:pPr lvl="0"/>
            <a:r>
              <a:rPr lang="en-GB" sz="1300" b="1"/>
              <a:t>New policy</a:t>
            </a:r>
            <a:r>
              <a:rPr lang="en-GB" sz="1300"/>
              <a:t> – </a:t>
            </a:r>
          </a:p>
          <a:p>
            <a:pPr lvl="1"/>
            <a:r>
              <a:rPr lang="en-GB" sz="1300"/>
              <a:t>On the back of strong engagement across all our external audiences we’ve developed a single assessment framework. We’ll use this to assess quality in all service types, and at all levels as well as for local authorities and integrated care systems. This will replace the current four separate frameworks for registering and assessing healthcare and adult social care services.</a:t>
            </a:r>
          </a:p>
          <a:p>
            <a:pPr lvl="1"/>
            <a:r>
              <a:rPr lang="en-GB" sz="1300"/>
              <a:t>We confirmed that our ratings and five key questions will stay central to our approach, but we’re replacing our existing key lines of enquiry and prompts with ‘quality statements’. These will reduce the duplication that’s in our current assessment frameworks and will allow us to focus on key topic areas under each key question. We call the quality statements ‘we statements’ as they’re written from a provider, local authority or ICS perspective to help them understand what we expect of them.</a:t>
            </a:r>
          </a:p>
          <a:p>
            <a:pPr lvl="1"/>
            <a:r>
              <a:rPr lang="en-GB" sz="1300" u="sng"/>
              <a:t>Our new assessment approach means we’re moving away from separate ‘monitor’, ‘inspect’ and ‘rate’ steps.</a:t>
            </a:r>
            <a:r>
              <a:rPr lang="en-GB" sz="1000"/>
              <a:t>  </a:t>
            </a:r>
            <a:r>
              <a:rPr lang="en-GB" sz="1300"/>
              <a:t> Instead, we will use information from a range of sources to assess providers more frequently and in a more flexible way, without being driven by a previous rating. This is key to us achieving our strategic ambition of providing an up-to-date view of quality.</a:t>
            </a:r>
          </a:p>
        </p:txBody>
      </p:sp>
      <p:sp>
        <p:nvSpPr>
          <p:cNvPr id="4" name="Slide Number Placeholder 3">
            <a:extLst>
              <a:ext uri="{FF2B5EF4-FFF2-40B4-BE49-F238E27FC236}">
                <a16:creationId xmlns:a16="http://schemas.microsoft.com/office/drawing/2014/main" id="{E630382A-E44F-DE75-EECC-34E6943DD17C}"/>
              </a:ext>
            </a:extLst>
          </p:cNvPr>
          <p:cNvSpPr txBox="1"/>
          <p:nvPr/>
        </p:nvSpPr>
        <p:spPr>
          <a:xfrm>
            <a:off x="3901699" y="9516041"/>
            <a:ext cx="2984866" cy="502673"/>
          </a:xfrm>
          <a:prstGeom prst="rect">
            <a:avLst/>
          </a:prstGeom>
          <a:noFill/>
          <a:ln cap="flat">
            <a:noFill/>
          </a:ln>
        </p:spPr>
        <p:txBody>
          <a:bodyPr vert="horz" wrap="square" lIns="96606" tIns="48298" rIns="96606" bIns="48298"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3FD44A9-2368-4596-A0D8-EC4A8533EC5C}" type="slidenum">
              <a:t>22</a:t>
            </a:fld>
            <a:endParaRPr lang="en-GB" sz="1300" b="0" i="0" u="none" strike="noStrike" kern="1200" cap="none" spc="0" baseline="0">
              <a:solidFill>
                <a:srgbClr val="000000"/>
              </a:solidFill>
              <a:uFillTx/>
              <a:latin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AD573A-E513-2FEC-CFD7-CBCCCA82D9B2}"/>
              </a:ext>
            </a:extLst>
          </p:cNvPr>
          <p:cNvSpPr>
            <a:spLocks noGrp="1" noRot="1" noChangeAspect="1"/>
          </p:cNvSpPr>
          <p:nvPr>
            <p:ph type="sldImg"/>
          </p:nvPr>
        </p:nvSpPr>
        <p:spPr>
          <a:xfrm>
            <a:off x="438150" y="1250950"/>
            <a:ext cx="6011863" cy="3382963"/>
          </a:xfrm>
        </p:spPr>
      </p:sp>
      <p:sp>
        <p:nvSpPr>
          <p:cNvPr id="3" name="Notes Placeholder 2">
            <a:extLst>
              <a:ext uri="{FF2B5EF4-FFF2-40B4-BE49-F238E27FC236}">
                <a16:creationId xmlns:a16="http://schemas.microsoft.com/office/drawing/2014/main" id="{CB97EC8A-FA29-F1F5-2572-3A9BB4C2239E}"/>
              </a:ext>
            </a:extLst>
          </p:cNvPr>
          <p:cNvSpPr txBox="1">
            <a:spLocks noGrp="1"/>
          </p:cNvSpPr>
          <p:nvPr>
            <p:ph type="body" sz="quarter" idx="1"/>
          </p:nvPr>
        </p:nvSpPr>
        <p:spPr/>
        <p:txBody>
          <a:bodyPr/>
          <a:lstStyle/>
          <a:p>
            <a:pPr lvl="0" defTabSz="1020644"/>
            <a:endParaRPr lang="en-GB" sz="1400"/>
          </a:p>
          <a:p>
            <a:pPr lvl="0" defTabSz="1020644"/>
            <a:r>
              <a:rPr lang="en-GB" sz="1400"/>
              <a:t>This is our single assessment framework for our regulation of providers, local authorities and systems. It focus on what matters to people who use health and social care services and their families. It is the key to us providing an up-to-date and accurate view of quality. </a:t>
            </a:r>
            <a:endParaRPr lang="en-GB" b="1"/>
          </a:p>
          <a:p>
            <a:pPr lvl="0"/>
            <a:endParaRPr lang="en-GB"/>
          </a:p>
          <a:p>
            <a:pPr lvl="0"/>
            <a:r>
              <a:rPr lang="en-GB"/>
              <a:t>So why do we need a single assessment framework? </a:t>
            </a:r>
          </a:p>
          <a:p>
            <a:pPr lvl="0"/>
            <a:endParaRPr lang="en-GB"/>
          </a:p>
          <a:p>
            <a:pPr lvl="0"/>
            <a:r>
              <a:rPr lang="en-US"/>
              <a:t>There are three main reasons why we need to change:</a:t>
            </a:r>
          </a:p>
          <a:p>
            <a:pPr lvl="0"/>
            <a:endParaRPr lang="en-US"/>
          </a:p>
          <a:p>
            <a:pPr marL="181133" lvl="0" indent="-181133">
              <a:buSzPct val="100000"/>
              <a:buFont typeface="Arial" pitchFamily="34"/>
              <a:buChar char="•"/>
            </a:pPr>
            <a:r>
              <a:rPr lang="en-US"/>
              <a:t>We need to make things simpler so we can focus on what really matters to people.</a:t>
            </a:r>
          </a:p>
          <a:p>
            <a:pPr marL="181133" lvl="0" indent="-181133">
              <a:buSzPct val="100000"/>
              <a:buFont typeface="Arial" pitchFamily="34"/>
              <a:buChar char="•"/>
            </a:pPr>
            <a:r>
              <a:rPr lang="en-US"/>
              <a:t>We need to better reflect how care is actually delivered by different types of service as well as across a local area.</a:t>
            </a:r>
          </a:p>
          <a:p>
            <a:pPr marL="181133" lvl="0" indent="-181133">
              <a:buSzPct val="100000"/>
              <a:buFont typeface="Arial" pitchFamily="34"/>
              <a:buChar char="•"/>
            </a:pPr>
            <a:r>
              <a:rPr lang="en-US"/>
              <a:t>We need one framework that connects our registration activity to our assessments of quality.</a:t>
            </a:r>
          </a:p>
          <a:p>
            <a:pPr marL="181133" lvl="0" indent="-181133">
              <a:buSzPct val="100000"/>
              <a:buFont typeface="Arial" pitchFamily="34"/>
              <a:buChar char="•"/>
            </a:pPr>
            <a:endParaRPr lang="en-US"/>
          </a:p>
          <a:p>
            <a:pPr lvl="0"/>
            <a:r>
              <a:rPr lang="en-US"/>
              <a:t>This will ultimately give us a clear and up to date view of quality and help us to better identify trends and patterns across the various areas. </a:t>
            </a:r>
            <a:endParaRPr lang="en-GB"/>
          </a:p>
          <a:p>
            <a:pPr lvl="0" defTabSz="1020644"/>
            <a:endParaRPr lang="en-GB"/>
          </a:p>
        </p:txBody>
      </p:sp>
      <p:sp>
        <p:nvSpPr>
          <p:cNvPr id="4" name="Slide Number Placeholder 3">
            <a:extLst>
              <a:ext uri="{FF2B5EF4-FFF2-40B4-BE49-F238E27FC236}">
                <a16:creationId xmlns:a16="http://schemas.microsoft.com/office/drawing/2014/main" id="{871D6A67-E888-5CF5-250F-47C77208F309}"/>
              </a:ext>
            </a:extLst>
          </p:cNvPr>
          <p:cNvSpPr txBox="1"/>
          <p:nvPr/>
        </p:nvSpPr>
        <p:spPr>
          <a:xfrm>
            <a:off x="3901699" y="9516041"/>
            <a:ext cx="2984866" cy="502673"/>
          </a:xfrm>
          <a:prstGeom prst="rect">
            <a:avLst/>
          </a:prstGeom>
          <a:noFill/>
          <a:ln cap="flat">
            <a:noFill/>
          </a:ln>
        </p:spPr>
        <p:txBody>
          <a:bodyPr vert="horz" wrap="square" lIns="96606" tIns="48298" rIns="96606" bIns="48298" anchor="b" anchorCtr="0" compatLnSpc="1">
            <a:noAutofit/>
          </a:bodyPr>
          <a:lstStyle/>
          <a:p>
            <a:pPr marL="0" marR="0" lvl="0" indent="0" algn="r" defTabSz="483031"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8B81F88-5EC5-4C5B-8F85-61ECB04C58A3}" type="slidenum">
              <a:t>23</a:t>
            </a:fld>
            <a:endParaRPr lang="en-GB" sz="1400" b="0" i="0" u="none" strike="noStrike" kern="1200" cap="none" spc="0" baseline="0">
              <a:solidFill>
                <a:srgbClr val="000000"/>
              </a:solidFill>
              <a:uFillTx/>
              <a:latin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6FCF7C-270F-E162-EAC9-1910D7AA3A92}"/>
              </a:ext>
            </a:extLst>
          </p:cNvPr>
          <p:cNvSpPr>
            <a:spLocks noGrp="1" noRot="1" noChangeAspect="1"/>
          </p:cNvSpPr>
          <p:nvPr>
            <p:ph type="sldImg"/>
          </p:nvPr>
        </p:nvSpPr>
        <p:spPr>
          <a:xfrm>
            <a:off x="438150" y="1250950"/>
            <a:ext cx="6011863" cy="3382963"/>
          </a:xfrm>
        </p:spPr>
      </p:sp>
      <p:sp>
        <p:nvSpPr>
          <p:cNvPr id="3" name="Notes Placeholder 2">
            <a:extLst>
              <a:ext uri="{FF2B5EF4-FFF2-40B4-BE49-F238E27FC236}">
                <a16:creationId xmlns:a16="http://schemas.microsoft.com/office/drawing/2014/main" id="{BC8A2953-9170-6F29-ED5D-1A43C7350A5B}"/>
              </a:ext>
            </a:extLst>
          </p:cNvPr>
          <p:cNvSpPr txBox="1">
            <a:spLocks noGrp="1"/>
          </p:cNvSpPr>
          <p:nvPr>
            <p:ph type="body" sz="quarter" idx="1"/>
          </p:nvPr>
        </p:nvSpPr>
        <p:spPr/>
        <p:txBody>
          <a:bodyPr/>
          <a:lstStyle/>
          <a:p>
            <a:pPr lvl="0"/>
            <a:endParaRPr lang="en-GB" sz="1400" b="1"/>
          </a:p>
          <a:p>
            <a:pPr lvl="0"/>
            <a:r>
              <a:rPr lang="en-GB" sz="1400" b="1"/>
              <a:t>5 key questions</a:t>
            </a:r>
          </a:p>
          <a:p>
            <a:pPr lvl="0"/>
            <a:endParaRPr lang="en-GB" sz="1400" b="1"/>
          </a:p>
          <a:p>
            <a:pPr marL="191374" lvl="0" indent="-191374">
              <a:buSzPct val="100000"/>
              <a:buFont typeface="Arial" pitchFamily="34"/>
              <a:buChar char="•"/>
            </a:pPr>
            <a:r>
              <a:rPr lang="en-GB" sz="1400">
                <a:latin typeface="Arial" pitchFamily="34"/>
              </a:rPr>
              <a:t>Our assessment framework is built on our five key questions and our well-known ratings system and is what we use to set out our view of quality and make judgements. </a:t>
            </a:r>
          </a:p>
          <a:p>
            <a:pPr marL="191374" lvl="0" indent="-191374">
              <a:buSzPct val="100000"/>
              <a:buFont typeface="Arial" pitchFamily="34"/>
              <a:buChar char="•"/>
            </a:pPr>
            <a:endParaRPr lang="en-GB" sz="1400">
              <a:latin typeface="Arial" pitchFamily="34"/>
            </a:endParaRPr>
          </a:p>
          <a:p>
            <a:pPr marL="191374" lvl="0" indent="-191374" defTabSz="1020644">
              <a:buSzPct val="100000"/>
              <a:buFont typeface="Arial" pitchFamily="34"/>
              <a:buChar char="•"/>
            </a:pPr>
            <a:r>
              <a:rPr lang="en-GB" sz="1400"/>
              <a:t>We have drawn on work done previously by Think Local Act Personal (TLAP), National Voices and the Coalition for Collaborative Care on </a:t>
            </a:r>
            <a:r>
              <a:rPr lang="en-GB" sz="1400" u="sng">
                <a:hlinkClick r:id="rId3"/>
              </a:rPr>
              <a:t>Making it Real</a:t>
            </a:r>
            <a:r>
              <a:rPr lang="en-GB" sz="1400"/>
              <a:t>.  They have co-produced a personalised care and support framework that can be used by people who work in adult social care, health, housing and people who use services. Importantly, this sets out what good and outstanding person-centred care looks like and what people should expect from providers, commissioners and system leaders.</a:t>
            </a:r>
          </a:p>
          <a:p>
            <a:pPr marL="191374" lvl="0" indent="-191374" defTabSz="1020644">
              <a:buSzPct val="100000"/>
              <a:buFont typeface="Arial" pitchFamily="34"/>
              <a:buChar char="•"/>
            </a:pPr>
            <a:endParaRPr lang="en-GB" sz="1400"/>
          </a:p>
          <a:p>
            <a:pPr marL="191374" lvl="0" indent="-191374" defTabSz="1020644">
              <a:buSzPct val="100000"/>
              <a:buFont typeface="Arial" pitchFamily="34"/>
              <a:buChar char="•"/>
            </a:pPr>
            <a:r>
              <a:rPr lang="en-GB" sz="1400"/>
              <a:t>Our framework will also be used to help people understand what a good experience of care looks and feels like by linking it with ‘I statements’ from TLAP’s Making It Real framework. We will use these statements to support us in gathering and assessing evidence of people’s experiences of care.  We’re also exploring other ways in which they can be used in our regulation. </a:t>
            </a:r>
          </a:p>
          <a:p>
            <a:pPr lvl="0"/>
            <a:endParaRPr lang="en-GB" sz="1400" b="1"/>
          </a:p>
          <a:p>
            <a:pPr lvl="0"/>
            <a:endParaRPr lang="en-GB"/>
          </a:p>
        </p:txBody>
      </p:sp>
      <p:sp>
        <p:nvSpPr>
          <p:cNvPr id="4" name="Slide Number Placeholder 3">
            <a:extLst>
              <a:ext uri="{FF2B5EF4-FFF2-40B4-BE49-F238E27FC236}">
                <a16:creationId xmlns:a16="http://schemas.microsoft.com/office/drawing/2014/main" id="{FDA82D60-AE83-0703-AA4A-32ACDEAF5B08}"/>
              </a:ext>
            </a:extLst>
          </p:cNvPr>
          <p:cNvSpPr txBox="1"/>
          <p:nvPr/>
        </p:nvSpPr>
        <p:spPr>
          <a:xfrm>
            <a:off x="3901699" y="9516041"/>
            <a:ext cx="2984866" cy="502673"/>
          </a:xfrm>
          <a:prstGeom prst="rect">
            <a:avLst/>
          </a:prstGeom>
          <a:noFill/>
          <a:ln cap="flat">
            <a:noFill/>
          </a:ln>
        </p:spPr>
        <p:txBody>
          <a:bodyPr vert="horz" wrap="square" lIns="96606" tIns="48298" rIns="96606" bIns="48298"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5388ADE-B44D-48E8-BECB-C14FC09F2E0F}" type="slidenum">
              <a:t>24</a:t>
            </a:fld>
            <a:endParaRPr lang="en-GB" sz="1300" b="0" i="0" u="none" strike="noStrike" kern="1200" cap="none" spc="0" baseline="0">
              <a:solidFill>
                <a:srgbClr val="000000"/>
              </a:solidFill>
              <a:uFillTx/>
              <a:latin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071A06-DFB0-0A78-41A6-FBE097DA746C}"/>
              </a:ext>
            </a:extLst>
          </p:cNvPr>
          <p:cNvSpPr>
            <a:spLocks noGrp="1" noRot="1" noChangeAspect="1"/>
          </p:cNvSpPr>
          <p:nvPr>
            <p:ph type="sldImg"/>
          </p:nvPr>
        </p:nvSpPr>
        <p:spPr>
          <a:xfrm>
            <a:off x="438150" y="1250950"/>
            <a:ext cx="6011863" cy="3382963"/>
          </a:xfrm>
        </p:spPr>
      </p:sp>
      <p:sp>
        <p:nvSpPr>
          <p:cNvPr id="3" name="Notes Placeholder 2">
            <a:extLst>
              <a:ext uri="{FF2B5EF4-FFF2-40B4-BE49-F238E27FC236}">
                <a16:creationId xmlns:a16="http://schemas.microsoft.com/office/drawing/2014/main" id="{9C0DA177-3F31-F940-9E44-29EE6CB5652D}"/>
              </a:ext>
            </a:extLst>
          </p:cNvPr>
          <p:cNvSpPr txBox="1">
            <a:spLocks noGrp="1"/>
          </p:cNvSpPr>
          <p:nvPr>
            <p:ph type="body" sz="quarter" idx="1"/>
          </p:nvPr>
        </p:nvSpPr>
        <p:spPr/>
        <p:txBody>
          <a:bodyPr/>
          <a:lstStyle/>
          <a:p>
            <a:pPr lvl="0"/>
            <a:endParaRPr lang="en-GB" sz="1400" b="1"/>
          </a:p>
          <a:p>
            <a:pPr lvl="0"/>
            <a:r>
              <a:rPr lang="en-GB" sz="1400" b="1"/>
              <a:t>Quality statements</a:t>
            </a:r>
          </a:p>
          <a:p>
            <a:pPr marL="191374" lvl="0" indent="-191374">
              <a:buSzPct val="100000"/>
              <a:buFont typeface="Arial" pitchFamily="34"/>
              <a:buChar char="•"/>
            </a:pPr>
            <a:r>
              <a:rPr lang="en-GB" sz="1400"/>
              <a:t>We are introducing a set of ‘quality statements’, pitched at the level of ‘good’ and linked to the regulations that will help us make our judgments about the quality of care. They will replace our current Key Lines of Enquiry (KLOEs) and prompts and be expressed as ‘we’ statements helping to make things clearer for providers about our expectations on them, while reducing the duplication that currently exists across our KLOEs.</a:t>
            </a:r>
          </a:p>
          <a:p>
            <a:pPr marL="191374" lvl="0" indent="-191374">
              <a:buSzPct val="100000"/>
              <a:buFont typeface="Arial" pitchFamily="34"/>
              <a:buChar char="•"/>
            </a:pPr>
            <a:endParaRPr lang="en-GB" sz="1400"/>
          </a:p>
          <a:p>
            <a:pPr marL="191374" lvl="0" indent="-191374">
              <a:buSzPct val="100000"/>
              <a:buFont typeface="Arial" pitchFamily="34"/>
              <a:buChar char="•"/>
            </a:pPr>
            <a:r>
              <a:rPr lang="en-GB" sz="1400"/>
              <a:t>We’ll have a, centred around key topic areas across the key questions. This change is not about overhauling what we look at in our assessments. We’ve streamlined much of the duplication that existed within and acrototal of 34 quality statements the KLOEs, and strengthened some areas, for example around ‘learning cultures’ under Safe - making things clearer for providers. </a:t>
            </a:r>
          </a:p>
          <a:p>
            <a:pPr lvl="0"/>
            <a:endParaRPr lang="en-GB" sz="1400"/>
          </a:p>
          <a:p>
            <a:pPr marL="191374" lvl="0" indent="-191374">
              <a:buSzPct val="100000"/>
              <a:buFont typeface="Arial" pitchFamily="34"/>
              <a:buChar char="•"/>
            </a:pPr>
            <a:r>
              <a:rPr lang="en-GB" sz="1400"/>
              <a:t>We will use this set of statements in our assessments of all sectors and service types and at all levels, using them to register services through to our new work looking at local authorities and integrated care systems. This will be the basis for our single assessment framework.</a:t>
            </a:r>
          </a:p>
          <a:p>
            <a:pPr lvl="0"/>
            <a:endParaRPr lang="en-GB"/>
          </a:p>
          <a:p>
            <a:pPr lvl="0"/>
            <a:endParaRPr lang="en-GB"/>
          </a:p>
        </p:txBody>
      </p:sp>
      <p:sp>
        <p:nvSpPr>
          <p:cNvPr id="4" name="Slide Number Placeholder 3">
            <a:extLst>
              <a:ext uri="{FF2B5EF4-FFF2-40B4-BE49-F238E27FC236}">
                <a16:creationId xmlns:a16="http://schemas.microsoft.com/office/drawing/2014/main" id="{A6399592-9017-093B-2360-7D734FE8EB1B}"/>
              </a:ext>
            </a:extLst>
          </p:cNvPr>
          <p:cNvSpPr txBox="1"/>
          <p:nvPr/>
        </p:nvSpPr>
        <p:spPr>
          <a:xfrm>
            <a:off x="3901699" y="9516041"/>
            <a:ext cx="2984866" cy="502673"/>
          </a:xfrm>
          <a:prstGeom prst="rect">
            <a:avLst/>
          </a:prstGeom>
          <a:noFill/>
          <a:ln cap="flat">
            <a:noFill/>
          </a:ln>
        </p:spPr>
        <p:txBody>
          <a:bodyPr vert="horz" wrap="square" lIns="96606" tIns="48298" rIns="96606" bIns="48298"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080E62D-4109-4EF4-B8DB-735118F07580}" type="slidenum">
              <a:t>25</a:t>
            </a:fld>
            <a:endParaRPr lang="en-GB" sz="1300" b="0" i="0" u="none" strike="noStrike" kern="1200" cap="none" spc="0" baseline="0">
              <a:solidFill>
                <a:srgbClr val="000000"/>
              </a:solidFill>
              <a:uFillTx/>
              <a:latin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B1E435-A2C3-33A6-A47A-0AFF469DF6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9EA840-F70F-9693-691B-18A47C5C1C9E}"/>
              </a:ext>
            </a:extLst>
          </p:cNvPr>
          <p:cNvSpPr txBox="1">
            <a:spLocks noGrp="1"/>
          </p:cNvSpPr>
          <p:nvPr>
            <p:ph type="body" sz="quarter" idx="1"/>
          </p:nvPr>
        </p:nvSpPr>
        <p:spPr/>
        <p:txBody>
          <a:bodyPr/>
          <a:lstStyle/>
          <a:p>
            <a:pPr lvl="1"/>
            <a:r>
              <a:rPr lang="en-US" sz="2200">
                <a:solidFill>
                  <a:srgbClr val="242424"/>
                </a:solidFill>
                <a:latin typeface="-apple-system"/>
              </a:rPr>
              <a:t>I is the person using the service, and the we is the provider, ICS or LA - it is a commitment on their part</a:t>
            </a:r>
          </a:p>
          <a:p>
            <a:pPr lvl="1"/>
            <a:endParaRPr lang="en-US" sz="2200">
              <a:solidFill>
                <a:srgbClr val="242424"/>
              </a:solidFill>
              <a:latin typeface="-apple-system"/>
            </a:endParaRPr>
          </a:p>
          <a:p>
            <a:pPr lvl="1"/>
            <a:r>
              <a:rPr lang="en-US" sz="2200">
                <a:solidFill>
                  <a:srgbClr val="242424"/>
                </a:solidFill>
                <a:latin typeface="-apple-system"/>
              </a:rPr>
              <a:t>The following quality statements are ‘we’ statements </a:t>
            </a:r>
            <a:endParaRPr lang="en-GB"/>
          </a:p>
        </p:txBody>
      </p:sp>
      <p:sp>
        <p:nvSpPr>
          <p:cNvPr id="4" name="Slide Number Placeholder 3">
            <a:extLst>
              <a:ext uri="{FF2B5EF4-FFF2-40B4-BE49-F238E27FC236}">
                <a16:creationId xmlns:a16="http://schemas.microsoft.com/office/drawing/2014/main" id="{DF5CE8D0-8BBD-C437-BDBA-478BEF4FD9E2}"/>
              </a:ext>
            </a:extLst>
          </p:cNvPr>
          <p:cNvSpPr txBox="1"/>
          <p:nvPr/>
        </p:nvSpPr>
        <p:spPr>
          <a:xfrm>
            <a:off x="3901699" y="9516041"/>
            <a:ext cx="2984866" cy="502673"/>
          </a:xfrm>
          <a:prstGeom prst="rect">
            <a:avLst/>
          </a:prstGeom>
          <a:noFill/>
          <a:ln cap="flat">
            <a:noFill/>
          </a:ln>
        </p:spPr>
        <p:txBody>
          <a:bodyPr vert="horz" wrap="square" lIns="96606" tIns="48298" rIns="96606" bIns="48298" anchor="b" anchorCtr="0" compatLnSpc="1">
            <a:noAutofit/>
          </a:bodyPr>
          <a:lstStyle/>
          <a:p>
            <a:pPr marL="0" marR="0" lvl="0" indent="0" algn="r" defTabSz="539157"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840C13A-FE83-48E4-A6EF-E976F7020213}" type="slidenum">
              <a:t>27</a:t>
            </a:fld>
            <a:endParaRPr lang="en-GB" sz="1600" b="0" i="0" u="none" strike="noStrike" kern="1200" cap="none" spc="0" baseline="0">
              <a:solidFill>
                <a:srgbClr val="000000"/>
              </a:solidFill>
              <a:uFillTx/>
              <a:latin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8150" y="1250950"/>
            <a:ext cx="6011863" cy="3382963"/>
          </a:xfrm>
        </p:spPr>
      </p:sp>
      <p:sp>
        <p:nvSpPr>
          <p:cNvPr id="3" name="Notes Placeholder 2"/>
          <p:cNvSpPr>
            <a:spLocks noGrp="1"/>
          </p:cNvSpPr>
          <p:nvPr>
            <p:ph type="body" idx="1"/>
          </p:nvPr>
        </p:nvSpPr>
        <p:spPr/>
        <p:txBody>
          <a:bodyPr/>
          <a:lstStyle/>
          <a:p>
            <a:r>
              <a:rPr lang="en-GB" dirty="0"/>
              <a:t>Details can be found on the members area of the website under upcoming events</a:t>
            </a:r>
          </a:p>
          <a:p>
            <a:r>
              <a:rPr lang="en-GB" dirty="0"/>
              <a:t>£20 fee to cover lunch and refreshments</a:t>
            </a:r>
          </a:p>
          <a:p>
            <a:r>
              <a:rPr lang="en-GB" dirty="0"/>
              <a:t>Flyers here to collect</a:t>
            </a:r>
          </a:p>
          <a:p>
            <a:r>
              <a:rPr lang="en-GB" dirty="0"/>
              <a:t>All BCA members (exec and non exec) entitled to free membership with IHSCM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B68B9B-F4A7-463C-B73E-B7BA09F2CC84}"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904794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995010-747F-87D9-F7CE-AFB6AB43232E}"/>
              </a:ext>
            </a:extLst>
          </p:cNvPr>
          <p:cNvSpPr>
            <a:spLocks noGrp="1" noRot="1" noChangeAspect="1"/>
          </p:cNvSpPr>
          <p:nvPr>
            <p:ph type="sldImg"/>
          </p:nvPr>
        </p:nvSpPr>
        <p:spPr>
          <a:xfrm>
            <a:off x="438150" y="1250950"/>
            <a:ext cx="6011863" cy="3382963"/>
          </a:xfrm>
        </p:spPr>
      </p:sp>
      <p:sp>
        <p:nvSpPr>
          <p:cNvPr id="3" name="Notes Placeholder 2">
            <a:extLst>
              <a:ext uri="{FF2B5EF4-FFF2-40B4-BE49-F238E27FC236}">
                <a16:creationId xmlns:a16="http://schemas.microsoft.com/office/drawing/2014/main" id="{D6702421-58E6-4701-3EA0-E865B6FBBCE0}"/>
              </a:ext>
            </a:extLst>
          </p:cNvPr>
          <p:cNvSpPr txBox="1">
            <a:spLocks noGrp="1"/>
          </p:cNvSpPr>
          <p:nvPr>
            <p:ph type="body" sz="quarter" idx="1"/>
          </p:nvPr>
        </p:nvSpPr>
        <p:spPr/>
        <p:txBody>
          <a:bodyPr/>
          <a:lstStyle/>
          <a:p>
            <a:pPr lvl="0"/>
            <a:r>
              <a:rPr lang="en-GB" b="1"/>
              <a:t>Evidence categories</a:t>
            </a:r>
          </a:p>
          <a:p>
            <a:pPr lvl="0"/>
            <a:endParaRPr lang="en-GB" b="1"/>
          </a:p>
          <a:p>
            <a:pPr marL="191374" lvl="0" indent="-191374">
              <a:buSzPct val="100000"/>
              <a:buFont typeface="Arial" pitchFamily="34"/>
              <a:buChar char="•"/>
            </a:pPr>
            <a:r>
              <a:rPr lang="en-GB" sz="1400"/>
              <a:t>We want to be more consistent and transparent in our approach and how we make judgments on quality. To address this, we’re developing a way to categorise and score evidence as part of our assessments. The evidence ‘categories’ will bring more structure to our process for assessing quality. The six categories are:</a:t>
            </a:r>
          </a:p>
          <a:p>
            <a:pPr marL="701692" lvl="1" indent="-191374">
              <a:buSzPct val="100000"/>
              <a:buFont typeface="Arial" pitchFamily="34"/>
              <a:buChar char="•"/>
            </a:pPr>
            <a:r>
              <a:rPr lang="en-GB" sz="1400"/>
              <a:t>Peoples experiences</a:t>
            </a:r>
          </a:p>
          <a:p>
            <a:pPr marL="701692" lvl="1" indent="-191374">
              <a:buSzPct val="100000"/>
              <a:buFont typeface="Arial" pitchFamily="34"/>
              <a:buChar char="•"/>
            </a:pPr>
            <a:r>
              <a:rPr lang="en-GB" sz="1400"/>
              <a:t>Feedback from staff and leaders</a:t>
            </a:r>
          </a:p>
          <a:p>
            <a:pPr marL="701692" lvl="1" indent="-191374">
              <a:buSzPct val="100000"/>
              <a:buFont typeface="Arial" pitchFamily="34"/>
              <a:buChar char="•"/>
            </a:pPr>
            <a:r>
              <a:rPr lang="en-GB" sz="1400"/>
              <a:t>Observations of care</a:t>
            </a:r>
          </a:p>
          <a:p>
            <a:pPr marL="701692" lvl="1" indent="-191374">
              <a:buSzPct val="100000"/>
              <a:buFont typeface="Arial" pitchFamily="34"/>
              <a:buChar char="•"/>
            </a:pPr>
            <a:r>
              <a:rPr lang="en-GB" sz="1400"/>
              <a:t>Feedback from partners</a:t>
            </a:r>
          </a:p>
          <a:p>
            <a:pPr marL="701692" lvl="1" indent="-191374">
              <a:buSzPct val="100000"/>
              <a:buFont typeface="Arial" pitchFamily="34"/>
              <a:buChar char="•"/>
            </a:pPr>
            <a:r>
              <a:rPr lang="en-GB" sz="1400"/>
              <a:t>Processes</a:t>
            </a:r>
          </a:p>
          <a:p>
            <a:pPr marL="701692" lvl="1" indent="-191374">
              <a:buSzPct val="100000"/>
              <a:buFont typeface="Arial" pitchFamily="34"/>
              <a:buChar char="•"/>
            </a:pPr>
            <a:r>
              <a:rPr lang="en-GB" sz="1400"/>
              <a:t>Outcomes of care.</a:t>
            </a:r>
          </a:p>
          <a:p>
            <a:pPr lvl="0"/>
            <a:endParaRPr lang="en-GB"/>
          </a:p>
          <a:p>
            <a:pPr lvl="0" defTabSz="1020644"/>
            <a:r>
              <a:rPr lang="en-GB" sz="1400"/>
              <a:t>To enable us to be clearer with providers and the public about how we use the information we have about care in a service or local area, we will set out which of those evidence categories we will focus on and prioritise for each service type and at each level – including at registration.</a:t>
            </a:r>
          </a:p>
          <a:p>
            <a:pPr lvl="0" defTabSz="1020644"/>
            <a:endParaRPr lang="en-GB" sz="1400"/>
          </a:p>
          <a:p>
            <a:pPr lvl="0"/>
            <a:endParaRPr lang="en-GB" b="1"/>
          </a:p>
          <a:p>
            <a:pPr lvl="0"/>
            <a:endParaRPr lang="en-GB"/>
          </a:p>
        </p:txBody>
      </p:sp>
      <p:sp>
        <p:nvSpPr>
          <p:cNvPr id="4" name="Slide Number Placeholder 3">
            <a:extLst>
              <a:ext uri="{FF2B5EF4-FFF2-40B4-BE49-F238E27FC236}">
                <a16:creationId xmlns:a16="http://schemas.microsoft.com/office/drawing/2014/main" id="{71F38AF7-6261-2DE1-FD60-F0100F76DF10}"/>
              </a:ext>
            </a:extLst>
          </p:cNvPr>
          <p:cNvSpPr txBox="1"/>
          <p:nvPr/>
        </p:nvSpPr>
        <p:spPr>
          <a:xfrm>
            <a:off x="3901699" y="9516041"/>
            <a:ext cx="2984866" cy="502673"/>
          </a:xfrm>
          <a:prstGeom prst="rect">
            <a:avLst/>
          </a:prstGeom>
          <a:noFill/>
          <a:ln cap="flat">
            <a:noFill/>
          </a:ln>
        </p:spPr>
        <p:txBody>
          <a:bodyPr vert="horz" wrap="square" lIns="96606" tIns="48298" rIns="96606" bIns="48298"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0709379-6AFF-433A-BBB9-FBC0DEA03A03}" type="slidenum">
              <a:t>28</a:t>
            </a:fld>
            <a:endParaRPr lang="en-GB" sz="1300" b="0" i="0" u="none" strike="noStrike" kern="1200" cap="none" spc="0" baseline="0">
              <a:solidFill>
                <a:srgbClr val="000000"/>
              </a:solidFill>
              <a:uFillTx/>
              <a:latin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393C34-A981-5660-12C9-D4C2C7942ABC}"/>
              </a:ext>
            </a:extLst>
          </p:cNvPr>
          <p:cNvSpPr>
            <a:spLocks noGrp="1" noRot="1" noChangeAspect="1"/>
          </p:cNvSpPr>
          <p:nvPr>
            <p:ph type="sldImg"/>
          </p:nvPr>
        </p:nvSpPr>
        <p:spPr>
          <a:xfrm>
            <a:off x="438150" y="1250950"/>
            <a:ext cx="6011863" cy="3382963"/>
          </a:xfrm>
        </p:spPr>
      </p:sp>
      <p:sp>
        <p:nvSpPr>
          <p:cNvPr id="3" name="Notes Placeholder 2">
            <a:extLst>
              <a:ext uri="{FF2B5EF4-FFF2-40B4-BE49-F238E27FC236}">
                <a16:creationId xmlns:a16="http://schemas.microsoft.com/office/drawing/2014/main" id="{923782A2-1103-CE2B-AB5E-BA8EB43E7E68}"/>
              </a:ext>
            </a:extLst>
          </p:cNvPr>
          <p:cNvSpPr txBox="1">
            <a:spLocks noGrp="1"/>
          </p:cNvSpPr>
          <p:nvPr>
            <p:ph type="body" sz="quarter" idx="1"/>
          </p:nvPr>
        </p:nvSpPr>
        <p:spPr/>
        <p:txBody>
          <a:bodyPr/>
          <a:lstStyle/>
          <a:p>
            <a:pPr lvl="0"/>
            <a:endParaRPr lang="en-GB" sz="1400" b="1"/>
          </a:p>
          <a:p>
            <a:pPr lvl="0" defTabSz="1020644"/>
            <a:r>
              <a:rPr lang="en-GB" sz="1400" b="1"/>
              <a:t>Specific evidence and quality indicators</a:t>
            </a:r>
          </a:p>
          <a:p>
            <a:pPr lvl="0" defTabSz="1020644"/>
            <a:endParaRPr lang="en-GB" sz="1400" b="1"/>
          </a:p>
          <a:p>
            <a:pPr lvl="0"/>
            <a:r>
              <a:rPr lang="en-GB" sz="1400"/>
              <a:t>Our operational colleagues will gather evidence specific to their area of expertise in order to make a judgment. </a:t>
            </a:r>
          </a:p>
          <a:p>
            <a:pPr lvl="0"/>
            <a:endParaRPr lang="en-GB" sz="1400"/>
          </a:p>
          <a:p>
            <a:pPr lvl="0" defTabSz="1020644"/>
            <a:r>
              <a:rPr lang="en-GB" sz="1400"/>
              <a:t>This will vary depending on the service type – for example, the evidence we can collect in GP practices, will be different to what we’ll have available to us in an assessment of a home care service. They will also depend on the level at which we’re assessing – for example, the evidence we have available to us when a service is registering with us for the first time will be different than when a service has been operating for a while. </a:t>
            </a:r>
          </a:p>
          <a:p>
            <a:pPr lvl="0"/>
            <a:endParaRPr lang="en-GB" sz="1400"/>
          </a:p>
          <a:p>
            <a:pPr lvl="0"/>
            <a:r>
              <a:rPr lang="en-GB" sz="1400"/>
              <a:t>By structuring our assessment framework in this way, we can ensure that our assessment framework has the flexibility we need for providers and systems across the health and social care landscape.</a:t>
            </a:r>
          </a:p>
          <a:p>
            <a:pPr lvl="0"/>
            <a:endParaRPr lang="en-GB" sz="1400"/>
          </a:p>
          <a:p>
            <a:pPr lvl="0"/>
            <a:r>
              <a:rPr lang="en-GB" sz="1400"/>
              <a:t>In many ways this will all be data and evidence already familiar to providers and to our inspectors. By bringing in the six categories and setting what we always need to collect and review in order to make a decision, alongside a way of scoring evidence, we are able to bring a more structured and consistent framework for assessing quality.</a:t>
            </a:r>
          </a:p>
          <a:p>
            <a:pPr lvl="0" defTabSz="1020644"/>
            <a:endParaRPr lang="en-GB" sz="1400"/>
          </a:p>
          <a:p>
            <a:pPr lvl="0"/>
            <a:endParaRPr lang="en-GB" b="1"/>
          </a:p>
          <a:p>
            <a:pPr lvl="0"/>
            <a:endParaRPr lang="en-GB"/>
          </a:p>
        </p:txBody>
      </p:sp>
      <p:sp>
        <p:nvSpPr>
          <p:cNvPr id="4" name="Slide Number Placeholder 3">
            <a:extLst>
              <a:ext uri="{FF2B5EF4-FFF2-40B4-BE49-F238E27FC236}">
                <a16:creationId xmlns:a16="http://schemas.microsoft.com/office/drawing/2014/main" id="{8A6C2536-DFA8-E402-361B-03EC6E87655A}"/>
              </a:ext>
            </a:extLst>
          </p:cNvPr>
          <p:cNvSpPr txBox="1"/>
          <p:nvPr/>
        </p:nvSpPr>
        <p:spPr>
          <a:xfrm>
            <a:off x="3901699" y="9516041"/>
            <a:ext cx="2984866" cy="502673"/>
          </a:xfrm>
          <a:prstGeom prst="rect">
            <a:avLst/>
          </a:prstGeom>
          <a:noFill/>
          <a:ln cap="flat">
            <a:noFill/>
          </a:ln>
        </p:spPr>
        <p:txBody>
          <a:bodyPr vert="horz" wrap="square" lIns="96606" tIns="48298" rIns="96606" bIns="48298"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8E49D2F-532C-45BC-A165-24A5E312F682}" type="slidenum">
              <a:t>29</a:t>
            </a:fld>
            <a:endParaRPr lang="en-GB" sz="1300" b="0" i="0" u="none" strike="noStrike" kern="1200" cap="none" spc="0" baseline="0">
              <a:solidFill>
                <a:srgbClr val="000000"/>
              </a:solidFill>
              <a:uFillTx/>
              <a:latin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DF4FFF-DCB7-D436-C0C3-DBDC43BD97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C302A1-AFA0-89FB-A31E-58E89C038034}"/>
              </a:ext>
            </a:extLst>
          </p:cNvPr>
          <p:cNvSpPr txBox="1">
            <a:spLocks noGrp="1"/>
          </p:cNvSpPr>
          <p:nvPr>
            <p:ph type="body" sz="quarter" idx="1"/>
          </p:nvPr>
        </p:nvSpPr>
        <p:spPr/>
        <p:txBody>
          <a:bodyPr/>
          <a:lstStyle/>
          <a:p>
            <a:pPr lvl="0"/>
            <a:r>
              <a:rPr lang="en-US" b="1">
                <a:solidFill>
                  <a:srgbClr val="212121"/>
                </a:solidFill>
                <a:latin typeface="Open Sans" pitchFamily="34"/>
              </a:rPr>
              <a:t>Safe</a:t>
            </a:r>
          </a:p>
          <a:p>
            <a:pPr lvl="0"/>
            <a:r>
              <a:rPr lang="en-US">
                <a:solidFill>
                  <a:srgbClr val="212121"/>
                </a:solidFill>
                <a:latin typeface="Open Sans" pitchFamily="34"/>
              </a:rPr>
              <a:t>Safety is a priority for everyone and leaders embed a culture of openness and collaboration. People are always safe and protected from bullying, harassment, avoidable harm, neglect, abuse and discrimination. Their liberty is protected where this is in their best interests and in line with legislation.</a:t>
            </a:r>
          </a:p>
          <a:p>
            <a:pPr lvl="0"/>
            <a:endParaRPr lang="en-US">
              <a:solidFill>
                <a:srgbClr val="212121"/>
              </a:solidFill>
              <a:latin typeface="Open Sans" pitchFamily="34"/>
            </a:endParaRPr>
          </a:p>
          <a:p>
            <a:pPr lvl="0"/>
            <a:r>
              <a:rPr lang="en-US">
                <a:solidFill>
                  <a:srgbClr val="212121"/>
                </a:solidFill>
                <a:latin typeface="Open Sans" pitchFamily="34"/>
              </a:rPr>
              <a:t>Where people raise concerns about safety and ideas to improve, the primary response is to learn and improve continuously. There is strong awareness of the areas with the greatest safety risks. Solutions to risks are developed collaboratively. Services are planned and organised with people and communities in a way that improves their safety across their care journeys. People are supported to make choices that balance risks of harm with positive choices about their lives. Leaders ensure there are enough skilled people to deliver safe care that promotes choice, control and individual wellbeing.</a:t>
            </a:r>
          </a:p>
          <a:p>
            <a:pPr lvl="0"/>
            <a:endParaRPr lang="en-US" b="1">
              <a:solidFill>
                <a:srgbClr val="212121"/>
              </a:solidFill>
              <a:latin typeface="Open Sans" pitchFamily="34"/>
            </a:endParaRPr>
          </a:p>
          <a:p>
            <a:pPr lvl="0"/>
            <a:endParaRPr lang="en-US" b="1">
              <a:solidFill>
                <a:srgbClr val="212121"/>
              </a:solidFill>
              <a:latin typeface="Open Sans" pitchFamily="34"/>
            </a:endParaRPr>
          </a:p>
          <a:p>
            <a:pPr lvl="0"/>
            <a:r>
              <a:rPr lang="en-US" b="1">
                <a:solidFill>
                  <a:srgbClr val="212121"/>
                </a:solidFill>
                <a:latin typeface="Open Sans" pitchFamily="34"/>
              </a:rPr>
              <a:t>Learning culture</a:t>
            </a:r>
          </a:p>
          <a:p>
            <a:pPr lvl="0"/>
            <a:r>
              <a:rPr lang="en-US">
                <a:solidFill>
                  <a:srgbClr val="212121"/>
                </a:solidFill>
                <a:latin typeface="Open Sans" pitchFamily="34"/>
              </a:rPr>
              <a:t>We have a proactive and positive culture of safety based on openness and honesty, in which concerns about safety are listened to, safety events are investigated and reported thoroughly, and lessons are learned to continually identify and embed good practices.</a:t>
            </a:r>
          </a:p>
          <a:p>
            <a:pPr lvl="0"/>
            <a:r>
              <a:rPr lang="en-US">
                <a:solidFill>
                  <a:srgbClr val="6C276A"/>
                </a:solidFill>
                <a:latin typeface="Open Sans" pitchFamily="34"/>
              </a:rPr>
              <a:t>Related regulations</a:t>
            </a:r>
          </a:p>
          <a:p>
            <a:pPr lvl="0"/>
            <a:r>
              <a:rPr lang="en-US">
                <a:solidFill>
                  <a:srgbClr val="6C276A"/>
                </a:solidFill>
                <a:latin typeface="Open Sans" pitchFamily="34"/>
              </a:rPr>
              <a:t>Regulated Activities Regulations 2014</a:t>
            </a:r>
          </a:p>
          <a:p>
            <a:pPr lvl="0">
              <a:buSzPct val="100000"/>
              <a:buFont typeface="Arial" pitchFamily="34"/>
              <a:buChar char="•"/>
            </a:pPr>
            <a:r>
              <a:rPr lang="en-US" u="sng">
                <a:solidFill>
                  <a:srgbClr val="004D90"/>
                </a:solidFill>
                <a:latin typeface="Open Sans" pitchFamily="34"/>
                <a:hlinkClick r:id="rId3"/>
              </a:rPr>
              <a:t>Regulation 12: Safe care and treatment</a:t>
            </a:r>
            <a:endParaRPr lang="en-US">
              <a:solidFill>
                <a:srgbClr val="212121"/>
              </a:solidFill>
              <a:latin typeface="Open Sans" pitchFamily="34"/>
            </a:endParaRPr>
          </a:p>
          <a:p>
            <a:pPr lvl="0">
              <a:buSzPct val="100000"/>
              <a:buFont typeface="Arial" pitchFamily="34"/>
              <a:buChar char="•"/>
            </a:pPr>
            <a:r>
              <a:rPr lang="en-US" u="sng">
                <a:solidFill>
                  <a:srgbClr val="004D90"/>
                </a:solidFill>
                <a:latin typeface="Open Sans" pitchFamily="34"/>
                <a:hlinkClick r:id="rId4"/>
              </a:rPr>
              <a:t>Regulation 16: Receiving and acting on complaints</a:t>
            </a:r>
            <a:endParaRPr lang="en-US">
              <a:solidFill>
                <a:srgbClr val="212121"/>
              </a:solidFill>
              <a:latin typeface="Open Sans" pitchFamily="34"/>
            </a:endParaRPr>
          </a:p>
          <a:p>
            <a:pPr lvl="0">
              <a:buSzPct val="100000"/>
              <a:buFont typeface="Arial" pitchFamily="34"/>
              <a:buChar char="•"/>
            </a:pPr>
            <a:r>
              <a:rPr lang="en-US" u="sng">
                <a:solidFill>
                  <a:srgbClr val="004D90"/>
                </a:solidFill>
                <a:latin typeface="Open Sans" pitchFamily="34"/>
                <a:hlinkClick r:id="rId5"/>
              </a:rPr>
              <a:t>Regulation 17: Good governance</a:t>
            </a:r>
            <a:endParaRPr lang="en-US">
              <a:solidFill>
                <a:srgbClr val="212121"/>
              </a:solidFill>
              <a:latin typeface="Open Sans" pitchFamily="34"/>
            </a:endParaRPr>
          </a:p>
          <a:p>
            <a:pPr lvl="0">
              <a:buSzPct val="100000"/>
              <a:buFont typeface="Arial" pitchFamily="34"/>
              <a:buChar char="•"/>
            </a:pPr>
            <a:r>
              <a:rPr lang="en-US" u="sng">
                <a:solidFill>
                  <a:srgbClr val="004D90"/>
                </a:solidFill>
                <a:latin typeface="Open Sans" pitchFamily="34"/>
                <a:hlinkClick r:id="rId6"/>
              </a:rPr>
              <a:t>Regulation 20: Duty of candour</a:t>
            </a:r>
            <a:endParaRPr lang="en-US">
              <a:solidFill>
                <a:srgbClr val="212121"/>
              </a:solidFill>
              <a:latin typeface="Open Sans" pitchFamily="34"/>
            </a:endParaRPr>
          </a:p>
          <a:p>
            <a:pPr lvl="0"/>
            <a:endParaRPr lang="en-GB"/>
          </a:p>
          <a:p>
            <a:pPr lvl="0"/>
            <a:r>
              <a:rPr lang="en-US" b="1">
                <a:solidFill>
                  <a:srgbClr val="212121"/>
                </a:solidFill>
                <a:latin typeface="Open Sans" pitchFamily="34"/>
              </a:rPr>
              <a:t>Safe systems, pathways and transitions</a:t>
            </a:r>
          </a:p>
          <a:p>
            <a:pPr lvl="0"/>
            <a:r>
              <a:rPr lang="en-US">
                <a:solidFill>
                  <a:srgbClr val="212121"/>
                </a:solidFill>
                <a:latin typeface="Open Sans" pitchFamily="34"/>
              </a:rPr>
              <a:t>We work with people and our partners to establish and maintain safe systems of care, in which safety is managed, monitored and assured. We ensure continuity of care, including when people move between different services.</a:t>
            </a:r>
          </a:p>
          <a:p>
            <a:pPr lvl="0"/>
            <a:r>
              <a:rPr lang="en-US">
                <a:solidFill>
                  <a:srgbClr val="6C276A"/>
                </a:solidFill>
                <a:latin typeface="Open Sans" pitchFamily="34"/>
              </a:rPr>
              <a:t>Related regulations</a:t>
            </a:r>
          </a:p>
          <a:p>
            <a:pPr lvl="0"/>
            <a:r>
              <a:rPr lang="en-US">
                <a:solidFill>
                  <a:srgbClr val="6C276A"/>
                </a:solidFill>
                <a:latin typeface="Open Sans" pitchFamily="34"/>
              </a:rPr>
              <a:t>Regulated Activities Regulations 2014</a:t>
            </a:r>
          </a:p>
          <a:p>
            <a:pPr lvl="0">
              <a:buSzPct val="100000"/>
              <a:buFont typeface="Arial" pitchFamily="34"/>
              <a:buChar char="•"/>
            </a:pPr>
            <a:r>
              <a:rPr lang="en-US" u="sng">
                <a:solidFill>
                  <a:srgbClr val="004D90"/>
                </a:solidFill>
                <a:latin typeface="Open Sans" pitchFamily="34"/>
                <a:hlinkClick r:id="rId7"/>
              </a:rPr>
              <a:t>Regulation 12: Safe care and treatment</a:t>
            </a:r>
            <a:endParaRPr lang="en-US">
              <a:solidFill>
                <a:srgbClr val="212121"/>
              </a:solidFill>
              <a:latin typeface="Open Sans" pitchFamily="34"/>
            </a:endParaRPr>
          </a:p>
          <a:p>
            <a:pPr lvl="0">
              <a:buSzPct val="100000"/>
              <a:buFont typeface="Arial" pitchFamily="34"/>
              <a:buChar char="•"/>
            </a:pPr>
            <a:r>
              <a:rPr lang="en-US" u="sng">
                <a:solidFill>
                  <a:srgbClr val="004D90"/>
                </a:solidFill>
                <a:latin typeface="Open Sans" pitchFamily="34"/>
                <a:hlinkClick r:id="rId5"/>
              </a:rPr>
              <a:t>Regulation 17: Good governance</a:t>
            </a:r>
            <a:endParaRPr lang="en-US">
              <a:solidFill>
                <a:srgbClr val="212121"/>
              </a:solidFill>
              <a:latin typeface="Open Sans" pitchFamily="34"/>
            </a:endParaRPr>
          </a:p>
          <a:p>
            <a:pPr lvl="0"/>
            <a:r>
              <a:rPr lang="en-US">
                <a:solidFill>
                  <a:srgbClr val="212121"/>
                </a:solidFill>
                <a:latin typeface="Open Sans" pitchFamily="34"/>
              </a:rPr>
              <a:t>Also consider</a:t>
            </a:r>
          </a:p>
          <a:p>
            <a:pPr lvl="0">
              <a:buSzPct val="100000"/>
              <a:buFont typeface="Arial" pitchFamily="34"/>
              <a:buChar char="•"/>
            </a:pPr>
            <a:r>
              <a:rPr lang="en-US" u="sng">
                <a:solidFill>
                  <a:srgbClr val="004D90"/>
                </a:solidFill>
                <a:latin typeface="Open Sans" pitchFamily="34"/>
                <a:hlinkClick r:id="rId8"/>
              </a:rPr>
              <a:t>Regulation 9: Person-centred care</a:t>
            </a:r>
            <a:endParaRPr lang="en-US">
              <a:solidFill>
                <a:srgbClr val="212121"/>
              </a:solidFill>
              <a:latin typeface="Open Sans" pitchFamily="34"/>
            </a:endParaRPr>
          </a:p>
          <a:p>
            <a:pPr lvl="0"/>
            <a:r>
              <a:rPr lang="en-US">
                <a:solidFill>
                  <a:srgbClr val="6C276A"/>
                </a:solidFill>
                <a:latin typeface="Open Sans" pitchFamily="34"/>
              </a:rPr>
              <a:t>Local authority assessments</a:t>
            </a:r>
          </a:p>
          <a:p>
            <a:pPr lvl="0"/>
            <a:r>
              <a:rPr lang="en-US">
                <a:solidFill>
                  <a:srgbClr val="212121"/>
                </a:solidFill>
                <a:latin typeface="Open Sans" pitchFamily="34"/>
              </a:rPr>
              <a:t>We consider this quality statement, safe systems, pathways and transitions, under </a:t>
            </a:r>
            <a:r>
              <a:rPr lang="en-US" u="sng">
                <a:solidFill>
                  <a:srgbClr val="004D90"/>
                </a:solidFill>
                <a:latin typeface="Open Sans" pitchFamily="34"/>
                <a:hlinkClick r:id="rId9"/>
              </a:rPr>
              <a:t>theme 3: how the local authority ensures safety within the system</a:t>
            </a:r>
            <a:r>
              <a:rPr lang="en-US">
                <a:solidFill>
                  <a:srgbClr val="212121"/>
                </a:solidFill>
                <a:latin typeface="Open Sans" pitchFamily="34"/>
              </a:rPr>
              <a:t>.</a:t>
            </a:r>
          </a:p>
          <a:p>
            <a:pPr lvl="0"/>
            <a:endParaRPr lang="en-GB"/>
          </a:p>
          <a:p>
            <a:pPr lvl="0"/>
            <a:r>
              <a:rPr lang="en-US" b="1">
                <a:solidFill>
                  <a:srgbClr val="212121"/>
                </a:solidFill>
                <a:latin typeface="Open Sans" pitchFamily="34"/>
              </a:rPr>
              <a:t>Safeguarding</a:t>
            </a:r>
          </a:p>
          <a:p>
            <a:pPr lvl="0"/>
            <a:r>
              <a:rPr lang="en-US">
                <a:solidFill>
                  <a:srgbClr val="212121"/>
                </a:solidFill>
                <a:latin typeface="Open Sans" pitchFamily="34"/>
              </a:rPr>
              <a:t>We work with people to understand what being safe means to them as well as with our partners on the best way to achieve this. We concentrate on improving people’s lives while protecting their right to live in safety, free from bullying, harassment, abuse, discrimination, avoidable harm and neglect. We make sure we share concerns quickly and appropriately.</a:t>
            </a:r>
          </a:p>
          <a:p>
            <a:pPr lvl="0"/>
            <a:r>
              <a:rPr lang="en-US">
                <a:solidFill>
                  <a:srgbClr val="6C276A"/>
                </a:solidFill>
                <a:latin typeface="Open Sans" pitchFamily="34"/>
              </a:rPr>
              <a:t>Related regulations</a:t>
            </a:r>
          </a:p>
          <a:p>
            <a:pPr lvl="0"/>
            <a:r>
              <a:rPr lang="en-US">
                <a:solidFill>
                  <a:srgbClr val="6C276A"/>
                </a:solidFill>
                <a:latin typeface="Open Sans" pitchFamily="34"/>
              </a:rPr>
              <a:t>Regulated Activities Regulations 2014</a:t>
            </a:r>
          </a:p>
          <a:p>
            <a:pPr lvl="0">
              <a:buSzPct val="100000"/>
              <a:buFont typeface="Arial" pitchFamily="34"/>
              <a:buChar char="•"/>
            </a:pPr>
            <a:r>
              <a:rPr lang="en-US" u="sng">
                <a:solidFill>
                  <a:srgbClr val="004D90"/>
                </a:solidFill>
                <a:latin typeface="Open Sans" pitchFamily="34"/>
                <a:hlinkClick r:id="rId10"/>
              </a:rPr>
              <a:t>Regulation 10: Dignity and respect</a:t>
            </a:r>
            <a:endParaRPr lang="en-US">
              <a:solidFill>
                <a:srgbClr val="212121"/>
              </a:solidFill>
              <a:latin typeface="Open Sans" pitchFamily="34"/>
            </a:endParaRPr>
          </a:p>
          <a:p>
            <a:pPr lvl="0">
              <a:buSzPct val="100000"/>
              <a:buFont typeface="Arial" pitchFamily="34"/>
              <a:buChar char="•"/>
            </a:pPr>
            <a:r>
              <a:rPr lang="en-US" u="sng">
                <a:solidFill>
                  <a:srgbClr val="004D90"/>
                </a:solidFill>
                <a:latin typeface="Open Sans" pitchFamily="34"/>
                <a:hlinkClick r:id="rId7"/>
              </a:rPr>
              <a:t>Regulation 12: Safe care and treatment</a:t>
            </a:r>
            <a:endParaRPr lang="en-US">
              <a:solidFill>
                <a:srgbClr val="212121"/>
              </a:solidFill>
              <a:latin typeface="Open Sans" pitchFamily="34"/>
            </a:endParaRPr>
          </a:p>
          <a:p>
            <a:pPr lvl="0">
              <a:buSzPct val="100000"/>
              <a:buFont typeface="Arial" pitchFamily="34"/>
              <a:buChar char="•"/>
            </a:pPr>
            <a:r>
              <a:rPr lang="en-US" u="sng">
                <a:solidFill>
                  <a:srgbClr val="004D90"/>
                </a:solidFill>
                <a:latin typeface="Open Sans" pitchFamily="34"/>
                <a:hlinkClick r:id="rId11"/>
              </a:rPr>
              <a:t>Regulation 13: Safeguarding service users from abuse and improper treatment</a:t>
            </a:r>
            <a:endParaRPr lang="en-US">
              <a:solidFill>
                <a:srgbClr val="212121"/>
              </a:solidFill>
              <a:latin typeface="Open Sans" pitchFamily="34"/>
            </a:endParaRPr>
          </a:p>
          <a:p>
            <a:pPr lvl="0"/>
            <a:r>
              <a:rPr lang="en-US">
                <a:solidFill>
                  <a:srgbClr val="212121"/>
                </a:solidFill>
                <a:latin typeface="Open Sans" pitchFamily="34"/>
              </a:rPr>
              <a:t>Also consider</a:t>
            </a:r>
          </a:p>
          <a:p>
            <a:pPr lvl="0">
              <a:buSzPct val="100000"/>
              <a:buFont typeface="Arial" pitchFamily="34"/>
              <a:buChar char="•"/>
            </a:pPr>
            <a:r>
              <a:rPr lang="en-US" u="sng">
                <a:solidFill>
                  <a:srgbClr val="004D90"/>
                </a:solidFill>
                <a:latin typeface="Open Sans" pitchFamily="34"/>
                <a:hlinkClick r:id="rId8"/>
              </a:rPr>
              <a:t>Regulation 9: Person-centred care</a:t>
            </a:r>
            <a:endParaRPr lang="en-US">
              <a:solidFill>
                <a:srgbClr val="212121"/>
              </a:solidFill>
              <a:latin typeface="Open Sans" pitchFamily="34"/>
            </a:endParaRPr>
          </a:p>
          <a:p>
            <a:pPr lvl="0">
              <a:buSzPct val="100000"/>
              <a:buFont typeface="Arial" pitchFamily="34"/>
              <a:buChar char="•"/>
            </a:pPr>
            <a:r>
              <a:rPr lang="en-US" u="sng">
                <a:solidFill>
                  <a:srgbClr val="004D90"/>
                </a:solidFill>
                <a:latin typeface="Open Sans" pitchFamily="34"/>
                <a:hlinkClick r:id="rId12"/>
              </a:rPr>
              <a:t>Regulation 11: Consent</a:t>
            </a:r>
            <a:endParaRPr lang="en-US">
              <a:solidFill>
                <a:srgbClr val="212121"/>
              </a:solidFill>
              <a:latin typeface="Open Sans" pitchFamily="34"/>
            </a:endParaRPr>
          </a:p>
          <a:p>
            <a:pPr lvl="0">
              <a:buSzPct val="100000"/>
              <a:buFont typeface="Arial" pitchFamily="34"/>
              <a:buChar char="•"/>
            </a:pPr>
            <a:r>
              <a:rPr lang="en-US" u="sng">
                <a:solidFill>
                  <a:srgbClr val="004D90"/>
                </a:solidFill>
                <a:latin typeface="Open Sans" pitchFamily="34"/>
                <a:hlinkClick r:id="rId5"/>
              </a:rPr>
              <a:t>Regulation 17: Good governance</a:t>
            </a:r>
            <a:endParaRPr lang="en-US">
              <a:solidFill>
                <a:srgbClr val="212121"/>
              </a:solidFill>
              <a:latin typeface="Open Sans" pitchFamily="34"/>
            </a:endParaRPr>
          </a:p>
          <a:p>
            <a:pPr lvl="0">
              <a:buSzPct val="100000"/>
              <a:buFont typeface="Arial" pitchFamily="34"/>
              <a:buChar char="•"/>
            </a:pPr>
            <a:r>
              <a:rPr lang="en-US" u="sng">
                <a:solidFill>
                  <a:srgbClr val="004D90"/>
                </a:solidFill>
                <a:latin typeface="Open Sans" pitchFamily="34"/>
                <a:hlinkClick r:id="rId6"/>
              </a:rPr>
              <a:t>Regulation 20: Duty of candour</a:t>
            </a:r>
            <a:endParaRPr lang="en-US">
              <a:solidFill>
                <a:srgbClr val="212121"/>
              </a:solidFill>
              <a:latin typeface="Open Sans" pitchFamily="34"/>
            </a:endParaRPr>
          </a:p>
          <a:p>
            <a:pPr lvl="0"/>
            <a:r>
              <a:rPr lang="en-US">
                <a:solidFill>
                  <a:srgbClr val="6C276A"/>
                </a:solidFill>
                <a:latin typeface="Open Sans" pitchFamily="34"/>
              </a:rPr>
              <a:t>Local authority assessments</a:t>
            </a:r>
          </a:p>
          <a:p>
            <a:pPr lvl="0"/>
            <a:r>
              <a:rPr lang="en-US">
                <a:solidFill>
                  <a:srgbClr val="212121"/>
                </a:solidFill>
                <a:latin typeface="Open Sans" pitchFamily="34"/>
              </a:rPr>
              <a:t>We consider this quality statement, safeguarding, under </a:t>
            </a:r>
            <a:r>
              <a:rPr lang="en-US" u="sng">
                <a:solidFill>
                  <a:srgbClr val="004D90"/>
                </a:solidFill>
                <a:latin typeface="Open Sans" pitchFamily="34"/>
                <a:hlinkClick r:id="rId9"/>
              </a:rPr>
              <a:t>theme 3: how the local authority ensures safety within the system</a:t>
            </a:r>
            <a:r>
              <a:rPr lang="en-US">
                <a:solidFill>
                  <a:srgbClr val="212121"/>
                </a:solidFill>
                <a:latin typeface="Open Sans" pitchFamily="34"/>
              </a:rPr>
              <a:t>.</a:t>
            </a:r>
          </a:p>
          <a:p>
            <a:pPr lvl="0"/>
            <a:endParaRPr lang="en-US">
              <a:solidFill>
                <a:srgbClr val="212121"/>
              </a:solidFill>
              <a:latin typeface="Open Sans" pitchFamily="34"/>
            </a:endParaRPr>
          </a:p>
          <a:p>
            <a:pPr lvl="0"/>
            <a:endParaRPr lang="en-US">
              <a:solidFill>
                <a:srgbClr val="212121"/>
              </a:solidFill>
              <a:latin typeface="Open Sans" pitchFamily="34"/>
            </a:endParaRPr>
          </a:p>
          <a:p>
            <a:pPr lvl="0"/>
            <a:r>
              <a:rPr lang="en-US" b="1">
                <a:solidFill>
                  <a:srgbClr val="212121"/>
                </a:solidFill>
                <a:latin typeface="Open Sans" pitchFamily="34"/>
              </a:rPr>
              <a:t>Involving people to manage risks</a:t>
            </a:r>
          </a:p>
          <a:p>
            <a:pPr lvl="0"/>
            <a:r>
              <a:rPr lang="en-US">
                <a:solidFill>
                  <a:srgbClr val="212121"/>
                </a:solidFill>
                <a:latin typeface="Open Sans" pitchFamily="34"/>
              </a:rPr>
              <a:t>We work with people to understand and manage risks by thinking holistically so that care meets their needs in a way that is safe and supportive and enables them to do the things that matter to them.</a:t>
            </a:r>
          </a:p>
          <a:p>
            <a:pPr lvl="0"/>
            <a:r>
              <a:rPr lang="en-US">
                <a:solidFill>
                  <a:srgbClr val="6C276A"/>
                </a:solidFill>
                <a:latin typeface="Open Sans" pitchFamily="34"/>
              </a:rPr>
              <a:t>Related regulations</a:t>
            </a:r>
          </a:p>
          <a:p>
            <a:pPr lvl="0"/>
            <a:r>
              <a:rPr lang="en-US">
                <a:solidFill>
                  <a:srgbClr val="6C276A"/>
                </a:solidFill>
                <a:latin typeface="Open Sans" pitchFamily="34"/>
              </a:rPr>
              <a:t>Regulated Activities Regulations 2014</a:t>
            </a:r>
          </a:p>
          <a:p>
            <a:pPr lvl="0">
              <a:buSzPct val="100000"/>
              <a:buFont typeface="Arial" pitchFamily="34"/>
              <a:buChar char="•"/>
            </a:pPr>
            <a:r>
              <a:rPr lang="en-US" u="sng">
                <a:solidFill>
                  <a:srgbClr val="004D90"/>
                </a:solidFill>
                <a:latin typeface="Open Sans" pitchFamily="34"/>
                <a:hlinkClick r:id="rId8"/>
              </a:rPr>
              <a:t>Regulation 9: Person-centred care</a:t>
            </a:r>
            <a:endParaRPr lang="en-US">
              <a:solidFill>
                <a:srgbClr val="212121"/>
              </a:solidFill>
              <a:latin typeface="Open Sans" pitchFamily="34"/>
            </a:endParaRPr>
          </a:p>
          <a:p>
            <a:pPr lvl="0">
              <a:buSzPct val="100000"/>
              <a:buFont typeface="Arial" pitchFamily="34"/>
              <a:buChar char="•"/>
            </a:pPr>
            <a:r>
              <a:rPr lang="en-US" u="sng">
                <a:solidFill>
                  <a:srgbClr val="004D90"/>
                </a:solidFill>
                <a:latin typeface="Open Sans" pitchFamily="34"/>
                <a:hlinkClick r:id="rId13"/>
              </a:rPr>
              <a:t>Regulation 11: Need for consent</a:t>
            </a:r>
            <a:endParaRPr lang="en-US">
              <a:solidFill>
                <a:srgbClr val="212121"/>
              </a:solidFill>
              <a:latin typeface="Open Sans" pitchFamily="34"/>
            </a:endParaRPr>
          </a:p>
          <a:p>
            <a:pPr lvl="0">
              <a:buSzPct val="100000"/>
              <a:buFont typeface="Arial" pitchFamily="34"/>
              <a:buChar char="•"/>
            </a:pPr>
            <a:r>
              <a:rPr lang="en-US" u="sng">
                <a:solidFill>
                  <a:srgbClr val="004D90"/>
                </a:solidFill>
                <a:latin typeface="Open Sans" pitchFamily="34"/>
                <a:hlinkClick r:id="rId7"/>
              </a:rPr>
              <a:t>Regulation 12: Safe care and treatment</a:t>
            </a:r>
            <a:endParaRPr lang="en-US">
              <a:solidFill>
                <a:srgbClr val="212121"/>
              </a:solidFill>
              <a:latin typeface="Open Sans" pitchFamily="34"/>
            </a:endParaRPr>
          </a:p>
          <a:p>
            <a:pPr lvl="0"/>
            <a:r>
              <a:rPr lang="en-US">
                <a:solidFill>
                  <a:srgbClr val="212121"/>
                </a:solidFill>
                <a:latin typeface="Open Sans" pitchFamily="34"/>
              </a:rPr>
              <a:t>Also consider</a:t>
            </a:r>
          </a:p>
          <a:p>
            <a:pPr lvl="0">
              <a:buSzPct val="100000"/>
              <a:buFont typeface="Arial" pitchFamily="34"/>
              <a:buChar char="•"/>
            </a:pPr>
            <a:r>
              <a:rPr lang="en-US" u="sng">
                <a:solidFill>
                  <a:srgbClr val="004D90"/>
                </a:solidFill>
                <a:latin typeface="Open Sans" pitchFamily="34"/>
                <a:hlinkClick r:id="rId14"/>
              </a:rPr>
              <a:t>Regulation 10: Dignity and respect</a:t>
            </a:r>
            <a:endParaRPr lang="en-US">
              <a:solidFill>
                <a:srgbClr val="212121"/>
              </a:solidFill>
              <a:latin typeface="Open Sans" pitchFamily="34"/>
            </a:endParaRPr>
          </a:p>
          <a:p>
            <a:pPr lvl="0"/>
            <a:endParaRPr lang="en-GB"/>
          </a:p>
        </p:txBody>
      </p:sp>
      <p:sp>
        <p:nvSpPr>
          <p:cNvPr id="4" name="Slide Number Placeholder 3">
            <a:extLst>
              <a:ext uri="{FF2B5EF4-FFF2-40B4-BE49-F238E27FC236}">
                <a16:creationId xmlns:a16="http://schemas.microsoft.com/office/drawing/2014/main" id="{71A309A1-5B60-C1AC-3699-43DF348D9E85}"/>
              </a:ext>
            </a:extLst>
          </p:cNvPr>
          <p:cNvSpPr txBox="1"/>
          <p:nvPr/>
        </p:nvSpPr>
        <p:spPr>
          <a:xfrm>
            <a:off x="3901699" y="9516041"/>
            <a:ext cx="2984866" cy="502673"/>
          </a:xfrm>
          <a:prstGeom prst="rect">
            <a:avLst/>
          </a:prstGeom>
          <a:noFill/>
          <a:ln cap="flat">
            <a:noFill/>
          </a:ln>
        </p:spPr>
        <p:txBody>
          <a:bodyPr vert="horz" wrap="square" lIns="96606" tIns="48298" rIns="96606" bIns="48298"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247F25C-A254-4EE0-8CFA-107E14500DA0}" type="slidenum">
              <a:t>30</a:t>
            </a:fld>
            <a:endParaRPr lang="en-GB" sz="1300" b="0" i="0" u="none" strike="noStrike" kern="1200" cap="none" spc="0" baseline="0">
              <a:solidFill>
                <a:srgbClr val="000000"/>
              </a:solidFill>
              <a:uFillTx/>
              <a:latin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53787F-F180-60E1-63A0-17D748A1ED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3B30B2-48E4-840F-808C-385D2E97ABC8}"/>
              </a:ext>
            </a:extLst>
          </p:cNvPr>
          <p:cNvSpPr txBox="1">
            <a:spLocks noGrp="1"/>
          </p:cNvSpPr>
          <p:nvPr>
            <p:ph type="body" sz="quarter" idx="1"/>
          </p:nvPr>
        </p:nvSpPr>
        <p:spPr/>
        <p:txBody>
          <a:bodyPr/>
          <a:lstStyle/>
          <a:p>
            <a:pPr lvl="0"/>
            <a:r>
              <a:rPr lang="en-US" b="1">
                <a:solidFill>
                  <a:srgbClr val="212121"/>
                </a:solidFill>
                <a:latin typeface="Open Sans" pitchFamily="34"/>
              </a:rPr>
              <a:t>Safe environments</a:t>
            </a:r>
          </a:p>
          <a:p>
            <a:pPr lvl="0"/>
            <a:r>
              <a:rPr lang="en-US">
                <a:solidFill>
                  <a:srgbClr val="212121"/>
                </a:solidFill>
                <a:latin typeface="Open Sans" pitchFamily="34"/>
              </a:rPr>
              <a:t>We detect and control potential risks in the care environment. We make sure that the equipment, facilities and technology support the delivery of safe care.</a:t>
            </a:r>
          </a:p>
          <a:p>
            <a:pPr lvl="0"/>
            <a:r>
              <a:rPr lang="en-US">
                <a:solidFill>
                  <a:srgbClr val="6C276A"/>
                </a:solidFill>
                <a:latin typeface="Open Sans" pitchFamily="34"/>
              </a:rPr>
              <a:t>Related regulations</a:t>
            </a:r>
          </a:p>
          <a:p>
            <a:pPr lvl="0"/>
            <a:r>
              <a:rPr lang="en-US">
                <a:solidFill>
                  <a:srgbClr val="6C276A"/>
                </a:solidFill>
                <a:latin typeface="Open Sans" pitchFamily="34"/>
              </a:rPr>
              <a:t>Regulated Activities Regulations 2014</a:t>
            </a:r>
          </a:p>
          <a:p>
            <a:pPr lvl="0">
              <a:buSzPct val="100000"/>
              <a:buFont typeface="Arial" pitchFamily="34"/>
              <a:buChar char="•"/>
            </a:pPr>
            <a:r>
              <a:rPr lang="en-US" u="sng">
                <a:solidFill>
                  <a:srgbClr val="004D90"/>
                </a:solidFill>
                <a:latin typeface="Open Sans" pitchFamily="34"/>
                <a:hlinkClick r:id="rId3"/>
              </a:rPr>
              <a:t>Regulation 12: Safe care and treatment</a:t>
            </a:r>
            <a:endParaRPr lang="en-US">
              <a:solidFill>
                <a:srgbClr val="212121"/>
              </a:solidFill>
              <a:latin typeface="Open Sans" pitchFamily="34"/>
            </a:endParaRPr>
          </a:p>
          <a:p>
            <a:pPr lvl="0">
              <a:buSzPct val="100000"/>
              <a:buFont typeface="Arial" pitchFamily="34"/>
              <a:buChar char="•"/>
            </a:pPr>
            <a:r>
              <a:rPr lang="en-US" u="sng">
                <a:solidFill>
                  <a:srgbClr val="004D90"/>
                </a:solidFill>
                <a:latin typeface="Open Sans" pitchFamily="34"/>
                <a:hlinkClick r:id="rId4"/>
              </a:rPr>
              <a:t>Regulation 15: Premises and equipment</a:t>
            </a:r>
            <a:endParaRPr lang="en-US">
              <a:solidFill>
                <a:srgbClr val="212121"/>
              </a:solidFill>
              <a:latin typeface="Open Sans" pitchFamily="34"/>
            </a:endParaRPr>
          </a:p>
          <a:p>
            <a:pPr lvl="0">
              <a:buSzPct val="100000"/>
              <a:buFont typeface="Arial" pitchFamily="34"/>
              <a:buChar char="•"/>
            </a:pPr>
            <a:r>
              <a:rPr lang="en-US" u="sng">
                <a:solidFill>
                  <a:srgbClr val="004D90"/>
                </a:solidFill>
                <a:latin typeface="Open Sans" pitchFamily="34"/>
                <a:hlinkClick r:id="rId5"/>
              </a:rPr>
              <a:t>Regulation 17: Good governance</a:t>
            </a:r>
            <a:endParaRPr lang="en-US">
              <a:solidFill>
                <a:srgbClr val="212121"/>
              </a:solidFill>
              <a:latin typeface="Open Sans" pitchFamily="34"/>
            </a:endParaRPr>
          </a:p>
          <a:p>
            <a:pPr lvl="0"/>
            <a:endParaRPr lang="en-GB"/>
          </a:p>
          <a:p>
            <a:pPr lvl="0"/>
            <a:endParaRPr lang="en-GB"/>
          </a:p>
          <a:p>
            <a:pPr lvl="0"/>
            <a:r>
              <a:rPr lang="en-US" b="1">
                <a:solidFill>
                  <a:srgbClr val="212121"/>
                </a:solidFill>
                <a:latin typeface="Open Sans" pitchFamily="34"/>
              </a:rPr>
              <a:t>Safe and effective staffing</a:t>
            </a:r>
          </a:p>
          <a:p>
            <a:pPr lvl="0"/>
            <a:r>
              <a:rPr lang="en-US">
                <a:solidFill>
                  <a:srgbClr val="212121"/>
                </a:solidFill>
                <a:latin typeface="Open Sans" pitchFamily="34"/>
              </a:rPr>
              <a:t>We make sure there are enough qualified, skilled and experienced people, who receive effective support, supervision and development. They work together effectively to provide safe care that meets people’s individual needs.</a:t>
            </a:r>
          </a:p>
          <a:p>
            <a:pPr lvl="0"/>
            <a:r>
              <a:rPr lang="en-US">
                <a:solidFill>
                  <a:srgbClr val="6C276A"/>
                </a:solidFill>
                <a:latin typeface="Open Sans" pitchFamily="34"/>
              </a:rPr>
              <a:t>Related regulations</a:t>
            </a:r>
          </a:p>
          <a:p>
            <a:pPr lvl="0"/>
            <a:r>
              <a:rPr lang="en-US">
                <a:solidFill>
                  <a:srgbClr val="6C276A"/>
                </a:solidFill>
                <a:latin typeface="Open Sans" pitchFamily="34"/>
              </a:rPr>
              <a:t>Regulated Activities Regulations 2014</a:t>
            </a:r>
          </a:p>
          <a:p>
            <a:pPr lvl="0">
              <a:buSzPct val="100000"/>
              <a:buFont typeface="Arial" pitchFamily="34"/>
              <a:buChar char="•"/>
            </a:pPr>
            <a:r>
              <a:rPr lang="en-US" u="sng">
                <a:solidFill>
                  <a:srgbClr val="004D90"/>
                </a:solidFill>
                <a:latin typeface="Open Sans" pitchFamily="34"/>
                <a:hlinkClick r:id="rId3"/>
              </a:rPr>
              <a:t>Regulation 12: Safe care and treatment</a:t>
            </a:r>
            <a:endParaRPr lang="en-US">
              <a:solidFill>
                <a:srgbClr val="212121"/>
              </a:solidFill>
              <a:latin typeface="Open Sans" pitchFamily="34"/>
            </a:endParaRPr>
          </a:p>
          <a:p>
            <a:pPr lvl="0">
              <a:buSzPct val="100000"/>
              <a:buFont typeface="Arial" pitchFamily="34"/>
              <a:buChar char="•"/>
            </a:pPr>
            <a:r>
              <a:rPr lang="en-US" u="sng">
                <a:solidFill>
                  <a:srgbClr val="004D90"/>
                </a:solidFill>
                <a:latin typeface="Open Sans" pitchFamily="34"/>
                <a:hlinkClick r:id="rId6"/>
              </a:rPr>
              <a:t>Regulation 18: Staffing</a:t>
            </a:r>
            <a:endParaRPr lang="en-US">
              <a:solidFill>
                <a:srgbClr val="212121"/>
              </a:solidFill>
              <a:latin typeface="Open Sans" pitchFamily="34"/>
            </a:endParaRPr>
          </a:p>
          <a:p>
            <a:pPr lvl="0">
              <a:buSzPct val="100000"/>
              <a:buFont typeface="Arial" pitchFamily="34"/>
              <a:buChar char="•"/>
            </a:pPr>
            <a:r>
              <a:rPr lang="en-US" u="sng">
                <a:solidFill>
                  <a:srgbClr val="004D90"/>
                </a:solidFill>
                <a:latin typeface="Open Sans" pitchFamily="34"/>
                <a:hlinkClick r:id="rId7"/>
              </a:rPr>
              <a:t>Regulation 19: Fit and proper persons employed</a:t>
            </a:r>
            <a:endParaRPr lang="en-US">
              <a:solidFill>
                <a:srgbClr val="212121"/>
              </a:solidFill>
              <a:latin typeface="Open Sans" pitchFamily="34"/>
            </a:endParaRPr>
          </a:p>
          <a:p>
            <a:pPr lvl="0"/>
            <a:endParaRPr lang="en-GB"/>
          </a:p>
          <a:p>
            <a:pPr lvl="0"/>
            <a:r>
              <a:rPr lang="en-US" b="1">
                <a:solidFill>
                  <a:srgbClr val="212121"/>
                </a:solidFill>
                <a:latin typeface="Open Sans" pitchFamily="34"/>
              </a:rPr>
              <a:t>Infection prevention and control</a:t>
            </a:r>
          </a:p>
          <a:p>
            <a:pPr lvl="0"/>
            <a:r>
              <a:rPr lang="en-US">
                <a:solidFill>
                  <a:srgbClr val="212121"/>
                </a:solidFill>
                <a:latin typeface="Open Sans" pitchFamily="34"/>
              </a:rPr>
              <a:t>We assess and manage the risk of infection. We detect and control the risk of it spreading and share any concerns with appropriate agencies promptly.</a:t>
            </a:r>
          </a:p>
          <a:p>
            <a:pPr lvl="0"/>
            <a:r>
              <a:rPr lang="en-US">
                <a:solidFill>
                  <a:srgbClr val="6C276A"/>
                </a:solidFill>
                <a:latin typeface="Open Sans" pitchFamily="34"/>
              </a:rPr>
              <a:t>Related regulations</a:t>
            </a:r>
          </a:p>
          <a:p>
            <a:pPr lvl="0"/>
            <a:r>
              <a:rPr lang="en-US">
                <a:solidFill>
                  <a:srgbClr val="6C276A"/>
                </a:solidFill>
                <a:latin typeface="Open Sans" pitchFamily="34"/>
              </a:rPr>
              <a:t>Regulated Activities Regulations 2014</a:t>
            </a:r>
          </a:p>
          <a:p>
            <a:pPr lvl="0">
              <a:buSzPct val="100000"/>
              <a:buFont typeface="Arial" pitchFamily="34"/>
              <a:buChar char="•"/>
            </a:pPr>
            <a:r>
              <a:rPr lang="en-US" u="sng">
                <a:solidFill>
                  <a:srgbClr val="004D90"/>
                </a:solidFill>
                <a:latin typeface="Open Sans" pitchFamily="34"/>
                <a:hlinkClick r:id="rId3"/>
              </a:rPr>
              <a:t>Regulation 12: Safe care and treatment</a:t>
            </a:r>
            <a:endParaRPr lang="en-US">
              <a:solidFill>
                <a:srgbClr val="212121"/>
              </a:solidFill>
              <a:latin typeface="Open Sans" pitchFamily="34"/>
            </a:endParaRPr>
          </a:p>
          <a:p>
            <a:pPr lvl="0">
              <a:buSzPct val="100000"/>
              <a:buFont typeface="Arial" pitchFamily="34"/>
              <a:buChar char="•"/>
            </a:pPr>
            <a:r>
              <a:rPr lang="en-US" u="sng">
                <a:solidFill>
                  <a:srgbClr val="004D90"/>
                </a:solidFill>
                <a:latin typeface="Open Sans" pitchFamily="34"/>
                <a:hlinkClick r:id="rId4"/>
              </a:rPr>
              <a:t>Regulation 15: Premises and equipment</a:t>
            </a:r>
            <a:endParaRPr lang="en-US">
              <a:solidFill>
                <a:srgbClr val="212121"/>
              </a:solidFill>
              <a:latin typeface="Open Sans" pitchFamily="34"/>
            </a:endParaRPr>
          </a:p>
          <a:p>
            <a:pPr lvl="0"/>
            <a:r>
              <a:rPr lang="en-US">
                <a:solidFill>
                  <a:srgbClr val="212121"/>
                </a:solidFill>
                <a:latin typeface="Open Sans" pitchFamily="34"/>
              </a:rPr>
              <a:t>Also consider</a:t>
            </a:r>
          </a:p>
          <a:p>
            <a:pPr lvl="0">
              <a:buSzPct val="100000"/>
              <a:buFont typeface="Arial" pitchFamily="34"/>
              <a:buChar char="•"/>
            </a:pPr>
            <a:r>
              <a:rPr lang="en-US" u="sng">
                <a:solidFill>
                  <a:srgbClr val="004D90"/>
                </a:solidFill>
                <a:latin typeface="Open Sans" pitchFamily="34"/>
                <a:hlinkClick r:id="rId5"/>
              </a:rPr>
              <a:t>Regulation 17: Good governance</a:t>
            </a:r>
            <a:endParaRPr lang="en-US">
              <a:solidFill>
                <a:srgbClr val="212121"/>
              </a:solidFill>
              <a:latin typeface="Open Sans" pitchFamily="34"/>
            </a:endParaRPr>
          </a:p>
          <a:p>
            <a:pPr lvl="0"/>
            <a:endParaRPr lang="en-GB"/>
          </a:p>
          <a:p>
            <a:pPr lvl="0"/>
            <a:r>
              <a:rPr lang="en-US" b="1">
                <a:solidFill>
                  <a:srgbClr val="212121"/>
                </a:solidFill>
                <a:latin typeface="Open Sans" pitchFamily="34"/>
              </a:rPr>
              <a:t>Medicines optimisation</a:t>
            </a:r>
          </a:p>
          <a:p>
            <a:pPr lvl="0"/>
            <a:r>
              <a:rPr lang="en-US">
                <a:solidFill>
                  <a:srgbClr val="212121"/>
                </a:solidFill>
                <a:latin typeface="Open Sans" pitchFamily="34"/>
              </a:rPr>
              <a:t>We make sure that medicines and treatments are safe and meet people’s needs, capacities and preferences by enabling them to be involved in planning, including when changes happen.</a:t>
            </a:r>
          </a:p>
          <a:p>
            <a:pPr lvl="0"/>
            <a:r>
              <a:rPr lang="en-US">
                <a:solidFill>
                  <a:srgbClr val="6C276A"/>
                </a:solidFill>
                <a:latin typeface="Open Sans" pitchFamily="34"/>
              </a:rPr>
              <a:t>Related regulations</a:t>
            </a:r>
          </a:p>
          <a:p>
            <a:pPr lvl="0"/>
            <a:r>
              <a:rPr lang="en-US">
                <a:solidFill>
                  <a:srgbClr val="6C276A"/>
                </a:solidFill>
                <a:latin typeface="Open Sans" pitchFamily="34"/>
              </a:rPr>
              <a:t>Regulated Activities Regulations 2014</a:t>
            </a:r>
          </a:p>
          <a:p>
            <a:pPr lvl="0">
              <a:buSzPct val="100000"/>
              <a:buFont typeface="Arial" pitchFamily="34"/>
              <a:buChar char="•"/>
            </a:pPr>
            <a:r>
              <a:rPr lang="en-US" u="sng">
                <a:solidFill>
                  <a:srgbClr val="004D90"/>
                </a:solidFill>
                <a:latin typeface="Open Sans" pitchFamily="34"/>
                <a:hlinkClick r:id="rId8"/>
              </a:rPr>
              <a:t>Regulation 9: Person-centred care</a:t>
            </a:r>
            <a:endParaRPr lang="en-US">
              <a:solidFill>
                <a:srgbClr val="212121"/>
              </a:solidFill>
              <a:latin typeface="Open Sans" pitchFamily="34"/>
            </a:endParaRPr>
          </a:p>
          <a:p>
            <a:pPr lvl="0">
              <a:buSzPct val="100000"/>
              <a:buFont typeface="Arial" pitchFamily="34"/>
              <a:buChar char="•"/>
            </a:pPr>
            <a:r>
              <a:rPr lang="en-US" u="sng">
                <a:solidFill>
                  <a:srgbClr val="004D90"/>
                </a:solidFill>
                <a:latin typeface="Open Sans" pitchFamily="34"/>
                <a:hlinkClick r:id="rId3"/>
              </a:rPr>
              <a:t>Regulation 12: Safe care and treatment</a:t>
            </a:r>
            <a:endParaRPr lang="en-US">
              <a:solidFill>
                <a:srgbClr val="212121"/>
              </a:solidFill>
              <a:latin typeface="Open Sans" pitchFamily="34"/>
            </a:endParaRPr>
          </a:p>
          <a:p>
            <a:pPr lvl="0"/>
            <a:r>
              <a:rPr lang="en-US">
                <a:solidFill>
                  <a:srgbClr val="212121"/>
                </a:solidFill>
                <a:latin typeface="Open Sans" pitchFamily="34"/>
              </a:rPr>
              <a:t>Also consider</a:t>
            </a:r>
          </a:p>
          <a:p>
            <a:pPr lvl="0">
              <a:buSzPct val="100000"/>
              <a:buFont typeface="Arial" pitchFamily="34"/>
              <a:buChar char="•"/>
            </a:pPr>
            <a:r>
              <a:rPr lang="en-US" u="sng">
                <a:solidFill>
                  <a:srgbClr val="004D90"/>
                </a:solidFill>
                <a:latin typeface="Open Sans" pitchFamily="34"/>
                <a:hlinkClick r:id="rId9"/>
              </a:rPr>
              <a:t>Regulation 11: Need for consent</a:t>
            </a:r>
            <a:endParaRPr lang="en-US">
              <a:solidFill>
                <a:srgbClr val="212121"/>
              </a:solidFill>
              <a:latin typeface="Open Sans" pitchFamily="34"/>
            </a:endParaRPr>
          </a:p>
          <a:p>
            <a:pPr lvl="0"/>
            <a:endParaRPr lang="en-GB"/>
          </a:p>
          <a:p>
            <a:pPr lvl="0"/>
            <a:endParaRPr lang="en-GB"/>
          </a:p>
        </p:txBody>
      </p:sp>
      <p:sp>
        <p:nvSpPr>
          <p:cNvPr id="4" name="Slide Number Placeholder 3">
            <a:extLst>
              <a:ext uri="{FF2B5EF4-FFF2-40B4-BE49-F238E27FC236}">
                <a16:creationId xmlns:a16="http://schemas.microsoft.com/office/drawing/2014/main" id="{CB62255E-BF9F-E2F3-FDA2-CC4DA48720C3}"/>
              </a:ext>
            </a:extLst>
          </p:cNvPr>
          <p:cNvSpPr txBox="1"/>
          <p:nvPr/>
        </p:nvSpPr>
        <p:spPr>
          <a:xfrm>
            <a:off x="3901699" y="9516041"/>
            <a:ext cx="2984866" cy="502673"/>
          </a:xfrm>
          <a:prstGeom prst="rect">
            <a:avLst/>
          </a:prstGeom>
          <a:noFill/>
          <a:ln cap="flat">
            <a:noFill/>
          </a:ln>
        </p:spPr>
        <p:txBody>
          <a:bodyPr vert="horz" wrap="square" lIns="96606" tIns="48298" rIns="96606" bIns="48298"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F0FCD6D-7A99-4908-A0FD-3B1CDAE1CA44}" type="slidenum">
              <a:t>31</a:t>
            </a:fld>
            <a:endParaRPr lang="en-GB" sz="1300" b="0" i="0" u="none" strike="noStrike" kern="1200" cap="none" spc="0" baseline="0">
              <a:solidFill>
                <a:srgbClr val="000000"/>
              </a:solidFill>
              <a:uFillTx/>
              <a:latin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3105CB-E7F1-449F-018C-088877FB93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97B5BD-AB99-6893-801B-877547CF514D}"/>
              </a:ext>
            </a:extLst>
          </p:cNvPr>
          <p:cNvSpPr txBox="1">
            <a:spLocks noGrp="1"/>
          </p:cNvSpPr>
          <p:nvPr>
            <p:ph type="body" sz="quarter" idx="1"/>
          </p:nvPr>
        </p:nvSpPr>
        <p:spPr/>
        <p:txBody>
          <a:bodyPr/>
          <a:lstStyle/>
          <a:p>
            <a:pPr lvl="0"/>
            <a:r>
              <a:rPr lang="en-US">
                <a:solidFill>
                  <a:srgbClr val="212121"/>
                </a:solidFill>
                <a:latin typeface="Open Sans" pitchFamily="34"/>
              </a:rPr>
              <a:t>Evidence from people’s experience of care includes:</a:t>
            </a:r>
          </a:p>
          <a:p>
            <a:pPr lvl="0">
              <a:buSzPct val="100000"/>
              <a:buFont typeface="Arial" pitchFamily="34"/>
              <a:buChar char="•"/>
            </a:pPr>
            <a:r>
              <a:rPr lang="en-US">
                <a:solidFill>
                  <a:srgbClr val="212121"/>
                </a:solidFill>
                <a:latin typeface="Open Sans" pitchFamily="34"/>
              </a:rPr>
              <a:t>phone calls, emails and </a:t>
            </a:r>
            <a:r>
              <a:rPr lang="en-US" u="sng">
                <a:solidFill>
                  <a:srgbClr val="004D90"/>
                </a:solidFill>
                <a:latin typeface="Open Sans" pitchFamily="34"/>
                <a:hlinkClick r:id="rId3"/>
              </a:rPr>
              <a:t>Give feedback on care</a:t>
            </a:r>
            <a:r>
              <a:rPr lang="en-US">
                <a:solidFill>
                  <a:srgbClr val="212121"/>
                </a:solidFill>
                <a:latin typeface="Open Sans" pitchFamily="34"/>
              </a:rPr>
              <a:t> forms received by CQC</a:t>
            </a:r>
          </a:p>
          <a:p>
            <a:pPr lvl="0">
              <a:buSzPct val="100000"/>
              <a:buFont typeface="Arial" pitchFamily="34"/>
              <a:buChar char="•"/>
            </a:pPr>
            <a:r>
              <a:rPr lang="en-US">
                <a:solidFill>
                  <a:srgbClr val="212121"/>
                </a:solidFill>
                <a:latin typeface="Open Sans" pitchFamily="34"/>
              </a:rPr>
              <a:t>interviews with people and local organisations who represent them or act on their behalf</a:t>
            </a:r>
          </a:p>
          <a:p>
            <a:pPr lvl="0">
              <a:buSzPct val="100000"/>
              <a:buFont typeface="Arial" pitchFamily="34"/>
              <a:buChar char="•"/>
            </a:pPr>
            <a:r>
              <a:rPr lang="en-US">
                <a:solidFill>
                  <a:srgbClr val="212121"/>
                </a:solidFill>
                <a:latin typeface="Open Sans" pitchFamily="34"/>
              </a:rPr>
              <a:t>survey results.</a:t>
            </a:r>
          </a:p>
          <a:p>
            <a:pPr lvl="0">
              <a:buSzPct val="100000"/>
              <a:buFont typeface="Arial" pitchFamily="34"/>
              <a:buChar char="•"/>
            </a:pPr>
            <a:r>
              <a:rPr lang="en-US">
                <a:solidFill>
                  <a:srgbClr val="212121"/>
                </a:solidFill>
                <a:latin typeface="Open Sans" pitchFamily="34"/>
              </a:rPr>
              <a:t>feedback from the public and people who use services obtained by:</a:t>
            </a:r>
          </a:p>
          <a:p>
            <a:pPr marL="742950" lvl="1" indent="-285750">
              <a:buSzPct val="100000"/>
              <a:buFont typeface="Arial" pitchFamily="34"/>
              <a:buChar char="•"/>
            </a:pPr>
            <a:r>
              <a:rPr lang="en-US">
                <a:solidFill>
                  <a:srgbClr val="212121"/>
                </a:solidFill>
                <a:latin typeface="Open Sans" pitchFamily="34"/>
              </a:rPr>
              <a:t>community and voluntary groups</a:t>
            </a:r>
          </a:p>
          <a:p>
            <a:pPr marL="742950" lvl="1" indent="-285750">
              <a:buSzPct val="100000"/>
              <a:buFont typeface="Arial" pitchFamily="34"/>
              <a:buChar char="•"/>
            </a:pPr>
            <a:r>
              <a:rPr lang="en-US">
                <a:solidFill>
                  <a:srgbClr val="212121"/>
                </a:solidFill>
                <a:latin typeface="Open Sans" pitchFamily="34"/>
              </a:rPr>
              <a:t>health and care providers</a:t>
            </a:r>
          </a:p>
          <a:p>
            <a:pPr marL="742950" lvl="1" indent="-285750">
              <a:buSzPct val="100000"/>
              <a:buFont typeface="Arial" pitchFamily="34"/>
              <a:buChar char="•"/>
            </a:pPr>
            <a:r>
              <a:rPr lang="en-US">
                <a:solidFill>
                  <a:srgbClr val="212121"/>
                </a:solidFill>
                <a:latin typeface="Open Sans" pitchFamily="34"/>
              </a:rPr>
              <a:t>local authorities</a:t>
            </a:r>
          </a:p>
          <a:p>
            <a:pPr lvl="0">
              <a:buSzPct val="100000"/>
              <a:buFont typeface="Arial" pitchFamily="34"/>
              <a:buChar char="•"/>
            </a:pPr>
            <a:r>
              <a:rPr lang="en-US">
                <a:solidFill>
                  <a:srgbClr val="212121"/>
                </a:solidFill>
                <a:latin typeface="Open Sans" pitchFamily="34"/>
              </a:rPr>
              <a:t>groups representing:</a:t>
            </a:r>
          </a:p>
          <a:p>
            <a:pPr marL="742950" lvl="1" indent="-285750">
              <a:buSzPct val="100000"/>
              <a:buFont typeface="Arial" pitchFamily="34"/>
              <a:buChar char="•"/>
            </a:pPr>
            <a:r>
              <a:rPr lang="en-US">
                <a:solidFill>
                  <a:srgbClr val="212121"/>
                </a:solidFill>
                <a:latin typeface="Open Sans" pitchFamily="34"/>
              </a:rPr>
              <a:t>people who are more likely to have a poorer experience of care and poorer outcomes</a:t>
            </a:r>
          </a:p>
          <a:p>
            <a:pPr marL="742950" lvl="1" indent="-285750">
              <a:buSzPct val="100000"/>
              <a:buFont typeface="Arial" pitchFamily="34"/>
              <a:buChar char="•"/>
            </a:pPr>
            <a:r>
              <a:rPr lang="en-US">
                <a:solidFill>
                  <a:srgbClr val="212121"/>
                </a:solidFill>
                <a:latin typeface="Open Sans" pitchFamily="34"/>
              </a:rPr>
              <a:t>people with protected equality characteristics</a:t>
            </a:r>
          </a:p>
          <a:p>
            <a:pPr marL="742950" lvl="1" indent="-285750">
              <a:buSzPct val="100000"/>
              <a:buFont typeface="Arial" pitchFamily="34"/>
              <a:buChar char="•"/>
            </a:pPr>
            <a:r>
              <a:rPr lang="en-US">
                <a:solidFill>
                  <a:srgbClr val="212121"/>
                </a:solidFill>
                <a:latin typeface="Open Sans" pitchFamily="34"/>
              </a:rPr>
              <a:t>unpaid carers</a:t>
            </a:r>
          </a:p>
          <a:p>
            <a:pPr lvl="0"/>
            <a:endParaRPr lang="en-GB"/>
          </a:p>
        </p:txBody>
      </p:sp>
      <p:sp>
        <p:nvSpPr>
          <p:cNvPr id="4" name="Slide Number Placeholder 3">
            <a:extLst>
              <a:ext uri="{FF2B5EF4-FFF2-40B4-BE49-F238E27FC236}">
                <a16:creationId xmlns:a16="http://schemas.microsoft.com/office/drawing/2014/main" id="{E7B2A06E-E1C7-F592-93E8-172B0AAD58B1}"/>
              </a:ext>
            </a:extLst>
          </p:cNvPr>
          <p:cNvSpPr txBox="1"/>
          <p:nvPr/>
        </p:nvSpPr>
        <p:spPr>
          <a:xfrm>
            <a:off x="3901699" y="9516041"/>
            <a:ext cx="2984866" cy="502673"/>
          </a:xfrm>
          <a:prstGeom prst="rect">
            <a:avLst/>
          </a:prstGeom>
          <a:noFill/>
          <a:ln cap="flat">
            <a:noFill/>
          </a:ln>
        </p:spPr>
        <p:txBody>
          <a:bodyPr vert="horz" wrap="square" lIns="96606" tIns="48298" rIns="96606" bIns="48298"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BFC3D8E-B7BB-493F-9EF2-4C360AB52D64}" type="slidenum">
              <a:t>33</a:t>
            </a:fld>
            <a:endParaRPr lang="en-GB" sz="1300" b="0" i="0" u="none" strike="noStrike" kern="1200" cap="none" spc="0" baseline="0">
              <a:solidFill>
                <a:srgbClr val="000000"/>
              </a:solidFill>
              <a:uFillTx/>
              <a:latin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1D9D13-AF90-90D7-43B1-814E778AFC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605C50-F3DF-3557-8197-5731E8FB39E7}"/>
              </a:ext>
            </a:extLst>
          </p:cNvPr>
          <p:cNvSpPr txBox="1">
            <a:spLocks noGrp="1"/>
          </p:cNvSpPr>
          <p:nvPr>
            <p:ph type="body" sz="quarter" idx="1"/>
          </p:nvPr>
        </p:nvSpPr>
        <p:spPr/>
        <p:txBody>
          <a:bodyPr/>
          <a:lstStyle/>
          <a:p>
            <a:endParaRPr lang="en-GB"/>
          </a:p>
        </p:txBody>
      </p:sp>
      <p:sp>
        <p:nvSpPr>
          <p:cNvPr id="4" name="Slide Number Placeholder 3">
            <a:extLst>
              <a:ext uri="{FF2B5EF4-FFF2-40B4-BE49-F238E27FC236}">
                <a16:creationId xmlns:a16="http://schemas.microsoft.com/office/drawing/2014/main" id="{2A969BC9-E60D-DE88-E40A-20BF25B11CF2}"/>
              </a:ext>
            </a:extLst>
          </p:cNvPr>
          <p:cNvSpPr txBox="1"/>
          <p:nvPr/>
        </p:nvSpPr>
        <p:spPr>
          <a:xfrm>
            <a:off x="3901699" y="9516041"/>
            <a:ext cx="2984866" cy="502673"/>
          </a:xfrm>
          <a:prstGeom prst="rect">
            <a:avLst/>
          </a:prstGeom>
          <a:noFill/>
          <a:ln cap="flat">
            <a:noFill/>
          </a:ln>
        </p:spPr>
        <p:txBody>
          <a:bodyPr vert="horz" wrap="square" lIns="96606" tIns="48298" rIns="96606" bIns="48298"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4A71615-BBD6-46F6-AF9F-CAD019AE3E57}" type="slidenum">
              <a:t>34</a:t>
            </a:fld>
            <a:endParaRPr lang="en-GB" sz="1300" b="0" i="0" u="none" strike="noStrike" kern="1200" cap="none" spc="0" baseline="0">
              <a:solidFill>
                <a:srgbClr val="000000"/>
              </a:solidFill>
              <a:uFillTx/>
              <a:latin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A29C32-4769-E78F-14F2-531DF71A89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E912E8-704C-613C-0E9C-748E53EF39BB}"/>
              </a:ext>
            </a:extLst>
          </p:cNvPr>
          <p:cNvSpPr txBox="1">
            <a:spLocks noGrp="1"/>
          </p:cNvSpPr>
          <p:nvPr>
            <p:ph type="body" sz="quarter" idx="1"/>
          </p:nvPr>
        </p:nvSpPr>
        <p:spPr/>
        <p:txBody>
          <a:bodyPr/>
          <a:lstStyle/>
          <a:p>
            <a:endParaRPr lang="en-GB"/>
          </a:p>
        </p:txBody>
      </p:sp>
      <p:sp>
        <p:nvSpPr>
          <p:cNvPr id="4" name="Slide Number Placeholder 3">
            <a:extLst>
              <a:ext uri="{FF2B5EF4-FFF2-40B4-BE49-F238E27FC236}">
                <a16:creationId xmlns:a16="http://schemas.microsoft.com/office/drawing/2014/main" id="{B3393CB2-F074-71D7-F7FE-F888316965FD}"/>
              </a:ext>
            </a:extLst>
          </p:cNvPr>
          <p:cNvSpPr txBox="1"/>
          <p:nvPr/>
        </p:nvSpPr>
        <p:spPr>
          <a:xfrm>
            <a:off x="3901699" y="9516041"/>
            <a:ext cx="2984866" cy="502673"/>
          </a:xfrm>
          <a:prstGeom prst="rect">
            <a:avLst/>
          </a:prstGeom>
          <a:noFill/>
          <a:ln cap="flat">
            <a:noFill/>
          </a:ln>
        </p:spPr>
        <p:txBody>
          <a:bodyPr vert="horz" wrap="square" lIns="96606" tIns="48298" rIns="96606" bIns="48298"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8CC1BAD-A9CB-4662-9242-327A938462D3}" type="slidenum">
              <a:t>35</a:t>
            </a:fld>
            <a:endParaRPr lang="en-GB" sz="1300" b="0" i="0" u="none" strike="noStrike" kern="1200" cap="none" spc="0" baseline="0">
              <a:solidFill>
                <a:srgbClr val="000000"/>
              </a:solidFill>
              <a:uFillTx/>
              <a:latin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996EE3-D031-2D32-7D5E-136948FBE7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89BBFC-AA13-8DBC-6088-AEF4A4B70D19}"/>
              </a:ext>
            </a:extLst>
          </p:cNvPr>
          <p:cNvSpPr txBox="1">
            <a:spLocks noGrp="1"/>
          </p:cNvSpPr>
          <p:nvPr>
            <p:ph type="body" sz="quarter" idx="1"/>
          </p:nvPr>
        </p:nvSpPr>
        <p:spPr/>
        <p:txBody>
          <a:bodyPr/>
          <a:lstStyle/>
          <a:p>
            <a:endParaRPr lang="en-GB"/>
          </a:p>
        </p:txBody>
      </p:sp>
      <p:sp>
        <p:nvSpPr>
          <p:cNvPr id="4" name="Slide Number Placeholder 3">
            <a:extLst>
              <a:ext uri="{FF2B5EF4-FFF2-40B4-BE49-F238E27FC236}">
                <a16:creationId xmlns:a16="http://schemas.microsoft.com/office/drawing/2014/main" id="{16505D5F-DC4B-8128-B8A0-E1139FF67035}"/>
              </a:ext>
            </a:extLst>
          </p:cNvPr>
          <p:cNvSpPr txBox="1"/>
          <p:nvPr/>
        </p:nvSpPr>
        <p:spPr>
          <a:xfrm>
            <a:off x="3901699" y="9516041"/>
            <a:ext cx="2984866" cy="502673"/>
          </a:xfrm>
          <a:prstGeom prst="rect">
            <a:avLst/>
          </a:prstGeom>
          <a:noFill/>
          <a:ln cap="flat">
            <a:noFill/>
          </a:ln>
        </p:spPr>
        <p:txBody>
          <a:bodyPr vert="horz" wrap="square" lIns="96606" tIns="48298" rIns="96606" bIns="48298"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E32F343-6165-4E54-90A3-1F73CF68B33B}" type="slidenum">
              <a:t>36</a:t>
            </a:fld>
            <a:endParaRPr lang="en-GB" sz="1300" b="0" i="0" u="none" strike="noStrike" kern="1200" cap="none" spc="0" baseline="0">
              <a:solidFill>
                <a:srgbClr val="000000"/>
              </a:solidFill>
              <a:uFillTx/>
              <a:latin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6B3A03-74F2-6F1A-C40C-B431C828FD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43E386-ADB4-2638-D13B-CF291804BC5F}"/>
              </a:ext>
            </a:extLst>
          </p:cNvPr>
          <p:cNvSpPr txBox="1">
            <a:spLocks noGrp="1"/>
          </p:cNvSpPr>
          <p:nvPr>
            <p:ph type="body" sz="quarter" idx="1"/>
          </p:nvPr>
        </p:nvSpPr>
        <p:spPr/>
        <p:txBody>
          <a:bodyPr/>
          <a:lstStyle/>
          <a:p>
            <a:endParaRPr lang="en-GB"/>
          </a:p>
        </p:txBody>
      </p:sp>
      <p:sp>
        <p:nvSpPr>
          <p:cNvPr id="4" name="Slide Number Placeholder 3">
            <a:extLst>
              <a:ext uri="{FF2B5EF4-FFF2-40B4-BE49-F238E27FC236}">
                <a16:creationId xmlns:a16="http://schemas.microsoft.com/office/drawing/2014/main" id="{10185752-A866-B13B-03CB-7C9B89D6CA1D}"/>
              </a:ext>
            </a:extLst>
          </p:cNvPr>
          <p:cNvSpPr txBox="1"/>
          <p:nvPr/>
        </p:nvSpPr>
        <p:spPr>
          <a:xfrm>
            <a:off x="3901699" y="9516041"/>
            <a:ext cx="2984866" cy="502673"/>
          </a:xfrm>
          <a:prstGeom prst="rect">
            <a:avLst/>
          </a:prstGeom>
          <a:noFill/>
          <a:ln cap="flat">
            <a:noFill/>
          </a:ln>
        </p:spPr>
        <p:txBody>
          <a:bodyPr vert="horz" wrap="square" lIns="96606" tIns="48298" rIns="96606" bIns="48298"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3E2E471-5160-433D-AB3D-CF2ABEE032EB}" type="slidenum">
              <a:t>37</a:t>
            </a:fld>
            <a:endParaRPr lang="en-GB" sz="1300" b="0" i="0" u="none" strike="noStrike" kern="1200" cap="none" spc="0" baseline="0">
              <a:solidFill>
                <a:srgbClr val="000000"/>
              </a:solidFill>
              <a:uFillTx/>
              <a:latin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0537C3-FBBD-1D4F-E054-B3CA2FD828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AB6F99-B57C-2BF0-BEBC-D454BB2DC2F1}"/>
              </a:ext>
            </a:extLst>
          </p:cNvPr>
          <p:cNvSpPr txBox="1">
            <a:spLocks noGrp="1"/>
          </p:cNvSpPr>
          <p:nvPr>
            <p:ph type="body" sz="quarter" idx="1"/>
          </p:nvPr>
        </p:nvSpPr>
        <p:spPr/>
        <p:txBody>
          <a:bodyPr/>
          <a:lstStyle/>
          <a:p>
            <a:pPr lvl="0"/>
            <a:r>
              <a:rPr lang="en-GB"/>
              <a:t>We also </a:t>
            </a:r>
            <a:r>
              <a:rPr lang="en-US">
                <a:solidFill>
                  <a:srgbClr val="212121"/>
                </a:solidFill>
                <a:latin typeface="Calibri Light"/>
              </a:rPr>
              <a:t>source the information from:</a:t>
            </a:r>
          </a:p>
          <a:p>
            <a:pPr lvl="0"/>
            <a:endParaRPr lang="en-US">
              <a:solidFill>
                <a:srgbClr val="212121"/>
              </a:solidFill>
              <a:latin typeface="Calibri Light"/>
            </a:endParaRPr>
          </a:p>
          <a:p>
            <a:pPr marL="171450" lvl="0" indent="-171450">
              <a:buSzPct val="100000"/>
              <a:buFont typeface="Arial" pitchFamily="34"/>
              <a:buChar char="•"/>
            </a:pPr>
            <a:r>
              <a:rPr lang="en-US">
                <a:solidFill>
                  <a:srgbClr val="212121"/>
                </a:solidFill>
                <a:latin typeface="Calibri Light"/>
              </a:rPr>
              <a:t>patient level data sets</a:t>
            </a:r>
          </a:p>
          <a:p>
            <a:pPr marL="171450" lvl="0" indent="-171450">
              <a:buSzPct val="100000"/>
              <a:buFont typeface="Arial" pitchFamily="34"/>
              <a:buChar char="•"/>
            </a:pPr>
            <a:r>
              <a:rPr lang="en-US">
                <a:solidFill>
                  <a:srgbClr val="212121"/>
                </a:solidFill>
                <a:latin typeface="Calibri Light"/>
              </a:rPr>
              <a:t>national clinical audits</a:t>
            </a:r>
          </a:p>
          <a:p>
            <a:pPr marL="171450" lvl="0" indent="-171450">
              <a:buSzPct val="100000"/>
              <a:buFont typeface="Arial" pitchFamily="34"/>
              <a:buChar char="•"/>
            </a:pPr>
            <a:r>
              <a:rPr lang="en-US">
                <a:solidFill>
                  <a:srgbClr val="212121"/>
                </a:solidFill>
                <a:latin typeface="Calibri Light"/>
              </a:rPr>
              <a:t>initiatives such as the patient reported outcome measures (PROMs) programme.</a:t>
            </a:r>
          </a:p>
          <a:p>
            <a:pPr lvl="0"/>
            <a:endParaRPr lang="en-GB"/>
          </a:p>
        </p:txBody>
      </p:sp>
      <p:sp>
        <p:nvSpPr>
          <p:cNvPr id="4" name="Slide Number Placeholder 3">
            <a:extLst>
              <a:ext uri="{FF2B5EF4-FFF2-40B4-BE49-F238E27FC236}">
                <a16:creationId xmlns:a16="http://schemas.microsoft.com/office/drawing/2014/main" id="{FA53A4D8-F2EF-2ECB-E272-854A6B1A718E}"/>
              </a:ext>
            </a:extLst>
          </p:cNvPr>
          <p:cNvSpPr txBox="1"/>
          <p:nvPr/>
        </p:nvSpPr>
        <p:spPr>
          <a:xfrm>
            <a:off x="3901699" y="9516041"/>
            <a:ext cx="2984866" cy="502673"/>
          </a:xfrm>
          <a:prstGeom prst="rect">
            <a:avLst/>
          </a:prstGeom>
          <a:noFill/>
          <a:ln cap="flat">
            <a:noFill/>
          </a:ln>
        </p:spPr>
        <p:txBody>
          <a:bodyPr vert="horz" wrap="square" lIns="96606" tIns="48298" rIns="96606" bIns="48298"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B26F480-A139-4A7D-9450-F3C73F71A475}" type="slidenum">
              <a:t>38</a:t>
            </a:fld>
            <a:endParaRPr lang="en-GB" sz="1300" b="0" i="0" u="none" strike="noStrike" kern="1200" cap="none" spc="0" baseline="0">
              <a:solidFill>
                <a:srgbClr val="000000"/>
              </a:solidFill>
              <a:uFillTx/>
              <a:latin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EDB883-DD27-F244-5066-74EEEB30E0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86A1B5-72F3-DE56-38E4-1E003C90600C}"/>
              </a:ext>
            </a:extLst>
          </p:cNvPr>
          <p:cNvSpPr txBox="1">
            <a:spLocks noGrp="1"/>
          </p:cNvSpPr>
          <p:nvPr>
            <p:ph type="body" sz="quarter" idx="1"/>
          </p:nvPr>
        </p:nvSpPr>
        <p:spPr/>
        <p:txBody>
          <a:bodyPr/>
          <a:lstStyle/>
          <a:p>
            <a:endParaRPr lang="en-GB"/>
          </a:p>
        </p:txBody>
      </p:sp>
      <p:sp>
        <p:nvSpPr>
          <p:cNvPr id="4" name="Slide Number Placeholder 3">
            <a:extLst>
              <a:ext uri="{FF2B5EF4-FFF2-40B4-BE49-F238E27FC236}">
                <a16:creationId xmlns:a16="http://schemas.microsoft.com/office/drawing/2014/main" id="{BC841261-A3DB-570F-8EC0-699E88022AB2}"/>
              </a:ext>
            </a:extLst>
          </p:cNvPr>
          <p:cNvSpPr txBox="1"/>
          <p:nvPr/>
        </p:nvSpPr>
        <p:spPr>
          <a:xfrm>
            <a:off x="3901699" y="9516041"/>
            <a:ext cx="2984866" cy="502673"/>
          </a:xfrm>
          <a:prstGeom prst="rect">
            <a:avLst/>
          </a:prstGeom>
          <a:noFill/>
          <a:ln cap="flat">
            <a:noFill/>
          </a:ln>
        </p:spPr>
        <p:txBody>
          <a:bodyPr vert="horz" wrap="square" lIns="96606" tIns="48298" rIns="96606" bIns="48298"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B2A1E30-9198-43B8-B140-6F96BDEE4F1A}" type="slidenum">
              <a:t>9</a:t>
            </a:fld>
            <a:endParaRPr lang="en-GB" sz="1300" b="0" i="0" u="none" strike="noStrike" kern="1200" cap="none" spc="0" baseline="0">
              <a:solidFill>
                <a:srgbClr val="000000"/>
              </a:solidFill>
              <a:uFillTx/>
              <a:latin typeface="Calibri"/>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7BB20C-2C46-5AE7-B96C-5C901F4D1E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9D46CA-19C7-96CB-6C79-4D4C69559F3A}"/>
              </a:ext>
            </a:extLst>
          </p:cNvPr>
          <p:cNvSpPr>
            <a:spLocks noGrp="1" noRot="1" noChangeAspect="1"/>
          </p:cNvSpPr>
          <p:nvPr>
            <p:ph type="sldImg"/>
          </p:nvPr>
        </p:nvSpPr>
        <p:spPr>
          <a:xfrm>
            <a:off x="438150" y="1250950"/>
            <a:ext cx="6011863" cy="3382963"/>
          </a:xfrm>
        </p:spPr>
      </p:sp>
      <p:sp>
        <p:nvSpPr>
          <p:cNvPr id="3" name="Notes Placeholder 2">
            <a:extLst>
              <a:ext uri="{FF2B5EF4-FFF2-40B4-BE49-F238E27FC236}">
                <a16:creationId xmlns:a16="http://schemas.microsoft.com/office/drawing/2014/main" id="{2FC0A32C-2DC5-9D05-3002-313FFDA45AFC}"/>
              </a:ext>
            </a:extLst>
          </p:cNvPr>
          <p:cNvSpPr txBox="1">
            <a:spLocks noGrp="1"/>
          </p:cNvSpPr>
          <p:nvPr>
            <p:ph type="body" sz="quarter" idx="1"/>
          </p:nvPr>
        </p:nvSpPr>
        <p:spPr/>
        <p:txBody>
          <a:bodyPr/>
          <a:lstStyle/>
          <a:p>
            <a:pPr lvl="0"/>
            <a:r>
              <a:rPr lang="en-GB"/>
              <a:t>We also </a:t>
            </a:r>
            <a:r>
              <a:rPr lang="en-US">
                <a:solidFill>
                  <a:srgbClr val="212121"/>
                </a:solidFill>
                <a:latin typeface="Calibri Light"/>
              </a:rPr>
              <a:t>source the information from:</a:t>
            </a:r>
          </a:p>
          <a:p>
            <a:pPr lvl="0"/>
            <a:endParaRPr lang="en-US">
              <a:solidFill>
                <a:srgbClr val="212121"/>
              </a:solidFill>
              <a:latin typeface="Calibri Light"/>
            </a:endParaRPr>
          </a:p>
          <a:p>
            <a:pPr marL="171450" lvl="0" indent="-171450">
              <a:buSzPct val="100000"/>
              <a:buFont typeface="Arial" pitchFamily="34"/>
              <a:buChar char="•"/>
            </a:pPr>
            <a:r>
              <a:rPr lang="en-US">
                <a:solidFill>
                  <a:srgbClr val="212121"/>
                </a:solidFill>
                <a:latin typeface="Calibri Light"/>
              </a:rPr>
              <a:t>patient level data sets</a:t>
            </a:r>
          </a:p>
          <a:p>
            <a:pPr marL="171450" lvl="0" indent="-171450">
              <a:buSzPct val="100000"/>
              <a:buFont typeface="Arial" pitchFamily="34"/>
              <a:buChar char="•"/>
            </a:pPr>
            <a:r>
              <a:rPr lang="en-US">
                <a:solidFill>
                  <a:srgbClr val="212121"/>
                </a:solidFill>
                <a:latin typeface="Calibri Light"/>
              </a:rPr>
              <a:t>national clinical audits</a:t>
            </a:r>
          </a:p>
          <a:p>
            <a:pPr marL="171450" lvl="0" indent="-171450">
              <a:buSzPct val="100000"/>
              <a:buFont typeface="Arial" pitchFamily="34"/>
              <a:buChar char="•"/>
            </a:pPr>
            <a:r>
              <a:rPr lang="en-US">
                <a:solidFill>
                  <a:srgbClr val="212121"/>
                </a:solidFill>
                <a:latin typeface="Calibri Light"/>
              </a:rPr>
              <a:t>initiatives such as the patient reported outcome measures (PROMs) programme.</a:t>
            </a:r>
          </a:p>
          <a:p>
            <a:pPr lvl="0"/>
            <a:endParaRPr lang="en-GB"/>
          </a:p>
        </p:txBody>
      </p:sp>
      <p:sp>
        <p:nvSpPr>
          <p:cNvPr id="4" name="Slide Number Placeholder 3">
            <a:extLst>
              <a:ext uri="{FF2B5EF4-FFF2-40B4-BE49-F238E27FC236}">
                <a16:creationId xmlns:a16="http://schemas.microsoft.com/office/drawing/2014/main" id="{439E4FFB-768B-C60F-1F6D-51C0C0AA9662}"/>
              </a:ext>
            </a:extLst>
          </p:cNvPr>
          <p:cNvSpPr txBox="1"/>
          <p:nvPr/>
        </p:nvSpPr>
        <p:spPr>
          <a:xfrm>
            <a:off x="3901699" y="9516041"/>
            <a:ext cx="2984866" cy="502673"/>
          </a:xfrm>
          <a:prstGeom prst="rect">
            <a:avLst/>
          </a:prstGeom>
          <a:noFill/>
          <a:ln cap="flat">
            <a:noFill/>
          </a:ln>
        </p:spPr>
        <p:txBody>
          <a:bodyPr vert="horz" wrap="square" lIns="96606" tIns="48298" rIns="96606" bIns="48298"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B26F480-A139-4A7D-9450-F3C73F71A475}" type="slidenum">
              <a:t>40</a:t>
            </a:fld>
            <a:endParaRPr lang="en-GB" sz="13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35552005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32CF82-D83C-B65D-AEC3-7E86D8BECB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A6F62C-FFDE-5512-414F-B2A1291C616B}"/>
              </a:ext>
            </a:extLst>
          </p:cNvPr>
          <p:cNvSpPr txBox="1">
            <a:spLocks noGrp="1"/>
          </p:cNvSpPr>
          <p:nvPr>
            <p:ph type="body" sz="quarter" idx="1"/>
          </p:nvPr>
        </p:nvSpPr>
        <p:spPr/>
        <p:txBody>
          <a:bodyPr/>
          <a:lstStyle/>
          <a:p>
            <a:pPr lvl="0"/>
            <a:r>
              <a:rPr lang="en-GB">
                <a:latin typeface="Arial" pitchFamily="34"/>
              </a:rPr>
              <a:t>We want to be clear with providers about the evidence we will be looking for as part of our assessments. This will vary depending on a number of things, for example the type or model of service or whether it’s at registration. It’s vital that we tailor our single assessment framework so it works for everyone. </a:t>
            </a:r>
            <a:endParaRPr lang="en-GB">
              <a:latin typeface="Calibri" pitchFamily="34"/>
            </a:endParaRPr>
          </a:p>
          <a:p>
            <a:pPr lvl="0"/>
            <a:r>
              <a:rPr lang="en-GB">
                <a:latin typeface="Arial" pitchFamily="34"/>
              </a:rPr>
              <a:t> </a:t>
            </a:r>
            <a:endParaRPr lang="en-GB">
              <a:latin typeface="Calibri" pitchFamily="34"/>
            </a:endParaRPr>
          </a:p>
          <a:p>
            <a:pPr lvl="0"/>
            <a:r>
              <a:rPr lang="en-GB">
                <a:latin typeface="Arial" pitchFamily="34"/>
              </a:rPr>
              <a:t>To do this we have set out the key evidence categories we’ll collect evidence in to assess each quality statement in your sector. </a:t>
            </a:r>
            <a:endParaRPr lang="en-GB">
              <a:latin typeface="Calibri" pitchFamily="34"/>
            </a:endParaRPr>
          </a:p>
          <a:p>
            <a:pPr lvl="0"/>
            <a:r>
              <a:rPr lang="en-GB">
                <a:latin typeface="Arial" pitchFamily="34"/>
              </a:rPr>
              <a:t> </a:t>
            </a:r>
            <a:endParaRPr lang="en-GB">
              <a:latin typeface="Calibri" pitchFamily="34"/>
            </a:endParaRPr>
          </a:p>
          <a:p>
            <a:pPr lvl="0"/>
            <a:r>
              <a:rPr lang="en-GB">
                <a:latin typeface="Arial" pitchFamily="34"/>
              </a:rPr>
              <a:t>In this example, we’re looking at the Assessing needs for Care homes. You can see that there are two of key categories noted: </a:t>
            </a:r>
          </a:p>
          <a:p>
            <a:pPr lvl="0"/>
            <a:endParaRPr lang="en-GB">
              <a:latin typeface="Arial" pitchFamily="34"/>
            </a:endParaRPr>
          </a:p>
          <a:p>
            <a:pPr marL="285750" lvl="0" indent="-285750">
              <a:buSzPct val="100000"/>
              <a:buChar char="-"/>
            </a:pPr>
            <a:r>
              <a:rPr lang="en-GB">
                <a:latin typeface="Arial" pitchFamily="34"/>
              </a:rPr>
              <a:t>People’s experiences in health and social care </a:t>
            </a:r>
          </a:p>
          <a:p>
            <a:pPr marL="285750" lvl="0" indent="-285750">
              <a:buSzPct val="100000"/>
              <a:buChar char="-"/>
            </a:pPr>
            <a:r>
              <a:rPr lang="en-GB">
                <a:latin typeface="Arial" pitchFamily="34"/>
              </a:rPr>
              <a:t>Processes </a:t>
            </a:r>
          </a:p>
          <a:p>
            <a:pPr lvl="0"/>
            <a:endParaRPr lang="en-GB">
              <a:latin typeface="Arial" pitchFamily="34"/>
            </a:endParaRPr>
          </a:p>
          <a:p>
            <a:pPr lvl="0"/>
            <a:r>
              <a:rPr lang="en-GB">
                <a:latin typeface="Arial" pitchFamily="34"/>
              </a:rPr>
              <a:t>This means that each time we come to assess this quality statement, we’ll have used evidence in each of these categories to come to a judgement. </a:t>
            </a:r>
            <a:endParaRPr lang="en-GB">
              <a:latin typeface="Calibri" pitchFamily="34"/>
            </a:endParaRPr>
          </a:p>
          <a:p>
            <a:pPr lvl="0"/>
            <a:r>
              <a:rPr lang="en-GB">
                <a:latin typeface="Arial" pitchFamily="34"/>
              </a:rPr>
              <a:t> </a:t>
            </a:r>
            <a:endParaRPr lang="en-GB">
              <a:latin typeface="Calibri" pitchFamily="34"/>
            </a:endParaRPr>
          </a:p>
          <a:p>
            <a:pPr lvl="0"/>
            <a:r>
              <a:rPr lang="en-GB">
                <a:latin typeface="Arial" pitchFamily="34"/>
              </a:rPr>
              <a:t>It will only be the first assessment under our new approach, and for services newly registering with us, that we’ll look at every key evidence category though. Future assessments could include a blend of new and existing evidence. </a:t>
            </a:r>
            <a:endParaRPr lang="en-GB">
              <a:latin typeface="Calibri" pitchFamily="34"/>
            </a:endParaRPr>
          </a:p>
          <a:p>
            <a:pPr lvl="0"/>
            <a:r>
              <a:rPr lang="en-GB">
                <a:latin typeface="Arial" pitchFamily="34"/>
              </a:rPr>
              <a:t> </a:t>
            </a:r>
            <a:endParaRPr lang="en-GB">
              <a:latin typeface="Calibri" pitchFamily="34"/>
            </a:endParaRPr>
          </a:p>
          <a:p>
            <a:pPr lvl="0"/>
            <a:r>
              <a:rPr lang="en-GB">
                <a:latin typeface="Arial" pitchFamily="34"/>
              </a:rPr>
              <a:t>A further way of tailoring our assessment framework is by setting out some example types, these you can see along the bottom row. These should be viewed as examples only, and not a checklist that providers should be using.  </a:t>
            </a:r>
            <a:endParaRPr lang="en-GB">
              <a:latin typeface="Calibri" pitchFamily="34"/>
            </a:endParaRPr>
          </a:p>
        </p:txBody>
      </p:sp>
      <p:sp>
        <p:nvSpPr>
          <p:cNvPr id="4" name="Slide Number Placeholder 3">
            <a:extLst>
              <a:ext uri="{FF2B5EF4-FFF2-40B4-BE49-F238E27FC236}">
                <a16:creationId xmlns:a16="http://schemas.microsoft.com/office/drawing/2014/main" id="{725C96D0-6815-B543-027A-30CA6B63C2EA}"/>
              </a:ext>
            </a:extLst>
          </p:cNvPr>
          <p:cNvSpPr txBox="1"/>
          <p:nvPr/>
        </p:nvSpPr>
        <p:spPr>
          <a:xfrm>
            <a:off x="3901699" y="9516041"/>
            <a:ext cx="2984866" cy="502673"/>
          </a:xfrm>
          <a:prstGeom prst="rect">
            <a:avLst/>
          </a:prstGeom>
          <a:noFill/>
          <a:ln cap="flat">
            <a:noFill/>
          </a:ln>
        </p:spPr>
        <p:txBody>
          <a:bodyPr vert="horz" wrap="square" lIns="96606" tIns="48298" rIns="96606" bIns="48298"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0A4A882-D41F-4678-808C-4FA00C96C6DF}" type="slidenum">
              <a:t>41</a:t>
            </a:fld>
            <a:endParaRPr lang="en-GB" sz="1300" b="0" i="0" u="none" strike="noStrike" kern="1200" cap="none" spc="0" baseline="0">
              <a:solidFill>
                <a:srgbClr val="000000"/>
              </a:solidFill>
              <a:uFillTx/>
              <a:latin typeface="Calibri"/>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2F1E22-5846-ECD8-5578-12925DF384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4A3C5D-2A87-7567-DF49-C9C0C7CE557E}"/>
              </a:ext>
            </a:extLst>
          </p:cNvPr>
          <p:cNvSpPr txBox="1">
            <a:spLocks noGrp="1"/>
          </p:cNvSpPr>
          <p:nvPr>
            <p:ph type="body" sz="quarter" idx="1"/>
          </p:nvPr>
        </p:nvSpPr>
        <p:spPr/>
        <p:txBody>
          <a:bodyPr/>
          <a:lstStyle/>
          <a:p>
            <a:endParaRPr lang="en-GB"/>
          </a:p>
        </p:txBody>
      </p:sp>
      <p:sp>
        <p:nvSpPr>
          <p:cNvPr id="4" name="Slide Number Placeholder 3">
            <a:extLst>
              <a:ext uri="{FF2B5EF4-FFF2-40B4-BE49-F238E27FC236}">
                <a16:creationId xmlns:a16="http://schemas.microsoft.com/office/drawing/2014/main" id="{F703CD5A-4ED2-F2B0-71EF-2AB50D7415F1}"/>
              </a:ext>
            </a:extLst>
          </p:cNvPr>
          <p:cNvSpPr txBox="1"/>
          <p:nvPr/>
        </p:nvSpPr>
        <p:spPr>
          <a:xfrm>
            <a:off x="3901699" y="9516041"/>
            <a:ext cx="2984866" cy="502673"/>
          </a:xfrm>
          <a:prstGeom prst="rect">
            <a:avLst/>
          </a:prstGeom>
          <a:noFill/>
          <a:ln cap="flat">
            <a:noFill/>
          </a:ln>
        </p:spPr>
        <p:txBody>
          <a:bodyPr vert="horz" wrap="square" lIns="96606" tIns="48298" rIns="96606" bIns="48298"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76615F7-19E4-4476-8927-A9B33CFBB00B}" type="slidenum">
              <a:t>42</a:t>
            </a:fld>
            <a:endParaRPr lang="en-GB" sz="1300" b="0" i="0" u="none" strike="noStrike" kern="1200" cap="none" spc="0" baseline="0">
              <a:solidFill>
                <a:srgbClr val="000000"/>
              </a:solidFill>
              <a:uFillTx/>
              <a:latin typeface="Calibri"/>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F660A1-0C4F-FEF7-964C-6B40A0E423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EE205C-7D48-1843-7339-36186453F741}"/>
              </a:ext>
            </a:extLst>
          </p:cNvPr>
          <p:cNvSpPr txBox="1">
            <a:spLocks noGrp="1"/>
          </p:cNvSpPr>
          <p:nvPr>
            <p:ph type="body" sz="quarter" idx="1"/>
          </p:nvPr>
        </p:nvSpPr>
        <p:spPr/>
        <p:txBody>
          <a:bodyPr/>
          <a:lstStyle/>
          <a:p>
            <a:pPr marL="457200" lvl="0" indent="-457200" hangingPunct="0">
              <a:spcBef>
                <a:spcPts val="1000"/>
              </a:spcBef>
              <a:buClr>
                <a:srgbClr val="5F2861"/>
              </a:buClr>
              <a:buSzPct val="120000"/>
              <a:buFont typeface="Arial" pitchFamily="34"/>
              <a:buChar char="•"/>
              <a:tabLst>
                <a:tab pos="196450" algn="l"/>
              </a:tabLst>
            </a:pPr>
            <a:r>
              <a:rPr lang="en-GB" sz="1400">
                <a:latin typeface="Arial" pitchFamily="34"/>
              </a:rPr>
              <a:t>In </a:t>
            </a:r>
            <a:r>
              <a:rPr lang="en-GB" sz="1400" b="1">
                <a:latin typeface="Arial" pitchFamily="34"/>
              </a:rPr>
              <a:t>NHS</a:t>
            </a:r>
            <a:r>
              <a:rPr lang="en-GB" sz="1400">
                <a:latin typeface="Arial" pitchFamily="34"/>
              </a:rPr>
              <a:t> </a:t>
            </a:r>
            <a:r>
              <a:rPr lang="en-GB" sz="1400" b="1">
                <a:latin typeface="Arial" pitchFamily="34"/>
              </a:rPr>
              <a:t>acute hospitals </a:t>
            </a:r>
            <a:r>
              <a:rPr lang="en-GB" sz="1400">
                <a:latin typeface="Arial" pitchFamily="34"/>
              </a:rPr>
              <a:t>and </a:t>
            </a:r>
            <a:r>
              <a:rPr lang="en-GB" sz="1400" b="1">
                <a:latin typeface="Arial" pitchFamily="34"/>
              </a:rPr>
              <a:t>independent hospitals, </a:t>
            </a:r>
            <a:r>
              <a:rPr lang="en-GB" sz="1400">
                <a:latin typeface="Arial" pitchFamily="34"/>
              </a:rPr>
              <a:t>we also produce a location rating by aggregating the service level ratings</a:t>
            </a:r>
          </a:p>
          <a:p>
            <a:pPr marL="457200" lvl="0" indent="-457200" hangingPunct="0">
              <a:spcBef>
                <a:spcPts val="1000"/>
              </a:spcBef>
              <a:buClr>
                <a:srgbClr val="5F2861"/>
              </a:buClr>
              <a:buSzPct val="120000"/>
              <a:buFont typeface="Arial" pitchFamily="34"/>
              <a:buChar char="•"/>
              <a:tabLst>
                <a:tab pos="196450" algn="l"/>
              </a:tabLst>
            </a:pPr>
            <a:r>
              <a:rPr lang="en-GB" sz="1400">
                <a:latin typeface="Arial" pitchFamily="34"/>
              </a:rPr>
              <a:t>We assess the well-led key question at the </a:t>
            </a:r>
            <a:r>
              <a:rPr lang="en-GB" sz="1400" b="1">
                <a:latin typeface="Arial" pitchFamily="34"/>
              </a:rPr>
              <a:t>NHS Trust level </a:t>
            </a:r>
            <a:r>
              <a:rPr lang="en-GB" sz="1400">
                <a:latin typeface="Arial" pitchFamily="34"/>
              </a:rPr>
              <a:t>to give us the Trust level rating (this is not produced through aggregation)</a:t>
            </a:r>
          </a:p>
          <a:p>
            <a:pPr lvl="0"/>
            <a:endParaRPr lang="en-GB" sz="1300"/>
          </a:p>
        </p:txBody>
      </p:sp>
      <p:sp>
        <p:nvSpPr>
          <p:cNvPr id="4" name="Slide Number Placeholder 3">
            <a:extLst>
              <a:ext uri="{FF2B5EF4-FFF2-40B4-BE49-F238E27FC236}">
                <a16:creationId xmlns:a16="http://schemas.microsoft.com/office/drawing/2014/main" id="{48C0E1A2-7A50-BFBA-7B86-B480235F4016}"/>
              </a:ext>
            </a:extLst>
          </p:cNvPr>
          <p:cNvSpPr txBox="1"/>
          <p:nvPr/>
        </p:nvSpPr>
        <p:spPr>
          <a:xfrm>
            <a:off x="3901699" y="9516041"/>
            <a:ext cx="2984866" cy="502673"/>
          </a:xfrm>
          <a:prstGeom prst="rect">
            <a:avLst/>
          </a:prstGeom>
          <a:noFill/>
          <a:ln cap="flat">
            <a:noFill/>
          </a:ln>
        </p:spPr>
        <p:txBody>
          <a:bodyPr vert="horz" wrap="square" lIns="96606" tIns="48298" rIns="96606" bIns="48298"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55F1F34-A14C-409C-839C-4A3A69A023DF}" type="slidenum">
              <a:t>43</a:t>
            </a:fld>
            <a:endParaRPr lang="en-GB" sz="1300" b="0" i="0" u="none" strike="noStrike" kern="1200" cap="none" spc="0" baseline="0">
              <a:solidFill>
                <a:srgbClr val="000000"/>
              </a:solidFill>
              <a:uFillTx/>
              <a:latin typeface="Calibr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89818CD-FEBB-49D9-9781-DBEBC60AF747}"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391506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89818CD-FEBB-49D9-9781-DBEBC60AF747}"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649828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251F79-2EE8-4836-AB86-088FE1FDA6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23077F-604A-B748-2534-1565F8FDD026}"/>
              </a:ext>
            </a:extLst>
          </p:cNvPr>
          <p:cNvSpPr txBox="1">
            <a:spLocks noGrp="1"/>
          </p:cNvSpPr>
          <p:nvPr>
            <p:ph type="body" sz="quarter" idx="1"/>
          </p:nvPr>
        </p:nvSpPr>
        <p:spPr/>
        <p:txBody>
          <a:bodyPr/>
          <a:lstStyle/>
          <a:p>
            <a:endParaRPr lang="en-GB"/>
          </a:p>
        </p:txBody>
      </p:sp>
      <p:sp>
        <p:nvSpPr>
          <p:cNvPr id="4" name="Slide Number Placeholder 3">
            <a:extLst>
              <a:ext uri="{FF2B5EF4-FFF2-40B4-BE49-F238E27FC236}">
                <a16:creationId xmlns:a16="http://schemas.microsoft.com/office/drawing/2014/main" id="{D260625A-5736-EE4B-3B64-BA078426BCE6}"/>
              </a:ext>
            </a:extLst>
          </p:cNvPr>
          <p:cNvSpPr txBox="1"/>
          <p:nvPr/>
        </p:nvSpPr>
        <p:spPr>
          <a:xfrm>
            <a:off x="3901699" y="9516041"/>
            <a:ext cx="2984866" cy="502673"/>
          </a:xfrm>
          <a:prstGeom prst="rect">
            <a:avLst/>
          </a:prstGeom>
          <a:noFill/>
          <a:ln cap="flat">
            <a:noFill/>
          </a:ln>
        </p:spPr>
        <p:txBody>
          <a:bodyPr vert="horz" wrap="square" lIns="96606" tIns="48298" rIns="96606" bIns="48298"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9E5BFB6-48C9-404C-A28D-CF2636F2ACBC}" type="slidenum">
              <a:t>50</a:t>
            </a:fld>
            <a:endParaRPr lang="en-GB" sz="1300" b="0" i="0" u="none" strike="noStrike" kern="1200" cap="none" spc="0" baseline="0">
              <a:solidFill>
                <a:srgbClr val="000000"/>
              </a:solidFill>
              <a:uFillTx/>
              <a:latin typeface="Calibri"/>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FC7401-5E00-77D0-E57B-4809C1ED73F2}"/>
              </a:ext>
            </a:extLst>
          </p:cNvPr>
          <p:cNvSpPr>
            <a:spLocks noGrp="1" noRot="1" noChangeAspect="1"/>
          </p:cNvSpPr>
          <p:nvPr>
            <p:ph type="sldImg"/>
          </p:nvPr>
        </p:nvSpPr>
        <p:spPr>
          <a:xfrm>
            <a:off x="438150" y="1250950"/>
            <a:ext cx="6011863" cy="3382963"/>
          </a:xfrm>
        </p:spPr>
      </p:sp>
      <p:sp>
        <p:nvSpPr>
          <p:cNvPr id="3" name="Notes Placeholder 2">
            <a:extLst>
              <a:ext uri="{FF2B5EF4-FFF2-40B4-BE49-F238E27FC236}">
                <a16:creationId xmlns:a16="http://schemas.microsoft.com/office/drawing/2014/main" id="{853EDAB8-6A8A-3CD1-15A5-AFCEE850FA93}"/>
              </a:ext>
            </a:extLst>
          </p:cNvPr>
          <p:cNvSpPr txBox="1">
            <a:spLocks noGrp="1"/>
          </p:cNvSpPr>
          <p:nvPr>
            <p:ph type="body" sz="quarter" idx="1"/>
          </p:nvPr>
        </p:nvSpPr>
        <p:spPr/>
        <p:txBody>
          <a:bodyPr/>
          <a:lstStyle/>
          <a:p>
            <a:pPr lvl="0"/>
            <a:r>
              <a:rPr lang="en-GB" sz="1300" b="1"/>
              <a:t>We’re bringing together our sector teams </a:t>
            </a:r>
            <a:r>
              <a:rPr lang="en-GB" sz="1300"/>
              <a:t>(adult social care, hospitals, primary medical services) into one Operations group. </a:t>
            </a:r>
          </a:p>
          <a:p>
            <a:pPr lvl="0"/>
            <a:endParaRPr lang="en-GB" sz="1300"/>
          </a:p>
          <a:p>
            <a:pPr lvl="0"/>
            <a:r>
              <a:rPr lang="en-GB" sz="1300"/>
              <a:t>Our operational activity will work across </a:t>
            </a:r>
            <a:r>
              <a:rPr lang="en-GB" sz="1300" b="1"/>
              <a:t>four geographic areas or ‘networks’ </a:t>
            </a:r>
            <a:r>
              <a:rPr lang="en-GB" sz="1300"/>
              <a:t>and will be responsible for carrying out our assessments of quality. The four networks are:</a:t>
            </a:r>
          </a:p>
          <a:p>
            <a:pPr marL="181133" lvl="0" indent="-181133">
              <a:buSzPct val="100000"/>
              <a:buFont typeface="Arial" pitchFamily="34"/>
              <a:buChar char="•"/>
            </a:pPr>
            <a:r>
              <a:rPr lang="en-GB" sz="1300"/>
              <a:t>North</a:t>
            </a:r>
          </a:p>
          <a:p>
            <a:pPr marL="181133" lvl="0" indent="-181133">
              <a:buSzPct val="100000"/>
              <a:buFont typeface="Arial" pitchFamily="34"/>
              <a:buChar char="•"/>
            </a:pPr>
            <a:r>
              <a:rPr lang="en-GB" sz="1300"/>
              <a:t>Midlands</a:t>
            </a:r>
          </a:p>
          <a:p>
            <a:pPr marL="181133" lvl="0" indent="-181133">
              <a:buSzPct val="100000"/>
              <a:buFont typeface="Arial" pitchFamily="34"/>
              <a:buChar char="•"/>
            </a:pPr>
            <a:r>
              <a:rPr lang="en-GB" sz="1300"/>
              <a:t>London and East of England</a:t>
            </a:r>
          </a:p>
          <a:p>
            <a:pPr marL="181133" lvl="0" indent="-181133">
              <a:buSzPct val="100000"/>
              <a:buFont typeface="Arial" pitchFamily="34"/>
              <a:buChar char="•"/>
            </a:pPr>
            <a:r>
              <a:rPr lang="en-GB" sz="1300"/>
              <a:t>South.</a:t>
            </a:r>
          </a:p>
          <a:p>
            <a:pPr lvl="0"/>
            <a:endParaRPr lang="en-GB" sz="1300"/>
          </a:p>
          <a:p>
            <a:pPr lvl="0"/>
            <a:r>
              <a:rPr lang="en-GB" sz="1300"/>
              <a:t>Within these networks we’ll divide ourselves into teams at a local level (around 110/115) that include colleagues with a mix of expertise and experience of different types of health and social care services to make sure we can share specialist skills and knowledge about all sectors. This means bringing people together who have different perspectives to give us the best view of services across a local area. </a:t>
            </a:r>
          </a:p>
          <a:p>
            <a:pPr lvl="0"/>
            <a:r>
              <a:rPr lang="en-GB" sz="1300"/>
              <a:t> </a:t>
            </a:r>
          </a:p>
          <a:p>
            <a:pPr lvl="0"/>
            <a:r>
              <a:rPr lang="en-US" sz="1300"/>
              <a:t>In practice, this means our new teams will be made up of inspectors, assessors,  regulatory coordinators and regulatory offices. Each team will be led by an operations manager and contain a mix of these roles depending on the services in a particular area. There will be around 9-12 people in each team. </a:t>
            </a:r>
          </a:p>
          <a:p>
            <a:pPr lvl="0"/>
            <a:endParaRPr lang="en-US" sz="1300"/>
          </a:p>
          <a:p>
            <a:pPr lvl="0"/>
            <a:r>
              <a:rPr lang="en-US" sz="1300"/>
              <a:t>While colleagues will retain their sector specialism, they’ll also have access to senior specialists in each sector who will provide additional expertise, in addition to our continued use of specialist advisors. </a:t>
            </a:r>
            <a:endParaRPr lang="en-GB" sz="1300"/>
          </a:p>
          <a:p>
            <a:pPr lvl="0"/>
            <a:endParaRPr lang="en-GB" sz="1300"/>
          </a:p>
          <a:p>
            <a:pPr lvl="0" defTabSz="966063"/>
            <a:r>
              <a:rPr lang="en-GB" sz="1300"/>
              <a:t>As part of this wider group, we are also establishing a National Operations directorate, which will include our registration team and our national operations teams such as those looking at oral health, and children’s services. This will also include our registration team.</a:t>
            </a:r>
          </a:p>
          <a:p>
            <a:pPr lvl="0"/>
            <a:endParaRPr lang="en-GB" sz="1300"/>
          </a:p>
          <a:p>
            <a:pPr lvl="0"/>
            <a:r>
              <a:rPr lang="en-GB" sz="1300"/>
              <a:t>All of these colleagues will be supported by a central hub that will:</a:t>
            </a:r>
          </a:p>
          <a:p>
            <a:pPr marL="181133" lvl="0" indent="-181133">
              <a:buSzPct val="100000"/>
              <a:buFont typeface="Arial" pitchFamily="34"/>
              <a:buChar char="•"/>
            </a:pPr>
            <a:r>
              <a:rPr lang="en-GB" sz="1300"/>
              <a:t>monitor performance, risk and assurance</a:t>
            </a:r>
          </a:p>
          <a:p>
            <a:pPr marL="181133" lvl="0" indent="-181133">
              <a:buSzPct val="100000"/>
              <a:buFont typeface="Arial" pitchFamily="34"/>
              <a:buChar char="•"/>
            </a:pPr>
            <a:r>
              <a:rPr lang="en-GB" sz="1300"/>
              <a:t>oversee wellbeing, learning and development</a:t>
            </a:r>
          </a:p>
          <a:p>
            <a:pPr marL="181133" lvl="0" indent="-181133">
              <a:buSzPct val="100000"/>
              <a:buFont typeface="Arial" pitchFamily="34"/>
              <a:buChar char="•"/>
            </a:pPr>
            <a:r>
              <a:rPr lang="en-GB" sz="1300"/>
              <a:t>share best practice and standards</a:t>
            </a:r>
          </a:p>
          <a:p>
            <a:pPr marL="181133" lvl="0" indent="-181133">
              <a:buSzPct val="100000"/>
              <a:buFont typeface="Arial" pitchFamily="34"/>
              <a:buChar char="•"/>
            </a:pPr>
            <a:r>
              <a:rPr lang="en-GB" sz="1300"/>
              <a:t>ensure consistency.</a:t>
            </a:r>
          </a:p>
          <a:p>
            <a:pPr lvl="0"/>
            <a:endParaRPr lang="en-GB" sz="1300"/>
          </a:p>
          <a:p>
            <a:pPr lvl="0"/>
            <a:r>
              <a:rPr lang="en-GB" sz="1300"/>
              <a:t>We now have a new senior leadership team that leads our Operations group. The team comprises Director roles that replace the existing role of a Deputy Chief Inspector.</a:t>
            </a:r>
          </a:p>
          <a:p>
            <a:pPr lvl="0"/>
            <a:endParaRPr lang="en-GB"/>
          </a:p>
        </p:txBody>
      </p:sp>
      <p:sp>
        <p:nvSpPr>
          <p:cNvPr id="4" name="Slide Number Placeholder 3">
            <a:extLst>
              <a:ext uri="{FF2B5EF4-FFF2-40B4-BE49-F238E27FC236}">
                <a16:creationId xmlns:a16="http://schemas.microsoft.com/office/drawing/2014/main" id="{56B141BF-657D-7386-7FE3-C54BAEAF4445}"/>
              </a:ext>
            </a:extLst>
          </p:cNvPr>
          <p:cNvSpPr txBox="1"/>
          <p:nvPr/>
        </p:nvSpPr>
        <p:spPr>
          <a:xfrm>
            <a:off x="3901699" y="9516041"/>
            <a:ext cx="2984866" cy="502673"/>
          </a:xfrm>
          <a:prstGeom prst="rect">
            <a:avLst/>
          </a:prstGeom>
          <a:noFill/>
          <a:ln cap="flat">
            <a:noFill/>
          </a:ln>
        </p:spPr>
        <p:txBody>
          <a:bodyPr vert="horz" wrap="square" lIns="96606" tIns="48298" rIns="96606" bIns="48298" anchor="b" anchorCtr="0" compatLnSpc="1">
            <a:noAutofit/>
          </a:bodyPr>
          <a:lstStyle/>
          <a:p>
            <a:pPr marL="0" marR="0" lvl="0" indent="0" algn="r" defTabSz="483031"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C536F69-5379-4BA7-9FDA-8160C7DBF1DB}" type="slidenum">
              <a:t>51</a:t>
            </a:fld>
            <a:endParaRPr lang="en-GB" sz="1300" b="0" i="0" u="none" strike="noStrike" kern="1200" cap="none" spc="0" baseline="0">
              <a:solidFill>
                <a:srgbClr val="000000"/>
              </a:solidFill>
              <a:uFillTx/>
              <a:latin typeface="Calibri"/>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CD2FA2-274C-39F4-087A-3DDCEBBD23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A5D880-E96E-23C1-1052-E95776129FAE}"/>
              </a:ext>
            </a:extLst>
          </p:cNvPr>
          <p:cNvSpPr txBox="1">
            <a:spLocks noGrp="1"/>
          </p:cNvSpPr>
          <p:nvPr>
            <p:ph type="body" sz="quarter" idx="1"/>
          </p:nvPr>
        </p:nvSpPr>
        <p:spPr/>
        <p:txBody>
          <a:bodyPr/>
          <a:lstStyle/>
          <a:p>
            <a:pPr lvl="0"/>
            <a:r>
              <a:rPr lang="en-GB" sz="1300" b="1"/>
              <a:t>New structure ­</a:t>
            </a:r>
            <a:r>
              <a:rPr lang="en-GB" sz="1300"/>
              <a:t>– </a:t>
            </a:r>
          </a:p>
          <a:p>
            <a:pPr lvl="1"/>
            <a:r>
              <a:rPr lang="en-GB" sz="1300"/>
              <a:t>We’ve begun to reorganise ourselves by establishing our new Operations group and Regulatory leadership functions.</a:t>
            </a:r>
          </a:p>
          <a:p>
            <a:pPr lvl="1"/>
            <a:r>
              <a:rPr lang="en-GB" sz="1300"/>
              <a:t>Our regulatory leadership function will be led by the Chief Inspectors, and focus on raising standards, having oversight of policy and playing a more influential role externally to support quality improvement and innovation</a:t>
            </a:r>
          </a:p>
          <a:p>
            <a:pPr lvl="1"/>
            <a:r>
              <a:rPr lang="en-GB" sz="1300"/>
              <a:t>Our Operations group will be responsible for our regulatory activity, and has brought together three sectors. Our operational teams now work across four Networks or geographic areas (North, Midlands, London East of England and South) to deliver our regulatory activity so that we can begin to build a better picture of quality across an area.</a:t>
            </a:r>
          </a:p>
          <a:p>
            <a:pPr lvl="1"/>
            <a:r>
              <a:rPr lang="en-GB" sz="1300"/>
              <a:t>We are still designing how much of this will work in detail, but we do know we’ll create</a:t>
            </a:r>
            <a:r>
              <a:rPr lang="en-GB" sz="1300" b="1"/>
              <a:t> </a:t>
            </a:r>
            <a:r>
              <a:rPr lang="en-GB" sz="1300"/>
              <a:t>multidisciplinary teams</a:t>
            </a:r>
            <a:r>
              <a:rPr lang="en-GB" sz="1300" b="1"/>
              <a:t> </a:t>
            </a:r>
            <a:r>
              <a:rPr lang="en-GB" sz="1300"/>
              <a:t>with specialist skills and knowledge, meaning we’re able to regulate in a way that mirrors how care is delivered today</a:t>
            </a:r>
          </a:p>
        </p:txBody>
      </p:sp>
      <p:sp>
        <p:nvSpPr>
          <p:cNvPr id="4" name="Slide Number Placeholder 3">
            <a:extLst>
              <a:ext uri="{FF2B5EF4-FFF2-40B4-BE49-F238E27FC236}">
                <a16:creationId xmlns:a16="http://schemas.microsoft.com/office/drawing/2014/main" id="{66AAAA69-B015-4651-D7D1-320460F5F98E}"/>
              </a:ext>
            </a:extLst>
          </p:cNvPr>
          <p:cNvSpPr txBox="1"/>
          <p:nvPr/>
        </p:nvSpPr>
        <p:spPr>
          <a:xfrm>
            <a:off x="3901699" y="9516041"/>
            <a:ext cx="2984866" cy="502673"/>
          </a:xfrm>
          <a:prstGeom prst="rect">
            <a:avLst/>
          </a:prstGeom>
          <a:noFill/>
          <a:ln cap="flat">
            <a:noFill/>
          </a:ln>
        </p:spPr>
        <p:txBody>
          <a:bodyPr vert="horz" wrap="square" lIns="96606" tIns="48298" rIns="96606" bIns="48298"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479A526-F6EC-4DFB-9DC3-9EAE672D6CBA}" type="slidenum">
              <a:t>52</a:t>
            </a:fld>
            <a:endParaRPr lang="en-GB" sz="1300" b="0" i="0" u="none" strike="noStrike" kern="1200" cap="none" spc="0" baseline="0">
              <a:solidFill>
                <a:srgbClr val="000000"/>
              </a:solidFill>
              <a:uFillTx/>
              <a:latin typeface="Calibri"/>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07E67F-B370-F1AB-B57C-6591849A3E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B1D8E6-7C9B-842D-A7BA-9FE494DF5FCD}"/>
              </a:ext>
            </a:extLst>
          </p:cNvPr>
          <p:cNvSpPr txBox="1">
            <a:spLocks noGrp="1"/>
          </p:cNvSpPr>
          <p:nvPr>
            <p:ph type="body" sz="quarter" idx="1"/>
          </p:nvPr>
        </p:nvSpPr>
        <p:spPr/>
        <p:txBody>
          <a:bodyPr/>
          <a:lstStyle/>
          <a:p>
            <a:pPr lvl="0"/>
            <a:r>
              <a:rPr lang="en-GB" sz="1300" b="1"/>
              <a:t>We’re bringing together our sector teams </a:t>
            </a:r>
            <a:r>
              <a:rPr lang="en-GB" sz="1300"/>
              <a:t>(adult social care, hospitals, primary medical services) into one Operations group. </a:t>
            </a:r>
          </a:p>
          <a:p>
            <a:pPr lvl="0"/>
            <a:endParaRPr lang="en-GB" sz="1300"/>
          </a:p>
          <a:p>
            <a:pPr lvl="0"/>
            <a:r>
              <a:rPr lang="en-GB" sz="1300"/>
              <a:t>Our operational activity will work across </a:t>
            </a:r>
            <a:r>
              <a:rPr lang="en-GB" sz="1300" b="1"/>
              <a:t>four geographic areas or ‘networks’ </a:t>
            </a:r>
            <a:r>
              <a:rPr lang="en-GB" sz="1300"/>
              <a:t>and will be responsible for carrying out our assessments of quality. The four networks are:</a:t>
            </a:r>
          </a:p>
          <a:p>
            <a:pPr marL="181133" lvl="0" indent="-181133">
              <a:buSzPct val="100000"/>
              <a:buFont typeface="Arial" pitchFamily="34"/>
              <a:buChar char="•"/>
            </a:pPr>
            <a:r>
              <a:rPr lang="en-GB" sz="1300"/>
              <a:t>North</a:t>
            </a:r>
          </a:p>
          <a:p>
            <a:pPr marL="181133" lvl="0" indent="-181133">
              <a:buSzPct val="100000"/>
              <a:buFont typeface="Arial" pitchFamily="34"/>
              <a:buChar char="•"/>
            </a:pPr>
            <a:r>
              <a:rPr lang="en-GB" sz="1300"/>
              <a:t>Midlands</a:t>
            </a:r>
          </a:p>
          <a:p>
            <a:pPr marL="181133" lvl="0" indent="-181133">
              <a:buSzPct val="100000"/>
              <a:buFont typeface="Arial" pitchFamily="34"/>
              <a:buChar char="•"/>
            </a:pPr>
            <a:r>
              <a:rPr lang="en-GB" sz="1300"/>
              <a:t>London and East of England</a:t>
            </a:r>
          </a:p>
          <a:p>
            <a:pPr marL="181133" lvl="0" indent="-181133">
              <a:buSzPct val="100000"/>
              <a:buFont typeface="Arial" pitchFamily="34"/>
              <a:buChar char="•"/>
            </a:pPr>
            <a:r>
              <a:rPr lang="en-GB" sz="1300"/>
              <a:t>South.</a:t>
            </a:r>
          </a:p>
          <a:p>
            <a:pPr lvl="0"/>
            <a:endParaRPr lang="en-GB" sz="1300"/>
          </a:p>
          <a:p>
            <a:pPr lvl="0"/>
            <a:r>
              <a:rPr lang="en-GB" sz="1300"/>
              <a:t>Within these networks we’ll divide ourselves into teams at a local level (around 110/115) that include colleagues with a mix of expertise and experience of different types of health and social care services to make sure we can share specialist skills and knowledge about all sectors. This means bringing people together who have different perspectives to give us the best view of services across a local area. </a:t>
            </a:r>
          </a:p>
          <a:p>
            <a:pPr lvl="0"/>
            <a:r>
              <a:rPr lang="en-GB" sz="1300"/>
              <a:t> </a:t>
            </a:r>
          </a:p>
          <a:p>
            <a:pPr lvl="0"/>
            <a:r>
              <a:rPr lang="en-US" sz="1300"/>
              <a:t>In practice, this means our new teams will be made up of inspectors, assessors,  regulatory coordinators and regulatory offices. Each team will be led by an operations manager and contain a mix of these roles depending on the services in a particular area. There will be around 9-12 people in each team. </a:t>
            </a:r>
          </a:p>
          <a:p>
            <a:pPr lvl="0"/>
            <a:endParaRPr lang="en-US" sz="1300"/>
          </a:p>
          <a:p>
            <a:pPr lvl="0"/>
            <a:r>
              <a:rPr lang="en-US" sz="1300"/>
              <a:t>While colleagues will retain their sector specialism, they’ll also have access to senior specialists in each sector who will provide additional expertise, in addition to our continued use of specialist advisors. </a:t>
            </a:r>
            <a:endParaRPr lang="en-GB" sz="1300"/>
          </a:p>
          <a:p>
            <a:pPr lvl="0"/>
            <a:endParaRPr lang="en-GB" sz="1300"/>
          </a:p>
          <a:p>
            <a:pPr lvl="0" defTabSz="966063"/>
            <a:r>
              <a:rPr lang="en-GB" sz="1300"/>
              <a:t>As part of this wider group, we are also establishing a National Operations directorate, which will include our registration team and our national operations teams such as those looking at oral health, and children’s services. This will also include our registration team.</a:t>
            </a:r>
          </a:p>
          <a:p>
            <a:pPr lvl="0"/>
            <a:endParaRPr lang="en-GB" sz="1300"/>
          </a:p>
          <a:p>
            <a:pPr lvl="0"/>
            <a:r>
              <a:rPr lang="en-GB" sz="1300"/>
              <a:t>All of these colleagues will be supported by a central hub that will:</a:t>
            </a:r>
          </a:p>
          <a:p>
            <a:pPr marL="181133" lvl="0" indent="-181133">
              <a:buSzPct val="100000"/>
              <a:buFont typeface="Arial" pitchFamily="34"/>
              <a:buChar char="•"/>
            </a:pPr>
            <a:r>
              <a:rPr lang="en-GB" sz="1300"/>
              <a:t>monitor performance, risk and assurance</a:t>
            </a:r>
          </a:p>
          <a:p>
            <a:pPr marL="181133" lvl="0" indent="-181133">
              <a:buSzPct val="100000"/>
              <a:buFont typeface="Arial" pitchFamily="34"/>
              <a:buChar char="•"/>
            </a:pPr>
            <a:r>
              <a:rPr lang="en-GB" sz="1300"/>
              <a:t>oversee wellbeing, learning and development</a:t>
            </a:r>
          </a:p>
          <a:p>
            <a:pPr marL="181133" lvl="0" indent="-181133">
              <a:buSzPct val="100000"/>
              <a:buFont typeface="Arial" pitchFamily="34"/>
              <a:buChar char="•"/>
            </a:pPr>
            <a:r>
              <a:rPr lang="en-GB" sz="1300"/>
              <a:t>share best practice and standards</a:t>
            </a:r>
          </a:p>
          <a:p>
            <a:pPr marL="181133" lvl="0" indent="-181133">
              <a:buSzPct val="100000"/>
              <a:buFont typeface="Arial" pitchFamily="34"/>
              <a:buChar char="•"/>
            </a:pPr>
            <a:r>
              <a:rPr lang="en-GB" sz="1300"/>
              <a:t>ensure consistency.</a:t>
            </a:r>
          </a:p>
          <a:p>
            <a:pPr lvl="0"/>
            <a:endParaRPr lang="en-GB" sz="1300"/>
          </a:p>
          <a:p>
            <a:pPr lvl="0"/>
            <a:r>
              <a:rPr lang="en-GB" sz="1300"/>
              <a:t>We now have a new senior leadership team that leads our Operations group. The team comprises Director roles that replace the existing role of a Deputy Chief Inspector.</a:t>
            </a:r>
          </a:p>
          <a:p>
            <a:pPr lvl="0"/>
            <a:endParaRPr lang="en-GB"/>
          </a:p>
        </p:txBody>
      </p:sp>
      <p:sp>
        <p:nvSpPr>
          <p:cNvPr id="4" name="Slide Number Placeholder 3">
            <a:extLst>
              <a:ext uri="{FF2B5EF4-FFF2-40B4-BE49-F238E27FC236}">
                <a16:creationId xmlns:a16="http://schemas.microsoft.com/office/drawing/2014/main" id="{CE5AD6D5-430B-68F5-7188-3FD8E8FE096B}"/>
              </a:ext>
            </a:extLst>
          </p:cNvPr>
          <p:cNvSpPr txBox="1"/>
          <p:nvPr/>
        </p:nvSpPr>
        <p:spPr>
          <a:xfrm>
            <a:off x="3901699" y="9516041"/>
            <a:ext cx="2984866" cy="502673"/>
          </a:xfrm>
          <a:prstGeom prst="rect">
            <a:avLst/>
          </a:prstGeom>
          <a:noFill/>
          <a:ln cap="flat">
            <a:noFill/>
          </a:ln>
        </p:spPr>
        <p:txBody>
          <a:bodyPr vert="horz" wrap="square" lIns="96606" tIns="48298" rIns="96606" bIns="48298" anchor="b" anchorCtr="0" compatLnSpc="1">
            <a:noAutofit/>
          </a:bodyPr>
          <a:lstStyle/>
          <a:p>
            <a:pPr marL="0" marR="0" lvl="0" indent="0" algn="r" defTabSz="483031"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4A979F6-2C82-4A73-996A-7BC90BA22C7C}" type="slidenum">
              <a:t>53</a:t>
            </a:fld>
            <a:endParaRPr lang="en-GB" sz="1300" b="0" i="0" u="none" strike="noStrike" kern="1200" cap="none" spc="0" baseline="0">
              <a:solidFill>
                <a:srgbClr val="000000"/>
              </a:solidFill>
              <a:uFillTx/>
              <a:latin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FFB88A-2B73-DDC4-45B4-3D49580B06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61FD59-D2CA-D95F-1D1D-B9E6F0CC23C8}"/>
              </a:ext>
            </a:extLst>
          </p:cNvPr>
          <p:cNvSpPr txBox="1">
            <a:spLocks noGrp="1"/>
          </p:cNvSpPr>
          <p:nvPr>
            <p:ph type="body" sz="quarter" idx="1"/>
          </p:nvPr>
        </p:nvSpPr>
        <p:spPr/>
        <p:txBody>
          <a:bodyPr/>
          <a:lstStyle/>
          <a:p>
            <a:pPr lvl="0"/>
            <a:r>
              <a:rPr lang="en-GB" sz="1300"/>
              <a:t>Our</a:t>
            </a:r>
            <a:r>
              <a:rPr lang="en-GB" sz="1300" u="sng">
                <a:hlinkClick r:id="rId3"/>
              </a:rPr>
              <a:t> strategy</a:t>
            </a:r>
            <a:r>
              <a:rPr lang="en-GB" sz="1300"/>
              <a:t> sets out an ambitious future that will ensure we keep delivering our purpose. To deliver that strategy effectively, we need to change how we work.</a:t>
            </a:r>
          </a:p>
          <a:p>
            <a:pPr lvl="0"/>
            <a:endParaRPr lang="en-GB" sz="1300"/>
          </a:p>
          <a:p>
            <a:pPr marL="181133" lvl="0" indent="-181133">
              <a:buSzPct val="100000"/>
              <a:buFont typeface="Arial" pitchFamily="34"/>
              <a:buChar char="•"/>
            </a:pPr>
            <a:r>
              <a:rPr lang="en-GB" sz="1300"/>
              <a:t>We know that it’s important to understand the quality of care in a local area or system in order to improve it and keep people safe. It’s often when people move between care services that they fall through the cracks and have a poorer experience. </a:t>
            </a:r>
          </a:p>
          <a:p>
            <a:pPr marL="181133" lvl="0" indent="-181133">
              <a:buSzPct val="100000"/>
              <a:buFont typeface="Arial" pitchFamily="34"/>
              <a:buChar char="•"/>
            </a:pPr>
            <a:r>
              <a:rPr lang="en-GB" sz="1300"/>
              <a:t>We now have new regulatory powers that allow us to offer the public and Parliament a meaningful and independent view on care at a system and local authority level. We need to make sure that we use our new and existing powers effectively to improve people’s care and deliver our strategy, so we’re changing how we work and how we regulate to do this.</a:t>
            </a:r>
          </a:p>
          <a:p>
            <a:pPr marL="181133" lvl="0" indent="-181133">
              <a:buSzPct val="100000"/>
              <a:buFont typeface="Arial" pitchFamily="34"/>
              <a:buChar char="•"/>
            </a:pPr>
            <a:r>
              <a:rPr lang="en-GB" sz="1300"/>
              <a:t>Before the pandemic, we were clear that we needed a way to look at the quality of care across health and care systems. We knew our regulation needed to be less complex and more efficient. We wanted to regulate in a smarter way – being able to adapt and respond to risk, uncertainty and demand, with data and information at our fingertips. The pandemic has highlighted the areas that we already knew needed to change.</a:t>
            </a:r>
          </a:p>
          <a:p>
            <a:pPr marL="181133" lvl="0" indent="-181133">
              <a:buSzPct val="100000"/>
              <a:buFont typeface="Arial" pitchFamily="34"/>
              <a:buChar char="•"/>
            </a:pPr>
            <a:r>
              <a:rPr lang="en-GB" sz="1300"/>
              <a:t>Now, as we emerge from the pandemic, the health and care sector itself has changed and is struggling to recover along with new challenges and risks. We want to work with the sector, as an effective partner. We simply can’t stand still – we must transform to adapt to the changing nature of health and care provision and the changing needs of people who use services.</a:t>
            </a:r>
          </a:p>
        </p:txBody>
      </p:sp>
      <p:sp>
        <p:nvSpPr>
          <p:cNvPr id="4" name="Slide Number Placeholder 3">
            <a:extLst>
              <a:ext uri="{FF2B5EF4-FFF2-40B4-BE49-F238E27FC236}">
                <a16:creationId xmlns:a16="http://schemas.microsoft.com/office/drawing/2014/main" id="{53EEA2F6-CBD5-AAD0-5F01-ED91E8A2EF98}"/>
              </a:ext>
            </a:extLst>
          </p:cNvPr>
          <p:cNvSpPr txBox="1"/>
          <p:nvPr/>
        </p:nvSpPr>
        <p:spPr>
          <a:xfrm>
            <a:off x="3901699" y="9516041"/>
            <a:ext cx="2984866" cy="502673"/>
          </a:xfrm>
          <a:prstGeom prst="rect">
            <a:avLst/>
          </a:prstGeom>
          <a:noFill/>
          <a:ln cap="flat">
            <a:noFill/>
          </a:ln>
        </p:spPr>
        <p:txBody>
          <a:bodyPr vert="horz" wrap="square" lIns="96606" tIns="48298" rIns="96606" bIns="48298"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6B22BD6-27E8-4CB5-B4AE-D19F9DC7427B}" type="slidenum">
              <a:t>11</a:t>
            </a:fld>
            <a:endParaRPr lang="en-GB" sz="1300" b="0" i="0" u="none" strike="noStrike" kern="1200" cap="none" spc="0" baseline="0">
              <a:solidFill>
                <a:srgbClr val="000000"/>
              </a:solidFill>
              <a:uFillTx/>
              <a:latin typeface="Calibri"/>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F72CA5-CAB1-8742-4C7E-9255911581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F1BA2F-CBD8-BD9F-2344-926849E6577B}"/>
              </a:ext>
            </a:extLst>
          </p:cNvPr>
          <p:cNvSpPr txBox="1">
            <a:spLocks noGrp="1"/>
          </p:cNvSpPr>
          <p:nvPr>
            <p:ph type="body" sz="quarter" idx="1"/>
          </p:nvPr>
        </p:nvSpPr>
        <p:spPr/>
        <p:txBody>
          <a:bodyPr/>
          <a:lstStyle/>
          <a:p>
            <a:endParaRPr lang="en-GB"/>
          </a:p>
        </p:txBody>
      </p:sp>
      <p:sp>
        <p:nvSpPr>
          <p:cNvPr id="4" name="Slide Number Placeholder 3">
            <a:extLst>
              <a:ext uri="{FF2B5EF4-FFF2-40B4-BE49-F238E27FC236}">
                <a16:creationId xmlns:a16="http://schemas.microsoft.com/office/drawing/2014/main" id="{24A22B89-D6D8-961E-C2A7-2F51D539A8C0}"/>
              </a:ext>
            </a:extLst>
          </p:cNvPr>
          <p:cNvSpPr txBox="1"/>
          <p:nvPr/>
        </p:nvSpPr>
        <p:spPr>
          <a:xfrm>
            <a:off x="3901699" y="9516041"/>
            <a:ext cx="2984866" cy="502673"/>
          </a:xfrm>
          <a:prstGeom prst="rect">
            <a:avLst/>
          </a:prstGeom>
          <a:noFill/>
          <a:ln cap="flat">
            <a:noFill/>
          </a:ln>
        </p:spPr>
        <p:txBody>
          <a:bodyPr vert="horz" wrap="square" lIns="96606" tIns="48298" rIns="96606" bIns="48298" anchor="b" anchorCtr="0" compatLnSpc="1">
            <a:noAutofit/>
          </a:bodyPr>
          <a:lstStyle/>
          <a:p>
            <a:pPr marL="0" marR="0" lvl="0" indent="0" algn="r" defTabSz="483031"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D21D8DE-FDAC-4C86-A5DC-B37720DC32C0}" type="slidenum">
              <a:t>55</a:t>
            </a:fld>
            <a:endParaRPr lang="en-GB" sz="1300" b="0" i="0" u="none" strike="noStrike" kern="1200" cap="none" spc="0" baseline="0">
              <a:solidFill>
                <a:srgbClr val="000000"/>
              </a:solidFill>
              <a:uFillTx/>
              <a:latin typeface="Calibri"/>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AC028D-994F-834A-39A3-FF2701AA02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EA24BD-C11A-4FBD-8753-EDB12205D5C9}"/>
              </a:ext>
            </a:extLst>
          </p:cNvPr>
          <p:cNvSpPr txBox="1">
            <a:spLocks noGrp="1"/>
          </p:cNvSpPr>
          <p:nvPr>
            <p:ph type="body" sz="quarter" idx="1"/>
          </p:nvPr>
        </p:nvSpPr>
        <p:spPr/>
        <p:txBody>
          <a:bodyPr/>
          <a:lstStyle/>
          <a:p>
            <a:endParaRPr lang="en-GB"/>
          </a:p>
        </p:txBody>
      </p:sp>
      <p:sp>
        <p:nvSpPr>
          <p:cNvPr id="4" name="Slide Number Placeholder 3">
            <a:extLst>
              <a:ext uri="{FF2B5EF4-FFF2-40B4-BE49-F238E27FC236}">
                <a16:creationId xmlns:a16="http://schemas.microsoft.com/office/drawing/2014/main" id="{187842BA-AFC4-5B07-542A-636DDA8007E3}"/>
              </a:ext>
            </a:extLst>
          </p:cNvPr>
          <p:cNvSpPr txBox="1"/>
          <p:nvPr/>
        </p:nvSpPr>
        <p:spPr>
          <a:xfrm>
            <a:off x="3901699" y="9516041"/>
            <a:ext cx="2984866" cy="502673"/>
          </a:xfrm>
          <a:prstGeom prst="rect">
            <a:avLst/>
          </a:prstGeom>
          <a:noFill/>
          <a:ln cap="flat">
            <a:noFill/>
          </a:ln>
        </p:spPr>
        <p:txBody>
          <a:bodyPr vert="horz" wrap="square" lIns="96606" tIns="48298" rIns="96606" bIns="48298" anchor="b" anchorCtr="0" compatLnSpc="1">
            <a:noAutofit/>
          </a:bodyPr>
          <a:lstStyle/>
          <a:p>
            <a:pPr marL="0" marR="0" lvl="0" indent="0" algn="r" defTabSz="483031"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7F706D9-2969-476F-A4B8-3843EF04AA78}" type="slidenum">
              <a:t>58</a:t>
            </a:fld>
            <a:endParaRPr lang="en-GB" sz="1300" b="0" i="0" u="none" strike="noStrike" kern="1200" cap="none" spc="0" baseline="0">
              <a:solidFill>
                <a:srgbClr val="000000"/>
              </a:solidFill>
              <a:uFillTx/>
              <a:latin typeface="Calibri"/>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06754E-6236-3C6F-B792-9CB6654F4013}"/>
              </a:ext>
            </a:extLst>
          </p:cNvPr>
          <p:cNvSpPr>
            <a:spLocks noGrp="1" noRot="1" noChangeAspect="1"/>
          </p:cNvSpPr>
          <p:nvPr>
            <p:ph type="sldImg"/>
          </p:nvPr>
        </p:nvSpPr>
        <p:spPr>
          <a:xfrm>
            <a:off x="511177" y="1250954"/>
            <a:ext cx="4286249" cy="2411409"/>
          </a:xfrm>
        </p:spPr>
      </p:sp>
      <p:sp>
        <p:nvSpPr>
          <p:cNvPr id="3" name="Notes Placeholder 2">
            <a:extLst>
              <a:ext uri="{FF2B5EF4-FFF2-40B4-BE49-F238E27FC236}">
                <a16:creationId xmlns:a16="http://schemas.microsoft.com/office/drawing/2014/main" id="{5604B57B-2546-EE48-1F9F-A43D56379F94}"/>
              </a:ext>
            </a:extLst>
          </p:cNvPr>
          <p:cNvSpPr txBox="1">
            <a:spLocks noGrp="1"/>
          </p:cNvSpPr>
          <p:nvPr>
            <p:ph type="body" sz="quarter" idx="1"/>
          </p:nvPr>
        </p:nvSpPr>
        <p:spPr>
          <a:xfrm>
            <a:off x="644871" y="3958647"/>
            <a:ext cx="5510531" cy="3944867"/>
          </a:xfrm>
        </p:spPr>
        <p:txBody>
          <a:bodyPr/>
          <a:lstStyle/>
          <a:p>
            <a:pPr marL="181133" lvl="0" indent="-181133">
              <a:buSzPct val="100000"/>
              <a:buFont typeface="Arial"/>
              <a:buChar char="•"/>
            </a:pPr>
            <a:r>
              <a:rPr lang="en-US"/>
              <a:t>So the other aspect I’m keen to touch on is digitization in social care and to make it really clear that </a:t>
            </a:r>
            <a:r>
              <a:rPr lang="en-US" u="sng"/>
              <a:t>CQC </a:t>
            </a:r>
            <a:r>
              <a:rPr lang="en-US"/>
              <a:t>fully supports the adoption of digital social care records</a:t>
            </a:r>
          </a:p>
          <a:p>
            <a:pPr lvl="0"/>
            <a:endParaRPr lang="en-US"/>
          </a:p>
          <a:p>
            <a:pPr marL="181133" lvl="0" indent="-181133">
              <a:buSzPct val="100000"/>
              <a:buFont typeface="Arial"/>
              <a:buChar char="•"/>
            </a:pPr>
            <a:r>
              <a:rPr lang="en-US"/>
              <a:t>And Why ? CQC know that good quality records underpin safe, effective, compassionate, high-quality care. They ensure that accurate information gets to the right people, when they need it.</a:t>
            </a:r>
          </a:p>
          <a:p>
            <a:pPr marL="181133" lvl="0" indent="-181133">
              <a:buSzPct val="100000"/>
              <a:buFont typeface="Arial"/>
              <a:buChar char="•"/>
            </a:pPr>
            <a:endParaRPr lang="en-US"/>
          </a:p>
          <a:p>
            <a:pPr marL="181133" lvl="0" indent="-181133">
              <a:buSzPct val="100000"/>
              <a:buFont typeface="Arial"/>
              <a:buChar char="•"/>
            </a:pPr>
            <a:r>
              <a:rPr lang="en-US"/>
              <a:t>and digital record systems far</a:t>
            </a:r>
            <a:r>
              <a:rPr lang="en-US" u="sng"/>
              <a:t> exceed the capabilities and benefits of paper-based records.  </a:t>
            </a:r>
            <a:endParaRPr lang="en-US">
              <a:cs typeface="Calibri"/>
            </a:endParaRPr>
          </a:p>
          <a:p>
            <a:pPr marL="664165" lvl="1" indent="-181133">
              <a:buSzPct val="100000"/>
              <a:buFont typeface="Arial"/>
              <a:buChar char="•"/>
            </a:pPr>
            <a:r>
              <a:rPr lang="en-US"/>
              <a:t>Because they help providers to minimise the risks to peoples’ safety</a:t>
            </a:r>
          </a:p>
          <a:p>
            <a:pPr marL="664165" lvl="1" indent="-181133">
              <a:buSzPct val="100000"/>
              <a:buFont typeface="Arial"/>
              <a:buChar char="•"/>
            </a:pPr>
            <a:r>
              <a:rPr lang="en-US"/>
              <a:t>They support their staff to respond more quickly to peoples’ needs</a:t>
            </a:r>
          </a:p>
          <a:p>
            <a:pPr marL="664165" lvl="1" indent="-181133">
              <a:buSzPct val="100000"/>
              <a:buFont typeface="Arial"/>
              <a:buChar char="•"/>
            </a:pPr>
            <a:r>
              <a:rPr lang="en-US"/>
              <a:t>and share important information quickly and safely</a:t>
            </a:r>
          </a:p>
          <a:p>
            <a:pPr marL="181133" lvl="0" indent="-181133">
              <a:buSzPct val="100000"/>
              <a:buFont typeface="Arial"/>
              <a:buChar char="•"/>
            </a:pPr>
            <a:r>
              <a:rPr lang="en-US"/>
              <a:t>And for providers they don’t just help underpin good quality care, they</a:t>
            </a:r>
          </a:p>
          <a:p>
            <a:pPr marL="664165" lvl="1" indent="-181133">
              <a:buSzPct val="100000"/>
              <a:buFont typeface="Arial"/>
              <a:buChar char="•"/>
            </a:pPr>
            <a:r>
              <a:rPr lang="en-US"/>
              <a:t>Help you operate more efficiently</a:t>
            </a:r>
          </a:p>
          <a:p>
            <a:pPr marL="664165" lvl="1" indent="-181133">
              <a:buSzPct val="100000"/>
              <a:buFont typeface="Arial"/>
              <a:buChar char="•"/>
            </a:pPr>
            <a:r>
              <a:rPr lang="en-US"/>
              <a:t>They give management information and insight not possible with paper records.</a:t>
            </a:r>
          </a:p>
          <a:p>
            <a:pPr marL="664165" lvl="1" indent="-181133">
              <a:buSzPct val="100000"/>
              <a:buFont typeface="Arial"/>
              <a:buChar char="•"/>
            </a:pPr>
            <a:r>
              <a:rPr lang="en-US"/>
              <a:t>And that's just the start, when you look at the systems available, you'll see they are innovating with other digital features that help improve the quality of care for service users and their families.</a:t>
            </a:r>
          </a:p>
          <a:p>
            <a:pPr marL="664165" lvl="1" indent="-181133">
              <a:buSzPct val="100000"/>
              <a:buFont typeface="Arial"/>
              <a:buChar char="•"/>
            </a:pPr>
            <a:endParaRPr lang="en-US">
              <a:cs typeface="Calibri"/>
            </a:endParaRPr>
          </a:p>
          <a:p>
            <a:pPr marL="664165" lvl="1" indent="-181133">
              <a:buSzPct val="100000"/>
              <a:buFont typeface="Arial"/>
              <a:buChar char="•"/>
            </a:pPr>
            <a:r>
              <a:rPr lang="en-US">
                <a:cs typeface="Calibri"/>
              </a:rPr>
              <a:t>But there’s another benefit that’s even more important than all of this:</a:t>
            </a:r>
          </a:p>
          <a:p>
            <a:pPr marL="181133" lvl="0" indent="-181133">
              <a:buSzPct val="100000"/>
              <a:buFont typeface="Arial"/>
              <a:buChar char="•"/>
            </a:pPr>
            <a:r>
              <a:rPr lang="en-US"/>
              <a:t>In CQC’s State of Care report last year we said - </a:t>
            </a:r>
            <a:r>
              <a:rPr lang="en-US" b="1"/>
              <a:t>Better data and data sharing are the critical components</a:t>
            </a:r>
            <a:r>
              <a:rPr lang="en-US"/>
              <a:t> before providers can begin to address system-wide issues in a meaningful way</a:t>
            </a:r>
          </a:p>
          <a:p>
            <a:pPr marL="181133" lvl="0" indent="-181133">
              <a:buSzPct val="100000"/>
              <a:buFont typeface="Arial"/>
              <a:buChar char="•"/>
            </a:pPr>
            <a:endParaRPr lang="en-US">
              <a:cs typeface="Calibri"/>
            </a:endParaRPr>
          </a:p>
          <a:p>
            <a:pPr marL="181133" lvl="0" indent="-181133">
              <a:buSzPct val="100000"/>
              <a:buFont typeface="Arial"/>
              <a:buChar char="•"/>
            </a:pPr>
            <a:r>
              <a:rPr lang="en-US">
                <a:cs typeface="Calibri"/>
              </a:rPr>
              <a:t>We know that the integrated nature of health and care demands that we have a full picture of the people’s experience, so we can understand and address these issues</a:t>
            </a:r>
          </a:p>
          <a:p>
            <a:pPr marL="181133" lvl="0" indent="-181133">
              <a:buSzPct val="100000"/>
              <a:buFont typeface="Arial"/>
              <a:buChar char="•"/>
            </a:pPr>
            <a:endParaRPr lang="en-US">
              <a:cs typeface="Calibri"/>
            </a:endParaRPr>
          </a:p>
        </p:txBody>
      </p:sp>
      <p:sp>
        <p:nvSpPr>
          <p:cNvPr id="4" name="Slide Number Placeholder 3">
            <a:extLst>
              <a:ext uri="{FF2B5EF4-FFF2-40B4-BE49-F238E27FC236}">
                <a16:creationId xmlns:a16="http://schemas.microsoft.com/office/drawing/2014/main" id="{2039F79C-785B-1DB0-3AEF-429BB6CFE7A6}"/>
              </a:ext>
            </a:extLst>
          </p:cNvPr>
          <p:cNvSpPr txBox="1"/>
          <p:nvPr/>
        </p:nvSpPr>
        <p:spPr>
          <a:xfrm>
            <a:off x="3901699" y="9516041"/>
            <a:ext cx="2984866" cy="502673"/>
          </a:xfrm>
          <a:prstGeom prst="rect">
            <a:avLst/>
          </a:prstGeom>
          <a:noFill/>
          <a:ln cap="flat">
            <a:noFill/>
          </a:ln>
        </p:spPr>
        <p:txBody>
          <a:bodyPr vert="horz" wrap="square" lIns="96606" tIns="48298" rIns="96606" bIns="48298" anchor="b" anchorCtr="0" compatLnSpc="1">
            <a:noAutofit/>
          </a:bodyPr>
          <a:lstStyle/>
          <a:p>
            <a:pPr marL="0" marR="0" lvl="0" indent="0" algn="r" defTabSz="483031"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BBEB15D-16AA-4283-BA63-8D5E69871B61}" type="slidenum">
              <a:t>60</a:t>
            </a:fld>
            <a:endParaRPr lang="en-GB" sz="1300" b="0" i="0" u="none" strike="noStrike" kern="1200" cap="none" spc="0" baseline="0">
              <a:solidFill>
                <a:srgbClr val="000000"/>
              </a:solidFill>
              <a:uFillTx/>
              <a:latin typeface="Calibri"/>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8C23A8-D669-6A04-963F-A0EFE7E8F82A}"/>
              </a:ext>
            </a:extLst>
          </p:cNvPr>
          <p:cNvSpPr>
            <a:spLocks noGrp="1" noRot="1" noChangeAspect="1"/>
          </p:cNvSpPr>
          <p:nvPr>
            <p:ph type="sldImg"/>
          </p:nvPr>
        </p:nvSpPr>
        <p:spPr>
          <a:xfrm>
            <a:off x="511177" y="1250954"/>
            <a:ext cx="4286249" cy="2411409"/>
          </a:xfrm>
        </p:spPr>
      </p:sp>
      <p:sp>
        <p:nvSpPr>
          <p:cNvPr id="3" name="Notes Placeholder 2">
            <a:extLst>
              <a:ext uri="{FF2B5EF4-FFF2-40B4-BE49-F238E27FC236}">
                <a16:creationId xmlns:a16="http://schemas.microsoft.com/office/drawing/2014/main" id="{550563A1-014B-48C6-62C0-23CF639A811B}"/>
              </a:ext>
            </a:extLst>
          </p:cNvPr>
          <p:cNvSpPr txBox="1">
            <a:spLocks noGrp="1"/>
          </p:cNvSpPr>
          <p:nvPr>
            <p:ph type="body" sz="quarter" idx="1"/>
          </p:nvPr>
        </p:nvSpPr>
        <p:spPr>
          <a:xfrm>
            <a:off x="644871" y="3958647"/>
            <a:ext cx="5510531" cy="3944867"/>
          </a:xfrm>
        </p:spPr>
        <p:txBody>
          <a:bodyPr/>
          <a:lstStyle/>
          <a:p>
            <a:pPr marL="181133" lvl="0" indent="-181133">
              <a:buSzPct val="100000"/>
              <a:buFont typeface="Arial"/>
              <a:buChar char="•"/>
            </a:pPr>
            <a:r>
              <a:rPr lang="en-US" dirty="0"/>
              <a:t>So the other aspect I’m keen to touch on is digitization in social care and to make it really clear that </a:t>
            </a:r>
            <a:r>
              <a:rPr lang="en-US" u="sng" dirty="0"/>
              <a:t>CQC </a:t>
            </a:r>
            <a:r>
              <a:rPr lang="en-US" dirty="0"/>
              <a:t>fully supports the adoption of digital social care records</a:t>
            </a:r>
          </a:p>
          <a:p>
            <a:pPr lvl="0"/>
            <a:endParaRPr lang="en-US" dirty="0"/>
          </a:p>
          <a:p>
            <a:pPr marL="181133" lvl="0" indent="-181133">
              <a:buSzPct val="100000"/>
              <a:buFont typeface="Arial"/>
              <a:buChar char="•"/>
            </a:pPr>
            <a:r>
              <a:rPr lang="en-US" dirty="0"/>
              <a:t>And Why ? CQC know that good quality records underpin safe, effective, compassionate, high-quality care. They ensure that accurate information gets to the right people, when they need it.</a:t>
            </a:r>
          </a:p>
          <a:p>
            <a:pPr marL="181133" lvl="0" indent="-181133">
              <a:buSzPct val="100000"/>
              <a:buFont typeface="Arial"/>
              <a:buChar char="•"/>
            </a:pPr>
            <a:endParaRPr lang="en-US" dirty="0"/>
          </a:p>
          <a:p>
            <a:pPr marL="181133" lvl="0" indent="-181133">
              <a:buSzPct val="100000"/>
              <a:buFont typeface="Arial"/>
              <a:buChar char="•"/>
            </a:pPr>
            <a:r>
              <a:rPr lang="en-US" dirty="0"/>
              <a:t>and digital record systems far</a:t>
            </a:r>
            <a:r>
              <a:rPr lang="en-US" u="sng" dirty="0"/>
              <a:t> exceed the capabilities and benefits of paper-based records.  </a:t>
            </a:r>
            <a:endParaRPr lang="en-US" dirty="0">
              <a:cs typeface="Calibri"/>
            </a:endParaRPr>
          </a:p>
          <a:p>
            <a:pPr marL="664165" lvl="1" indent="-181133">
              <a:buSzPct val="100000"/>
              <a:buFont typeface="Arial"/>
              <a:buChar char="•"/>
            </a:pPr>
            <a:r>
              <a:rPr lang="en-US" dirty="0"/>
              <a:t>Because they help providers to </a:t>
            </a:r>
            <a:r>
              <a:rPr lang="en-US" dirty="0" err="1"/>
              <a:t>minimise</a:t>
            </a:r>
            <a:r>
              <a:rPr lang="en-US" dirty="0"/>
              <a:t> the risks to peoples’ safety</a:t>
            </a:r>
          </a:p>
          <a:p>
            <a:pPr marL="664165" lvl="1" indent="-181133">
              <a:buSzPct val="100000"/>
              <a:buFont typeface="Arial"/>
              <a:buChar char="•"/>
            </a:pPr>
            <a:r>
              <a:rPr lang="en-US" dirty="0"/>
              <a:t>They support their staff to respond more quickly to peoples’ needs</a:t>
            </a:r>
          </a:p>
          <a:p>
            <a:pPr marL="664165" lvl="1" indent="-181133">
              <a:buSzPct val="100000"/>
              <a:buFont typeface="Arial"/>
              <a:buChar char="•"/>
            </a:pPr>
            <a:r>
              <a:rPr lang="en-US" dirty="0"/>
              <a:t>and share important information quickly and safely</a:t>
            </a:r>
          </a:p>
          <a:p>
            <a:pPr marL="181133" lvl="0" indent="-181133">
              <a:buSzPct val="100000"/>
              <a:buFont typeface="Arial"/>
              <a:buChar char="•"/>
            </a:pPr>
            <a:r>
              <a:rPr lang="en-US" dirty="0"/>
              <a:t>And for providers they don’t just help underpin good quality care, they</a:t>
            </a:r>
          </a:p>
          <a:p>
            <a:pPr marL="664165" lvl="1" indent="-181133">
              <a:buSzPct val="100000"/>
              <a:buFont typeface="Arial"/>
              <a:buChar char="•"/>
            </a:pPr>
            <a:r>
              <a:rPr lang="en-US" dirty="0"/>
              <a:t>Help you operate more efficiently</a:t>
            </a:r>
          </a:p>
          <a:p>
            <a:pPr marL="664165" lvl="1" indent="-181133">
              <a:buSzPct val="100000"/>
              <a:buFont typeface="Arial"/>
              <a:buChar char="•"/>
            </a:pPr>
            <a:r>
              <a:rPr lang="en-US" dirty="0"/>
              <a:t>They give management information and insight not possible with paper records.</a:t>
            </a:r>
          </a:p>
          <a:p>
            <a:pPr marL="664165" lvl="1" indent="-181133">
              <a:buSzPct val="100000"/>
              <a:buFont typeface="Arial"/>
              <a:buChar char="•"/>
            </a:pPr>
            <a:r>
              <a:rPr lang="en-US" dirty="0"/>
              <a:t>And that's just the start, when you look at the systems available, you'll see they are innovating with other digital features that help improve the quality of care for service users and their families.</a:t>
            </a:r>
          </a:p>
          <a:p>
            <a:pPr marL="664165" lvl="1" indent="-181133">
              <a:buSzPct val="100000"/>
              <a:buFont typeface="Arial"/>
              <a:buChar char="•"/>
            </a:pPr>
            <a:endParaRPr lang="en-US" dirty="0">
              <a:cs typeface="Calibri"/>
            </a:endParaRPr>
          </a:p>
          <a:p>
            <a:pPr marL="664165" lvl="1" indent="-181133">
              <a:buSzPct val="100000"/>
              <a:buFont typeface="Arial"/>
              <a:buChar char="•"/>
            </a:pPr>
            <a:r>
              <a:rPr lang="en-US" dirty="0">
                <a:cs typeface="Calibri"/>
              </a:rPr>
              <a:t>But there’s another benefit that’s even more important than all of this:</a:t>
            </a:r>
          </a:p>
          <a:p>
            <a:pPr marL="181133" lvl="0" indent="-181133">
              <a:buSzPct val="100000"/>
              <a:buFont typeface="Arial"/>
              <a:buChar char="•"/>
            </a:pPr>
            <a:r>
              <a:rPr lang="en-US" dirty="0"/>
              <a:t>In CQC’s State of Care report last year we said - </a:t>
            </a:r>
            <a:r>
              <a:rPr lang="en-US" b="1" dirty="0"/>
              <a:t>Better data and data sharing are the critical components</a:t>
            </a:r>
            <a:r>
              <a:rPr lang="en-US" dirty="0"/>
              <a:t> before providers can begin to address system-wide issues in a meaningful way</a:t>
            </a:r>
          </a:p>
          <a:p>
            <a:pPr marL="181133" lvl="0" indent="-181133">
              <a:buSzPct val="100000"/>
              <a:buFont typeface="Arial"/>
              <a:buChar char="•"/>
            </a:pPr>
            <a:endParaRPr lang="en-US" dirty="0">
              <a:cs typeface="Calibri"/>
            </a:endParaRPr>
          </a:p>
          <a:p>
            <a:pPr marL="181133" lvl="0" indent="-181133">
              <a:buSzPct val="100000"/>
              <a:buFont typeface="Arial"/>
              <a:buChar char="•"/>
            </a:pPr>
            <a:r>
              <a:rPr lang="en-US" dirty="0">
                <a:cs typeface="Calibri"/>
              </a:rPr>
              <a:t>We know that the integrated nature of health and care demands that we have a full picture of the people’s experience, so we can understand and address these issues</a:t>
            </a:r>
          </a:p>
          <a:p>
            <a:pPr marL="181133" lvl="0" indent="-181133">
              <a:buSzPct val="100000"/>
              <a:buFont typeface="Arial"/>
              <a:buChar char="•"/>
            </a:pPr>
            <a:endParaRPr lang="en-US" dirty="0">
              <a:cs typeface="Calibri"/>
            </a:endParaRPr>
          </a:p>
        </p:txBody>
      </p:sp>
      <p:sp>
        <p:nvSpPr>
          <p:cNvPr id="4" name="Slide Number Placeholder 3">
            <a:extLst>
              <a:ext uri="{FF2B5EF4-FFF2-40B4-BE49-F238E27FC236}">
                <a16:creationId xmlns:a16="http://schemas.microsoft.com/office/drawing/2014/main" id="{F2CDAD49-0B4D-43A8-B923-E765DDD5EAF3}"/>
              </a:ext>
            </a:extLst>
          </p:cNvPr>
          <p:cNvSpPr txBox="1"/>
          <p:nvPr/>
        </p:nvSpPr>
        <p:spPr>
          <a:xfrm>
            <a:off x="3901699" y="9516041"/>
            <a:ext cx="2984866" cy="502673"/>
          </a:xfrm>
          <a:prstGeom prst="rect">
            <a:avLst/>
          </a:prstGeom>
          <a:noFill/>
          <a:ln cap="flat">
            <a:noFill/>
          </a:ln>
        </p:spPr>
        <p:txBody>
          <a:bodyPr vert="horz" wrap="square" lIns="96606" tIns="48298" rIns="96606" bIns="48298" anchor="b" anchorCtr="0" compatLnSpc="1">
            <a:noAutofit/>
          </a:bodyPr>
          <a:lstStyle/>
          <a:p>
            <a:pPr marL="0" marR="0" lvl="0" indent="0" algn="r" defTabSz="483031"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9D77FD9-201B-4FB2-92E1-0E4A10D0D3F1}" type="slidenum">
              <a:t>61</a:t>
            </a:fld>
            <a:endParaRPr lang="en-GB" sz="1300" b="0" i="0" u="none" strike="noStrike" kern="1200" cap="none" spc="0" baseline="0">
              <a:solidFill>
                <a:srgbClr val="000000"/>
              </a:solidFill>
              <a:uFillTx/>
              <a:latin typeface="Calibri"/>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64A968-7D7F-E3A0-C69F-3C402D16D8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E52FC8-1A98-1D5F-1C30-BA7005C4BF08}"/>
              </a:ext>
            </a:extLst>
          </p:cNvPr>
          <p:cNvSpPr txBox="1">
            <a:spLocks noGrp="1"/>
          </p:cNvSpPr>
          <p:nvPr>
            <p:ph type="body" sz="quarter" idx="1"/>
          </p:nvPr>
        </p:nvSpPr>
        <p:spPr/>
        <p:txBody>
          <a:bodyPr/>
          <a:lstStyle/>
          <a:p>
            <a:pPr lvl="0" defTabSz="966063"/>
            <a:r>
              <a:rPr lang="en-US">
                <a:solidFill>
                  <a:srgbClr val="212121"/>
                </a:solidFill>
                <a:latin typeface="Open Sans" pitchFamily="34"/>
              </a:rPr>
              <a:t>What do good digital social care records look like?</a:t>
            </a:r>
          </a:p>
          <a:p>
            <a:pPr lvl="0"/>
            <a:endParaRPr lang="en-GB"/>
          </a:p>
          <a:p>
            <a:pPr lvl="0" defTabSz="966063"/>
            <a:r>
              <a:rPr lang="en-GB" b="1">
                <a:solidFill>
                  <a:srgbClr val="212121"/>
                </a:solidFill>
                <a:latin typeface="Open Sans" pitchFamily="34"/>
              </a:rPr>
              <a:t>Assessing and inspecting</a:t>
            </a:r>
            <a:endParaRPr lang="en-GB" b="1"/>
          </a:p>
          <a:p>
            <a:pPr lvl="0"/>
            <a:r>
              <a:rPr lang="en-US">
                <a:solidFill>
                  <a:srgbClr val="212121"/>
                </a:solidFill>
                <a:latin typeface="Open Sans" pitchFamily="34"/>
              </a:rPr>
              <a:t>As with all aspects of care, we will assess records against our current key lines of enquiry. Later in the year, we will implement our new regulatory approach and continue to assess records using our new single assessment framework. We will update this guidance as appropriate to reflect any changes.</a:t>
            </a:r>
          </a:p>
          <a:p>
            <a:pPr lvl="0"/>
            <a:r>
              <a:rPr lang="en-US">
                <a:solidFill>
                  <a:srgbClr val="212121"/>
                </a:solidFill>
                <a:latin typeface="Open Sans" pitchFamily="34"/>
              </a:rPr>
              <a:t>We do not assess the standard or technical functioning, or capabilities of the digital record systems themselves.</a:t>
            </a:r>
          </a:p>
          <a:p>
            <a:pPr lvl="0"/>
            <a:endParaRPr lang="en-GB"/>
          </a:p>
        </p:txBody>
      </p:sp>
      <p:sp>
        <p:nvSpPr>
          <p:cNvPr id="4" name="Slide Number Placeholder 3">
            <a:extLst>
              <a:ext uri="{FF2B5EF4-FFF2-40B4-BE49-F238E27FC236}">
                <a16:creationId xmlns:a16="http://schemas.microsoft.com/office/drawing/2014/main" id="{986F70D6-9D94-8BB4-7107-077CD6BF5A5B}"/>
              </a:ext>
            </a:extLst>
          </p:cNvPr>
          <p:cNvSpPr txBox="1"/>
          <p:nvPr/>
        </p:nvSpPr>
        <p:spPr>
          <a:xfrm>
            <a:off x="3901699" y="9516041"/>
            <a:ext cx="2984866" cy="502673"/>
          </a:xfrm>
          <a:prstGeom prst="rect">
            <a:avLst/>
          </a:prstGeom>
          <a:noFill/>
          <a:ln cap="flat">
            <a:noFill/>
          </a:ln>
        </p:spPr>
        <p:txBody>
          <a:bodyPr vert="horz" wrap="square" lIns="96606" tIns="48298" rIns="96606" bIns="48298" anchor="b" anchorCtr="0" compatLnSpc="1">
            <a:noAutofit/>
          </a:bodyPr>
          <a:lstStyle/>
          <a:p>
            <a:pPr marL="0" marR="0" lvl="0" indent="0" algn="r" defTabSz="483031"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384E51F-B5E5-465F-B6AA-E28F24C5FAB3}" type="slidenum">
              <a:t>62</a:t>
            </a:fld>
            <a:endParaRPr lang="en-GB" sz="1300" b="0" i="0" u="none" strike="noStrike" kern="1200" cap="none" spc="0" baseline="0">
              <a:solidFill>
                <a:srgbClr val="000000"/>
              </a:solidFill>
              <a:uFillTx/>
              <a:latin typeface="Calibri"/>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073D5E-1566-2FBE-2B84-AF7E2EEBB3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F32D0C-CB78-FB01-D388-91AFBA96B674}"/>
              </a:ext>
            </a:extLst>
          </p:cNvPr>
          <p:cNvSpPr txBox="1">
            <a:spLocks noGrp="1"/>
          </p:cNvSpPr>
          <p:nvPr>
            <p:ph type="body" sz="quarter" idx="1"/>
          </p:nvPr>
        </p:nvSpPr>
        <p:spPr/>
        <p:txBody>
          <a:bodyPr/>
          <a:lstStyle/>
          <a:p>
            <a:pPr lvl="0">
              <a:buSzPct val="100000"/>
              <a:buFont typeface="Arial" pitchFamily="34"/>
              <a:buChar char="•"/>
            </a:pPr>
            <a:r>
              <a:rPr lang="en-US">
                <a:solidFill>
                  <a:srgbClr val="212121"/>
                </a:solidFill>
                <a:latin typeface="Open Sans" pitchFamily="34"/>
              </a:rPr>
              <a:t>We are aware that you need to meet your own data governance requirements, particularly around preventing accidental changes or loss of data. Read-only access to records means you can be confident that you can prevent accidental data changes or loss.</a:t>
            </a:r>
          </a:p>
          <a:p>
            <a:pPr lvl="0">
              <a:buSzPct val="100000"/>
              <a:buFont typeface="Arial" pitchFamily="34"/>
              <a:buChar char="•"/>
            </a:pPr>
            <a:r>
              <a:rPr lang="en-US">
                <a:solidFill>
                  <a:srgbClr val="212121"/>
                </a:solidFill>
                <a:latin typeface="Open Sans" pitchFamily="34"/>
              </a:rPr>
              <a:t>If you have guest log-in details for the system, you should provide these where you and the inspection team member are confident that they can independently access the records they need to see. Where available, this should be read-only access. You should not use the log-in details (including smart cards) of anyone who is not present.</a:t>
            </a:r>
          </a:p>
          <a:p>
            <a:pPr lvl="0">
              <a:buSzPct val="100000"/>
              <a:buFont typeface="Arial" pitchFamily="34"/>
              <a:buChar char="•"/>
            </a:pPr>
            <a:r>
              <a:rPr lang="en-US">
                <a:solidFill>
                  <a:srgbClr val="212121"/>
                </a:solidFill>
                <a:latin typeface="Open Sans" pitchFamily="34"/>
              </a:rPr>
              <a:t>If read-only access is not available or the inspection team member needs support to use the system, you should help them to access the records they ask to see. For example, you could have a staff member available.</a:t>
            </a:r>
          </a:p>
          <a:p>
            <a:pPr lvl="0">
              <a:buSzPct val="100000"/>
              <a:buFont typeface="Arial" pitchFamily="34"/>
              <a:buChar char="•"/>
            </a:pPr>
            <a:r>
              <a:rPr lang="en-US">
                <a:solidFill>
                  <a:srgbClr val="212121"/>
                </a:solidFill>
                <a:latin typeface="Open Sans" pitchFamily="34"/>
              </a:rPr>
              <a:t>Generally, where an inspection team member can access the digital records they need, they will not ask for paper copies. However, there are circumstances where you should provide hard copies, for example if waiting for a member of staff to assist would prevent them from carrying out their inspection activity. We may request specific formats where it is necessary for regulatory decision making or taking enforcement action. We will explain this request clearly.</a:t>
            </a:r>
          </a:p>
          <a:p>
            <a:pPr lvl="0"/>
            <a:endParaRPr lang="en-GB"/>
          </a:p>
        </p:txBody>
      </p:sp>
      <p:sp>
        <p:nvSpPr>
          <p:cNvPr id="4" name="Slide Number Placeholder 3">
            <a:extLst>
              <a:ext uri="{FF2B5EF4-FFF2-40B4-BE49-F238E27FC236}">
                <a16:creationId xmlns:a16="http://schemas.microsoft.com/office/drawing/2014/main" id="{CADD7A70-BB26-83E3-CB98-921D2C89C331}"/>
              </a:ext>
            </a:extLst>
          </p:cNvPr>
          <p:cNvSpPr txBox="1"/>
          <p:nvPr/>
        </p:nvSpPr>
        <p:spPr>
          <a:xfrm>
            <a:off x="3901699" y="9516041"/>
            <a:ext cx="2984866" cy="502673"/>
          </a:xfrm>
          <a:prstGeom prst="rect">
            <a:avLst/>
          </a:prstGeom>
          <a:noFill/>
          <a:ln cap="flat">
            <a:noFill/>
          </a:ln>
        </p:spPr>
        <p:txBody>
          <a:bodyPr vert="horz" wrap="square" lIns="96606" tIns="48298" rIns="96606" bIns="48298" anchor="b" anchorCtr="0" compatLnSpc="1">
            <a:noAutofit/>
          </a:bodyPr>
          <a:lstStyle/>
          <a:p>
            <a:pPr marL="0" marR="0" lvl="0" indent="0" algn="r" defTabSz="483031"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FA66D66-5097-4021-91AE-E2306E86BFA5}" type="slidenum">
              <a:t>64</a:t>
            </a:fld>
            <a:endParaRPr lang="en-GB" sz="1300" b="0" i="0" u="none" strike="noStrike" kern="1200" cap="none" spc="0" baseline="0">
              <a:solidFill>
                <a:srgbClr val="000000"/>
              </a:solidFill>
              <a:uFillTx/>
              <a:latin typeface="Calibri"/>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176EDC-042E-65CB-FC94-C3B51D88B4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7AD8BB-60E5-D285-1EF8-1BF95E9FEA62}"/>
              </a:ext>
            </a:extLst>
          </p:cNvPr>
          <p:cNvSpPr txBox="1">
            <a:spLocks noGrp="1"/>
          </p:cNvSpPr>
          <p:nvPr>
            <p:ph type="body" sz="quarter" idx="1"/>
          </p:nvPr>
        </p:nvSpPr>
        <p:spPr/>
        <p:txBody>
          <a:bodyPr/>
          <a:lstStyle/>
          <a:p>
            <a:pPr lvl="0" defTabSz="966063"/>
            <a:r>
              <a:rPr lang="en-US">
                <a:solidFill>
                  <a:srgbClr val="212121"/>
                </a:solidFill>
                <a:latin typeface="Open Sans" pitchFamily="34"/>
              </a:rPr>
              <a:t>Sources of best practice and guidance</a:t>
            </a:r>
          </a:p>
          <a:p>
            <a:pPr lvl="0"/>
            <a:endParaRPr lang="en-GB"/>
          </a:p>
        </p:txBody>
      </p:sp>
      <p:sp>
        <p:nvSpPr>
          <p:cNvPr id="4" name="Slide Number Placeholder 3">
            <a:extLst>
              <a:ext uri="{FF2B5EF4-FFF2-40B4-BE49-F238E27FC236}">
                <a16:creationId xmlns:a16="http://schemas.microsoft.com/office/drawing/2014/main" id="{5BC7444A-B99A-7A2A-123C-488407493E93}"/>
              </a:ext>
            </a:extLst>
          </p:cNvPr>
          <p:cNvSpPr txBox="1"/>
          <p:nvPr/>
        </p:nvSpPr>
        <p:spPr>
          <a:xfrm>
            <a:off x="3901699" y="9516041"/>
            <a:ext cx="2984866" cy="502673"/>
          </a:xfrm>
          <a:prstGeom prst="rect">
            <a:avLst/>
          </a:prstGeom>
          <a:noFill/>
          <a:ln cap="flat">
            <a:noFill/>
          </a:ln>
        </p:spPr>
        <p:txBody>
          <a:bodyPr vert="horz" wrap="square" lIns="96606" tIns="48298" rIns="96606" bIns="48298" anchor="b" anchorCtr="0" compatLnSpc="1">
            <a:noAutofit/>
          </a:bodyPr>
          <a:lstStyle/>
          <a:p>
            <a:pPr marL="0" marR="0" lvl="0" indent="0" algn="r" defTabSz="483031"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6CBB6ED-4081-4C76-A77D-D172C763D2AA}" type="slidenum">
              <a:t>65</a:t>
            </a:fld>
            <a:endParaRPr lang="en-GB" sz="1300" b="0" i="0" u="none" strike="noStrike" kern="1200" cap="none" spc="0" baseline="0">
              <a:solidFill>
                <a:srgbClr val="000000"/>
              </a:solidFill>
              <a:uFillTx/>
              <a:latin typeface="Calibri"/>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E1BB65-9E4A-45B7-4A02-7D83972911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7223B0-140F-1E0C-1EA8-1D3E9BCAE3A9}"/>
              </a:ext>
            </a:extLst>
          </p:cNvPr>
          <p:cNvSpPr txBox="1">
            <a:spLocks noGrp="1"/>
          </p:cNvSpPr>
          <p:nvPr>
            <p:ph type="body" sz="quarter" idx="1"/>
          </p:nvPr>
        </p:nvSpPr>
        <p:spPr/>
        <p:txBody>
          <a:bodyPr/>
          <a:lstStyle/>
          <a:p>
            <a:endParaRPr lang="en-GB"/>
          </a:p>
        </p:txBody>
      </p:sp>
      <p:sp>
        <p:nvSpPr>
          <p:cNvPr id="4" name="Slide Number Placeholder 3">
            <a:extLst>
              <a:ext uri="{FF2B5EF4-FFF2-40B4-BE49-F238E27FC236}">
                <a16:creationId xmlns:a16="http://schemas.microsoft.com/office/drawing/2014/main" id="{97C40580-7476-43AA-1BA0-079D50D5F414}"/>
              </a:ext>
            </a:extLst>
          </p:cNvPr>
          <p:cNvSpPr txBox="1"/>
          <p:nvPr/>
        </p:nvSpPr>
        <p:spPr>
          <a:xfrm>
            <a:off x="3901699" y="9516041"/>
            <a:ext cx="2984866" cy="502673"/>
          </a:xfrm>
          <a:prstGeom prst="rect">
            <a:avLst/>
          </a:prstGeom>
          <a:noFill/>
          <a:ln cap="flat">
            <a:noFill/>
          </a:ln>
        </p:spPr>
        <p:txBody>
          <a:bodyPr vert="horz" wrap="square" lIns="96606" tIns="48298" rIns="96606" bIns="48298"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7AE537D-E331-4798-92B8-885D17C8D2C1}" type="slidenum">
              <a:t>66</a:t>
            </a:fld>
            <a:endParaRPr lang="en-GB" sz="1200" b="0" i="0" u="none" strike="noStrike" kern="1200" cap="none" spc="0" baseline="0">
              <a:solidFill>
                <a:srgbClr val="000000"/>
              </a:solidFill>
              <a:uFillTx/>
              <a:latin typeface="Calibri"/>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714DA7-F7E5-A4A5-DDA4-4E906D52E0F8}"/>
              </a:ext>
            </a:extLst>
          </p:cNvPr>
          <p:cNvSpPr>
            <a:spLocks noGrp="1" noRot="1" noChangeAspect="1"/>
          </p:cNvSpPr>
          <p:nvPr>
            <p:ph type="sldImg"/>
          </p:nvPr>
        </p:nvSpPr>
        <p:spPr>
          <a:xfrm>
            <a:off x="438150" y="1250950"/>
            <a:ext cx="6011863" cy="3382963"/>
          </a:xfrm>
        </p:spPr>
      </p:sp>
      <p:sp>
        <p:nvSpPr>
          <p:cNvPr id="3" name="Notes Placeholder 2">
            <a:extLst>
              <a:ext uri="{FF2B5EF4-FFF2-40B4-BE49-F238E27FC236}">
                <a16:creationId xmlns:a16="http://schemas.microsoft.com/office/drawing/2014/main" id="{BE418C89-F6F0-3D01-A878-3827A8368A99}"/>
              </a:ext>
            </a:extLst>
          </p:cNvPr>
          <p:cNvSpPr txBox="1">
            <a:spLocks noGrp="1"/>
          </p:cNvSpPr>
          <p:nvPr>
            <p:ph type="body" sz="quarter" idx="1"/>
          </p:nvPr>
        </p:nvSpPr>
        <p:spPr/>
        <p:txBody>
          <a:bodyPr/>
          <a:lstStyle/>
          <a:p>
            <a:endParaRPr lang="en-GB"/>
          </a:p>
        </p:txBody>
      </p:sp>
      <p:sp>
        <p:nvSpPr>
          <p:cNvPr id="4" name="Slide Number Placeholder 3">
            <a:extLst>
              <a:ext uri="{FF2B5EF4-FFF2-40B4-BE49-F238E27FC236}">
                <a16:creationId xmlns:a16="http://schemas.microsoft.com/office/drawing/2014/main" id="{CBDE1C7F-2A9A-943E-A5FC-C549CE5D55C2}"/>
              </a:ext>
            </a:extLst>
          </p:cNvPr>
          <p:cNvSpPr txBox="1"/>
          <p:nvPr/>
        </p:nvSpPr>
        <p:spPr>
          <a:xfrm>
            <a:off x="3901699" y="9516041"/>
            <a:ext cx="2984866" cy="502673"/>
          </a:xfrm>
          <a:prstGeom prst="rect">
            <a:avLst/>
          </a:prstGeom>
          <a:noFill/>
          <a:ln cap="flat">
            <a:noFill/>
          </a:ln>
        </p:spPr>
        <p:txBody>
          <a:bodyPr vert="horz" wrap="square" lIns="96606" tIns="48298" rIns="96606" bIns="48298"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94949DC-CFE7-485B-A304-A198FAAE8A9E}" type="slidenum">
              <a:t>67</a:t>
            </a:fld>
            <a:endParaRPr lang="en-GB" sz="1300" b="0" i="0" u="none" strike="noStrike" kern="1200" cap="none" spc="0" baseline="0">
              <a:solidFill>
                <a:srgbClr val="000000"/>
              </a:solidFill>
              <a:uFillTx/>
              <a:latin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2DFA04-E7F2-CBDB-D02D-D7BFB7374C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EC7BFA-5C5F-6339-DC81-C7C76E6F1A00}"/>
              </a:ext>
            </a:extLst>
          </p:cNvPr>
          <p:cNvSpPr txBox="1">
            <a:spLocks noGrp="1"/>
          </p:cNvSpPr>
          <p:nvPr>
            <p:ph type="body" sz="quarter" idx="1"/>
          </p:nvPr>
        </p:nvSpPr>
        <p:spPr/>
        <p:txBody>
          <a:bodyPr/>
          <a:lstStyle/>
          <a:p>
            <a:endParaRPr lang="en-GB"/>
          </a:p>
        </p:txBody>
      </p:sp>
      <p:sp>
        <p:nvSpPr>
          <p:cNvPr id="4" name="Slide Number Placeholder 3">
            <a:extLst>
              <a:ext uri="{FF2B5EF4-FFF2-40B4-BE49-F238E27FC236}">
                <a16:creationId xmlns:a16="http://schemas.microsoft.com/office/drawing/2014/main" id="{671FEAAD-4086-ECEF-ACD9-269E650DC169}"/>
              </a:ext>
            </a:extLst>
          </p:cNvPr>
          <p:cNvSpPr txBox="1"/>
          <p:nvPr/>
        </p:nvSpPr>
        <p:spPr>
          <a:xfrm>
            <a:off x="3901699" y="9516041"/>
            <a:ext cx="2984866" cy="502673"/>
          </a:xfrm>
          <a:prstGeom prst="rect">
            <a:avLst/>
          </a:prstGeom>
          <a:noFill/>
          <a:ln cap="flat">
            <a:noFill/>
          </a:ln>
        </p:spPr>
        <p:txBody>
          <a:bodyPr vert="horz" wrap="square" lIns="96606" tIns="48298" rIns="96606" bIns="48298"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B9C6BB4-B67C-4B3E-B1E9-D98C2EEFA534}" type="slidenum">
              <a:t>12</a:t>
            </a:fld>
            <a:endParaRPr lang="en-GB" sz="1300" b="0" i="0" u="none" strike="noStrike" kern="1200" cap="none" spc="0" baseline="0">
              <a:solidFill>
                <a:srgbClr val="000000"/>
              </a:solidFill>
              <a:uFillTx/>
              <a:latin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FE719D-8E87-0629-DCBA-C1AF9B3247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A85FA4-0BF0-D50B-1E51-9289FBA6DAA3}"/>
              </a:ext>
            </a:extLst>
          </p:cNvPr>
          <p:cNvSpPr txBox="1">
            <a:spLocks noGrp="1"/>
          </p:cNvSpPr>
          <p:nvPr>
            <p:ph type="body" sz="quarter" idx="1"/>
          </p:nvPr>
        </p:nvSpPr>
        <p:spPr/>
        <p:txBody>
          <a:bodyPr/>
          <a:lstStyle/>
          <a:p>
            <a:pPr lvl="0"/>
            <a:r>
              <a:rPr lang="en-US" sz="1400"/>
              <a:t>Our strategy published in May 2021 is a strategy for the changing world of health and social care.  We are being ambitious.</a:t>
            </a:r>
          </a:p>
          <a:p>
            <a:pPr lvl="0"/>
            <a:endParaRPr lang="en-US" sz="1400"/>
          </a:p>
          <a:p>
            <a:pPr lvl="0"/>
            <a:r>
              <a:rPr lang="en-US" sz="1400"/>
              <a:t>The health and social care landscape has changed drastically since 2016, when our previous strategy was published. Changes in the health and social care sector have been accelerated by the pandemic, increasing the needs of those who access health and social care services and placing additional challenges on service providers to meet them.</a:t>
            </a:r>
            <a:r>
              <a:rPr lang="en-GB" sz="1400"/>
              <a:t> </a:t>
            </a:r>
          </a:p>
          <a:p>
            <a:pPr lvl="0"/>
            <a:endParaRPr lang="en-GB" sz="1400"/>
          </a:p>
          <a:p>
            <a:pPr lvl="0"/>
            <a:r>
              <a:rPr lang="en-US" sz="1400"/>
              <a:t>Our role as the regulator of health and social care in England has also been greatly affected by the pandemic, affecting our ability to inspect all services and provide the necessary assurance to the public of their safety.    </a:t>
            </a:r>
          </a:p>
          <a:p>
            <a:pPr lvl="0"/>
            <a:endParaRPr lang="en-US" sz="1400"/>
          </a:p>
          <a:p>
            <a:pPr lvl="0"/>
            <a:r>
              <a:rPr lang="en-GB" sz="1400"/>
              <a:t>We’re on a journey to change how we regulate to improve care for everyone. </a:t>
            </a:r>
          </a:p>
          <a:p>
            <a:pPr lvl="0"/>
            <a:r>
              <a:rPr lang="en-GB" sz="1400"/>
              <a:t>  </a:t>
            </a:r>
          </a:p>
          <a:p>
            <a:pPr lvl="0"/>
            <a:r>
              <a:rPr lang="en-GB" sz="1400"/>
              <a:t>Our strategy strengthens our commitment to deliver our purpose: to ensure health and care services provide people with safe, effective, compassionate, high-quality care and to encourage those services to improve. Our strategy is purposefully ambitious, and to implement it we will need to work closely with others to make it a reality. We’ll review this strategy regularly so we can adapt to changes and be prepared for what the future holds.</a:t>
            </a:r>
          </a:p>
          <a:p>
            <a:pPr lvl="0"/>
            <a:endParaRPr lang="en-GB"/>
          </a:p>
          <a:p>
            <a:pPr lvl="0"/>
            <a:r>
              <a:rPr lang="en-GB" sz="1400" b="1"/>
              <a:t>Our strategic themes: </a:t>
            </a:r>
          </a:p>
          <a:p>
            <a:pPr lvl="0"/>
            <a:endParaRPr lang="en-GB" sz="1400" b="1"/>
          </a:p>
          <a:p>
            <a:pPr lvl="0"/>
            <a:r>
              <a:rPr lang="en-US" sz="1400"/>
              <a:t>We’ll continue building the underpinning systems and structures, and making changes, to enable our strategy over the next two to three years, but full realisation of the strategy will take longer as we continuously learn and evolve, responding to changes in the world around us. </a:t>
            </a:r>
          </a:p>
          <a:p>
            <a:pPr lvl="0"/>
            <a:endParaRPr lang="en-US" sz="1400"/>
          </a:p>
          <a:p>
            <a:pPr lvl="0"/>
            <a:r>
              <a:rPr lang="en-US" sz="1400"/>
              <a:t>the four interlinked themes that will determine the changes we will make; </a:t>
            </a:r>
          </a:p>
          <a:p>
            <a:pPr lvl="0"/>
            <a:endParaRPr lang="en-US" sz="1400"/>
          </a:p>
          <a:p>
            <a:pPr marL="191374" lvl="0" indent="-191374" defTabSz="1020644">
              <a:buSzPct val="100000"/>
              <a:buChar char="-"/>
            </a:pPr>
            <a:r>
              <a:rPr lang="en-US" sz="1400" b="1"/>
              <a:t>People and communities </a:t>
            </a:r>
            <a:endParaRPr lang="en-US" sz="1400"/>
          </a:p>
          <a:p>
            <a:pPr marL="191374" lvl="0" indent="-191374" defTabSz="1020644">
              <a:buSzPct val="100000"/>
              <a:buChar char="-"/>
            </a:pPr>
            <a:r>
              <a:rPr lang="en-US" sz="1400" b="1"/>
              <a:t>Smarter regulation </a:t>
            </a:r>
          </a:p>
          <a:p>
            <a:pPr marL="191374" lvl="0" indent="-191374" defTabSz="1020644">
              <a:buSzPct val="100000"/>
              <a:buChar char="-"/>
            </a:pPr>
            <a:r>
              <a:rPr lang="en-US" sz="1400" b="1"/>
              <a:t>Safety through learning </a:t>
            </a:r>
          </a:p>
          <a:p>
            <a:pPr marL="191374" lvl="0" indent="-191374" defTabSz="1020644">
              <a:buSzPct val="100000"/>
              <a:buChar char="-"/>
            </a:pPr>
            <a:r>
              <a:rPr lang="en-US" sz="1400" b="1"/>
              <a:t>Accelerating improvement</a:t>
            </a:r>
          </a:p>
          <a:p>
            <a:pPr marL="191374" lvl="0" indent="-191374" defTabSz="1020644">
              <a:buSzPct val="100000"/>
              <a:buChar char="-"/>
            </a:pPr>
            <a:endParaRPr lang="en-US" sz="1400" b="1">
              <a:solidFill>
                <a:srgbClr val="1B2D70"/>
              </a:solidFill>
              <a:latin typeface="Arial"/>
              <a:ea typeface="ＭＳ Ｐゴシック"/>
              <a:cs typeface="Arial"/>
            </a:endParaRPr>
          </a:p>
          <a:p>
            <a:pPr lvl="0" defTabSz="483031"/>
            <a:r>
              <a:rPr lang="en-US" sz="1500">
                <a:latin typeface="Arial"/>
              </a:rPr>
              <a:t>All of this comes back to our core ambition of tackling inequalities. </a:t>
            </a:r>
            <a:r>
              <a:rPr lang="en-GB" sz="1500">
                <a:latin typeface="Arial" pitchFamily="34"/>
                <a:cs typeface="Arial" pitchFamily="34"/>
              </a:rPr>
              <a:t>We’re pushing for equality of access, experiences and outcomes from health and </a:t>
            </a:r>
            <a:br>
              <a:rPr lang="en-GB" sz="1500">
                <a:latin typeface="Arial" pitchFamily="34"/>
                <a:cs typeface="Arial" pitchFamily="34"/>
              </a:rPr>
            </a:br>
            <a:r>
              <a:rPr lang="en-GB" sz="1500">
                <a:latin typeface="Arial" pitchFamily="34"/>
                <a:cs typeface="Arial" pitchFamily="34"/>
              </a:rPr>
              <a:t>social care services</a:t>
            </a:r>
            <a:endParaRPr lang="en-US" sz="1500">
              <a:latin typeface="Arial"/>
            </a:endParaRPr>
          </a:p>
          <a:p>
            <a:pPr marL="191374" lvl="0" indent="-191374" defTabSz="1020644">
              <a:buSzPct val="100000"/>
              <a:buChar char="-"/>
            </a:pPr>
            <a:endParaRPr lang="en-GB" sz="1400">
              <a:solidFill>
                <a:srgbClr val="1B2D70"/>
              </a:solidFill>
              <a:latin typeface="Arial"/>
              <a:ea typeface="ＭＳ Ｐゴシック"/>
              <a:cs typeface="Arial"/>
            </a:endParaRPr>
          </a:p>
        </p:txBody>
      </p:sp>
      <p:sp>
        <p:nvSpPr>
          <p:cNvPr id="4" name="Slide Number Placeholder 3">
            <a:extLst>
              <a:ext uri="{FF2B5EF4-FFF2-40B4-BE49-F238E27FC236}">
                <a16:creationId xmlns:a16="http://schemas.microsoft.com/office/drawing/2014/main" id="{B1770E80-BA35-FA35-D4B5-5D954183BDE7}"/>
              </a:ext>
            </a:extLst>
          </p:cNvPr>
          <p:cNvSpPr txBox="1"/>
          <p:nvPr/>
        </p:nvSpPr>
        <p:spPr>
          <a:xfrm>
            <a:off x="3901699" y="9516041"/>
            <a:ext cx="2984866" cy="502673"/>
          </a:xfrm>
          <a:prstGeom prst="rect">
            <a:avLst/>
          </a:prstGeom>
          <a:noFill/>
          <a:ln cap="flat">
            <a:noFill/>
          </a:ln>
        </p:spPr>
        <p:txBody>
          <a:bodyPr vert="horz" wrap="square" lIns="96606" tIns="48298" rIns="96606" bIns="48298" anchor="b" anchorCtr="0" compatLnSpc="1">
            <a:noAutofit/>
          </a:bodyPr>
          <a:lstStyle/>
          <a:p>
            <a:pPr marL="0" marR="0" lvl="0" indent="0" algn="r" defTabSz="483031"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451E7EA-49D4-42E5-BE00-44D3CF6B6344}" type="slidenum">
              <a:t>13</a:t>
            </a:fld>
            <a:endParaRPr lang="en-GB" sz="1400" b="0" i="0" u="none" strike="noStrike" kern="1200" cap="none" spc="0" baseline="0">
              <a:solidFill>
                <a:srgbClr val="000000"/>
              </a:solidFill>
              <a:uFillTx/>
              <a:latin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712670-48D2-36C1-04A8-AC1BC2BA29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9DA4F2-4370-0091-AAA4-9393FCC60DB4}"/>
              </a:ext>
            </a:extLst>
          </p:cNvPr>
          <p:cNvSpPr txBox="1">
            <a:spLocks noGrp="1"/>
          </p:cNvSpPr>
          <p:nvPr>
            <p:ph type="body" sz="quarter" idx="1"/>
          </p:nvPr>
        </p:nvSpPr>
        <p:spPr/>
        <p:txBody>
          <a:bodyPr/>
          <a:lstStyle/>
          <a:p>
            <a:endParaRPr lang="en-GB"/>
          </a:p>
        </p:txBody>
      </p:sp>
      <p:sp>
        <p:nvSpPr>
          <p:cNvPr id="4" name="Slide Number Placeholder 3">
            <a:extLst>
              <a:ext uri="{FF2B5EF4-FFF2-40B4-BE49-F238E27FC236}">
                <a16:creationId xmlns:a16="http://schemas.microsoft.com/office/drawing/2014/main" id="{6FD7039A-B9ED-8A60-E28E-5F48D8874BDA}"/>
              </a:ext>
            </a:extLst>
          </p:cNvPr>
          <p:cNvSpPr txBox="1"/>
          <p:nvPr/>
        </p:nvSpPr>
        <p:spPr>
          <a:xfrm>
            <a:off x="3901699" y="9516041"/>
            <a:ext cx="2984866" cy="502673"/>
          </a:xfrm>
          <a:prstGeom prst="rect">
            <a:avLst/>
          </a:prstGeom>
          <a:noFill/>
          <a:ln cap="flat">
            <a:noFill/>
          </a:ln>
        </p:spPr>
        <p:txBody>
          <a:bodyPr vert="horz" wrap="square" lIns="96606" tIns="48298" rIns="96606" bIns="48298" anchor="b" anchorCtr="0" compatLnSpc="1">
            <a:noAutofit/>
          </a:bodyPr>
          <a:lstStyle/>
          <a:p>
            <a:pPr marL="0" marR="0" lvl="0" indent="0" algn="r" defTabSz="483031"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B4F177F-3305-4D1F-9FD5-C6079EFB5D8B}" type="slidenum">
              <a:t>14</a:t>
            </a:fld>
            <a:endParaRPr lang="en-GB" sz="1300" b="0" i="0" u="none" strike="noStrike" kern="1200" cap="none" spc="0" baseline="0">
              <a:solidFill>
                <a:srgbClr val="000000"/>
              </a:solidFill>
              <a:uFillTx/>
              <a:latin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65C419-7787-3A6A-F5B7-4F3100234F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A9D200-8C83-072F-E86E-9394C3BD7950}"/>
              </a:ext>
            </a:extLst>
          </p:cNvPr>
          <p:cNvSpPr txBox="1">
            <a:spLocks noGrp="1"/>
          </p:cNvSpPr>
          <p:nvPr>
            <p:ph type="body" sz="quarter" idx="1"/>
          </p:nvPr>
        </p:nvSpPr>
        <p:spPr/>
        <p:txBody>
          <a:bodyPr/>
          <a:lstStyle/>
          <a:p>
            <a:pPr lvl="0"/>
            <a:r>
              <a:rPr lang="en-GB" sz="1400" b="1"/>
              <a:t>The final version of the Act:</a:t>
            </a:r>
          </a:p>
          <a:p>
            <a:pPr lvl="0"/>
            <a:endParaRPr lang="en-GB" sz="1400"/>
          </a:p>
          <a:p>
            <a:pPr marL="191374" lvl="0" indent="-191374">
              <a:buSzPct val="100000"/>
              <a:buFont typeface="Arial" pitchFamily="34"/>
              <a:buChar char="•"/>
            </a:pPr>
            <a:r>
              <a:rPr lang="en-GB" sz="1400"/>
              <a:t>Gives CQC a duty to independently review and assess how Local Authorities are delivering their Care Act functions under Part 1.</a:t>
            </a:r>
          </a:p>
          <a:p>
            <a:pPr marL="191374" lvl="0" indent="-191374">
              <a:buSzPct val="100000"/>
              <a:buFont typeface="Arial" pitchFamily="34"/>
              <a:buChar char="•"/>
            </a:pPr>
            <a:r>
              <a:rPr lang="en-GB" sz="1400"/>
              <a:t>Creates new powers for CQC to have oversight of Integrated Care Systems (ICSs), putting three key themes for assessment on the face of the Bill – Leadership, integration and quality and safety.</a:t>
            </a:r>
          </a:p>
          <a:p>
            <a:pPr marL="191374" lvl="0" indent="-191374">
              <a:buSzPct val="100000"/>
              <a:buFont typeface="Arial" pitchFamily="34"/>
              <a:buChar char="•"/>
            </a:pPr>
            <a:r>
              <a:rPr lang="en-GB" sz="1400"/>
              <a:t>Introduces a requirement for all health and social care providers who carry out regulated activities to ensure that their staff receive specific training appropriate to their role on learning disabilities and autism. The Secretary of State (SofS) is also required to produce a Code of Practice with regards to training on learning disability and autism.  </a:t>
            </a:r>
          </a:p>
          <a:p>
            <a:pPr marL="191374" lvl="0" indent="-191374">
              <a:buSzPct val="100000"/>
              <a:buFont typeface="Arial" pitchFamily="34"/>
              <a:buChar char="•"/>
            </a:pPr>
            <a:r>
              <a:rPr lang="en-GB" sz="1400"/>
              <a:t>Creates a duty for CQC to enforce the NHS food and drink standards. The Bill imposes requirements on NHS hospitals in connection with food or drink provided or made available to any person on hospital premises in England that are used in connection with the carrying on of a regulated activity. Further regulations will be made which will specify the nutritional standards or requirements which are to be complied with.</a:t>
            </a:r>
          </a:p>
          <a:p>
            <a:pPr lvl="0"/>
            <a:endParaRPr lang="en-GB" sz="1400" b="1" u="sng"/>
          </a:p>
          <a:p>
            <a:pPr lvl="0"/>
            <a:r>
              <a:rPr lang="en-GB" sz="1400" b="1" u="sng"/>
              <a:t>New powers </a:t>
            </a:r>
            <a:r>
              <a:rPr lang="en-GB" sz="1400"/>
              <a:t>–</a:t>
            </a:r>
            <a:r>
              <a:rPr lang="en-GB" sz="1100"/>
              <a:t> </a:t>
            </a:r>
            <a:r>
              <a:rPr lang="en-GB" sz="1400"/>
              <a:t> </a:t>
            </a:r>
          </a:p>
          <a:p>
            <a:pPr lvl="1"/>
            <a:r>
              <a:rPr lang="en-GB" sz="1400"/>
              <a:t>We now have new powers to oversee local authorities and integrated care systems under the Health and Care Bill. </a:t>
            </a:r>
          </a:p>
          <a:p>
            <a:pPr lvl="1"/>
            <a:r>
              <a:rPr lang="en-GB" sz="1400"/>
              <a:t>These will support us to deliver the objectives in our strategy by allowing us to look more effectively at how the care provided in a local system is improving outcomes for people and reducing inequalities in their care.</a:t>
            </a:r>
          </a:p>
          <a:p>
            <a:pPr lvl="1"/>
            <a:r>
              <a:rPr lang="en-GB" sz="1400"/>
              <a:t>We’ve engaged extensively over the last year on how we’ll do this, including two large workshops with around 400 representatives from across the country and establishing an expert advisory group to provide dedicated input. </a:t>
            </a:r>
          </a:p>
          <a:p>
            <a:pPr lvl="1"/>
            <a:r>
              <a:rPr lang="en-GB" sz="1400"/>
              <a:t>This will be transformative in how we bring together a view of quality across a local area, put people at the centre and help drive improvement in care. </a:t>
            </a:r>
          </a:p>
        </p:txBody>
      </p:sp>
      <p:sp>
        <p:nvSpPr>
          <p:cNvPr id="4" name="Slide Number Placeholder 3">
            <a:extLst>
              <a:ext uri="{FF2B5EF4-FFF2-40B4-BE49-F238E27FC236}">
                <a16:creationId xmlns:a16="http://schemas.microsoft.com/office/drawing/2014/main" id="{EF27E016-54D7-637F-BB47-E76FBF7D27E3}"/>
              </a:ext>
            </a:extLst>
          </p:cNvPr>
          <p:cNvSpPr txBox="1"/>
          <p:nvPr/>
        </p:nvSpPr>
        <p:spPr>
          <a:xfrm>
            <a:off x="3901699" y="9516041"/>
            <a:ext cx="2984866" cy="502673"/>
          </a:xfrm>
          <a:prstGeom prst="rect">
            <a:avLst/>
          </a:prstGeom>
          <a:noFill/>
          <a:ln cap="flat">
            <a:noFill/>
          </a:ln>
        </p:spPr>
        <p:txBody>
          <a:bodyPr vert="horz" wrap="square" lIns="96606" tIns="48298" rIns="96606" bIns="48298" anchor="b" anchorCtr="0" compatLnSpc="1">
            <a:noAutofit/>
          </a:bodyPr>
          <a:lstStyle/>
          <a:p>
            <a:pPr marL="0" marR="0" lvl="0" indent="0" algn="r" defTabSz="96606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48412B5-F8B2-4869-838E-9E83FBAE7CB8}" type="slidenum">
              <a:t>15</a:t>
            </a:fld>
            <a:endParaRPr lang="en-GB" sz="1400" b="0" i="0" u="none" strike="noStrike" kern="1200" cap="none" spc="0" baseline="0">
              <a:solidFill>
                <a:srgbClr val="000000"/>
              </a:solidFill>
              <a:uFillTx/>
              <a:latin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DC7C9A-2588-75FF-9C6E-D208F73FCF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6E7B77-60C7-9394-8C7B-D8B22F1ABD60}"/>
              </a:ext>
            </a:extLst>
          </p:cNvPr>
          <p:cNvSpPr txBox="1">
            <a:spLocks noGrp="1"/>
          </p:cNvSpPr>
          <p:nvPr>
            <p:ph type="body" sz="quarter" idx="1"/>
          </p:nvPr>
        </p:nvSpPr>
        <p:spPr/>
        <p:txBody>
          <a:bodyPr/>
          <a:lstStyle/>
          <a:p>
            <a:pPr lvl="0"/>
            <a:r>
              <a:rPr lang="en-GB" sz="1300" b="1"/>
              <a:t>The final version of the Act:</a:t>
            </a:r>
          </a:p>
          <a:p>
            <a:pPr lvl="0"/>
            <a:endParaRPr lang="en-GB" sz="1300"/>
          </a:p>
          <a:p>
            <a:pPr marL="181133" lvl="0" indent="-181133">
              <a:buSzPct val="100000"/>
              <a:buFont typeface="Arial" pitchFamily="34"/>
              <a:buChar char="•"/>
            </a:pPr>
            <a:r>
              <a:rPr lang="en-GB" sz="1300"/>
              <a:t>Gives CQC a duty to independently review and assess how Local Authorities are delivering their Care Act functions under Part 1.</a:t>
            </a:r>
          </a:p>
          <a:p>
            <a:pPr marL="181133" lvl="0" indent="-181133">
              <a:buSzPct val="100000"/>
              <a:buFont typeface="Arial" pitchFamily="34"/>
              <a:buChar char="•"/>
            </a:pPr>
            <a:r>
              <a:rPr lang="en-GB" sz="1300"/>
              <a:t>Creates new powers for CQC to have oversight of Integrated Care Systems (ICSs), putting three key themes for assessment on the face of the Bill – Leadership, integration and quality and safety.</a:t>
            </a:r>
          </a:p>
          <a:p>
            <a:pPr marL="181133" lvl="0" indent="-181133">
              <a:buSzPct val="100000"/>
              <a:buFont typeface="Arial" pitchFamily="34"/>
              <a:buChar char="•"/>
            </a:pPr>
            <a:r>
              <a:rPr lang="en-GB" sz="1300"/>
              <a:t>Introduces a requirement for all health and social care providers who carry out regulated activities to ensure that their staff receive specific training appropriate to their role on learning disabilities and autism. The Secretary of State (SofS) is also required to produce a Code of Practice with regards to training on learning disability and autism.  </a:t>
            </a:r>
          </a:p>
          <a:p>
            <a:pPr marL="181133" lvl="0" indent="-181133">
              <a:buSzPct val="100000"/>
              <a:buFont typeface="Arial" pitchFamily="34"/>
              <a:buChar char="•"/>
            </a:pPr>
            <a:r>
              <a:rPr lang="en-GB" sz="1300"/>
              <a:t>Creates a duty for CQC to enforce the NHS food and drink standards. The Bill imposes requirements on NHS hospitals in connection with food or drink provided or made available to any person on hospital premises in England that are used in connection with the carrying on of a regulated activity. Further regulations will be made which will specify the nutritional standards or requirements which are to be complied with.</a:t>
            </a:r>
          </a:p>
          <a:p>
            <a:pPr lvl="0"/>
            <a:endParaRPr lang="en-GB" sz="1300" b="1" u="sng"/>
          </a:p>
          <a:p>
            <a:pPr lvl="0"/>
            <a:r>
              <a:rPr lang="en-GB" sz="1300" b="1" u="sng"/>
              <a:t>New responsibilities </a:t>
            </a:r>
            <a:r>
              <a:rPr lang="en-GB" sz="1300"/>
              <a:t>–</a:t>
            </a:r>
            <a:r>
              <a:rPr lang="en-GB" sz="1000"/>
              <a:t> </a:t>
            </a:r>
            <a:r>
              <a:rPr lang="en-GB" sz="1300"/>
              <a:t> </a:t>
            </a:r>
          </a:p>
          <a:p>
            <a:pPr lvl="1"/>
            <a:r>
              <a:rPr lang="en-GB" sz="1300"/>
              <a:t>We now have new powers to oversee local authorities and integrated care systems under the Health and Care Bill. </a:t>
            </a:r>
          </a:p>
          <a:p>
            <a:pPr lvl="1"/>
            <a:r>
              <a:rPr lang="en-GB" sz="1300"/>
              <a:t>These will support us to deliver the objectives in our strategy by allowing us to look more effectively at how the care provided in a local system is improving outcomes for people and reducing inequalities in their care.</a:t>
            </a:r>
          </a:p>
          <a:p>
            <a:pPr lvl="1"/>
            <a:r>
              <a:rPr lang="en-GB" sz="1300"/>
              <a:t>We’ve engaged extensively over the last year on how we’ll do this, including two large workshops with around 400 representatives from across the country and establishing an expert advisory group to provide dedicated input. </a:t>
            </a:r>
          </a:p>
          <a:p>
            <a:pPr lvl="1"/>
            <a:r>
              <a:rPr lang="en-GB" sz="1300"/>
              <a:t>This will be transformative in how we bring together a view of quality across a local area, put people at the centre and help drive improvement in care. </a:t>
            </a:r>
          </a:p>
        </p:txBody>
      </p:sp>
      <p:sp>
        <p:nvSpPr>
          <p:cNvPr id="4" name="Slide Number Placeholder 3">
            <a:extLst>
              <a:ext uri="{FF2B5EF4-FFF2-40B4-BE49-F238E27FC236}">
                <a16:creationId xmlns:a16="http://schemas.microsoft.com/office/drawing/2014/main" id="{F1BDCAED-0B8C-D2AB-3BD8-909E6635FA83}"/>
              </a:ext>
            </a:extLst>
          </p:cNvPr>
          <p:cNvSpPr txBox="1"/>
          <p:nvPr/>
        </p:nvSpPr>
        <p:spPr>
          <a:xfrm>
            <a:off x="3901699" y="9516041"/>
            <a:ext cx="2984866" cy="502673"/>
          </a:xfrm>
          <a:prstGeom prst="rect">
            <a:avLst/>
          </a:prstGeom>
          <a:noFill/>
          <a:ln cap="flat">
            <a:noFill/>
          </a:ln>
        </p:spPr>
        <p:txBody>
          <a:bodyPr vert="horz" wrap="square" lIns="96606" tIns="48298" rIns="96606" bIns="48298"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E3D5245-2BB8-4E0B-8B5F-ED8DD8F03E0F}" type="slidenum">
              <a:t>16</a:t>
            </a:fld>
            <a:endParaRPr lang="en-GB" sz="1300" b="0" i="0" u="none" strike="noStrike" kern="1200" cap="none" spc="0" baseline="0">
              <a:solidFill>
                <a:srgbClr val="000000"/>
              </a:solidFill>
              <a:uFillTx/>
              <a:latin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4.xml"/><Relationship Id="rId4" Type="http://schemas.openxmlformats.org/officeDocument/2006/relationships/image" Target="../media/image7.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4.xml"/><Relationship Id="rId4" Type="http://schemas.openxmlformats.org/officeDocument/2006/relationships/image" Target="../media/image7.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4.xml"/><Relationship Id="rId4" Type="http://schemas.openxmlformats.org/officeDocument/2006/relationships/image" Target="../media/image8.tiff"/></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4.xml"/><Relationship Id="rId6" Type="http://schemas.openxmlformats.org/officeDocument/2006/relationships/image" Target="../media/image6.png"/><Relationship Id="rId5" Type="http://schemas.openxmlformats.org/officeDocument/2006/relationships/image" Target="../media/image9.emf"/><Relationship Id="rId4" Type="http://schemas.openxmlformats.org/officeDocument/2006/relationships/image" Target="../media/image8.tiff"/></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4.xml"/><Relationship Id="rId6" Type="http://schemas.openxmlformats.org/officeDocument/2006/relationships/image" Target="../media/image6.png"/><Relationship Id="rId5" Type="http://schemas.openxmlformats.org/officeDocument/2006/relationships/image" Target="../media/image10.emf"/><Relationship Id="rId4" Type="http://schemas.openxmlformats.org/officeDocument/2006/relationships/image" Target="../media/image8.tiff"/></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2.tiff"/><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Purple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F7D6A7-2B36-C3E4-0E62-A8D7BC7EB6E0}"/>
              </a:ext>
            </a:extLst>
          </p:cNvPr>
          <p:cNvSpPr txBox="1">
            <a:spLocks noGrp="1"/>
          </p:cNvSpPr>
          <p:nvPr>
            <p:ph type="title"/>
          </p:nvPr>
        </p:nvSpPr>
        <p:spPr>
          <a:xfrm>
            <a:off x="750951" y="326065"/>
            <a:ext cx="10515600" cy="3102934"/>
          </a:xfrm>
          <a:prstGeom prst="rect">
            <a:avLst/>
          </a:prstGeom>
          <a:noFill/>
          <a:ln>
            <a:noFill/>
          </a:ln>
        </p:spPr>
        <p:txBody>
          <a:bodyPr vert="horz" wrap="square" lIns="91440" tIns="45720" rIns="91440" bIns="45720" anchor="t" anchorCtr="0" compatLnSpc="1">
            <a:noAutofit/>
          </a:bodyPr>
          <a:lstStyle>
            <a:lvl1pPr marL="0" marR="0" lvl="0" indent="0" fontAlgn="auto">
              <a:lnSpc>
                <a:spcPct val="100000"/>
              </a:lnSpc>
              <a:spcBef>
                <a:spcPts val="0"/>
              </a:spcBef>
              <a:spcAft>
                <a:spcPts val="0"/>
              </a:spcAft>
              <a:tabLst/>
              <a:defRPr lang="en-US" sz="9600" b="1" i="0" u="none" strike="noStrike" kern="0" cap="none" spc="0" baseline="0">
                <a:solidFill>
                  <a:srgbClr val="000000"/>
                </a:solidFill>
                <a:uFillTx/>
                <a:latin typeface="Arial"/>
                <a:ea typeface="Arial"/>
                <a:cs typeface="Calibri" pitchFamily="34"/>
              </a:defRPr>
            </a:lvl1pPr>
          </a:lstStyle>
          <a:p>
            <a:pPr lvl="0"/>
            <a:r>
              <a:rPr lang="en-US"/>
              <a:t>Presentation title</a:t>
            </a:r>
            <a:endParaRPr lang="en-GB"/>
          </a:p>
        </p:txBody>
      </p:sp>
      <p:sp>
        <p:nvSpPr>
          <p:cNvPr id="3" name="Text Placeholder 7">
            <a:extLst>
              <a:ext uri="{FF2B5EF4-FFF2-40B4-BE49-F238E27FC236}">
                <a16:creationId xmlns:a16="http://schemas.microsoft.com/office/drawing/2014/main" id="{01EDE4AF-9BEC-C973-DE5B-61B5F42BD380}"/>
              </a:ext>
            </a:extLst>
          </p:cNvPr>
          <p:cNvSpPr txBox="1">
            <a:spLocks noGrp="1"/>
          </p:cNvSpPr>
          <p:nvPr>
            <p:ph type="body" idx="4294967295"/>
          </p:nvPr>
        </p:nvSpPr>
        <p:spPr>
          <a:xfrm>
            <a:off x="750951" y="3910212"/>
            <a:ext cx="10515600" cy="960796"/>
          </a:xfrm>
        </p:spPr>
        <p:txBody>
          <a:bodyPr/>
          <a:lstStyle>
            <a:lvl1pPr>
              <a:defRPr b="0"/>
            </a:lvl1pPr>
          </a:lstStyle>
          <a:p>
            <a:pPr lvl="0"/>
            <a:r>
              <a:rPr lang="en-US"/>
              <a:t>Presenter name</a:t>
            </a:r>
          </a:p>
        </p:txBody>
      </p:sp>
      <p:sp>
        <p:nvSpPr>
          <p:cNvPr id="4" name="Text Placeholder 9">
            <a:extLst>
              <a:ext uri="{FF2B5EF4-FFF2-40B4-BE49-F238E27FC236}">
                <a16:creationId xmlns:a16="http://schemas.microsoft.com/office/drawing/2014/main" id="{4757471E-7F90-AFD3-B2BC-4CDA9F2BE70E}"/>
              </a:ext>
            </a:extLst>
          </p:cNvPr>
          <p:cNvSpPr txBox="1">
            <a:spLocks noGrp="1"/>
          </p:cNvSpPr>
          <p:nvPr>
            <p:ph type="body" idx="4294967295"/>
          </p:nvPr>
        </p:nvSpPr>
        <p:spPr>
          <a:xfrm>
            <a:off x="750951" y="5168444"/>
            <a:ext cx="10515600" cy="767657"/>
          </a:xfrm>
        </p:spPr>
        <p:txBody>
          <a:bodyPr/>
          <a:lstStyle>
            <a:lvl1pPr>
              <a:defRPr sz="4267" b="0"/>
            </a:lvl1pPr>
          </a:lstStyle>
          <a:p>
            <a:pPr lvl="0"/>
            <a:r>
              <a:rPr lang="en-US"/>
              <a:t>Month, Year</a:t>
            </a:r>
          </a:p>
        </p:txBody>
      </p:sp>
    </p:spTree>
    <p:extLst>
      <p:ext uri="{BB962C8B-B14F-4D97-AF65-F5344CB8AC3E}">
        <p14:creationId xmlns:p14="http://schemas.microsoft.com/office/powerpoint/2010/main" val="1705942674"/>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urple chapter">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D0B83A0-A905-12CD-3529-D935C39E5C5E}"/>
              </a:ext>
            </a:extLst>
          </p:cNvPr>
          <p:cNvSpPr/>
          <p:nvPr/>
        </p:nvSpPr>
        <p:spPr>
          <a:xfrm>
            <a:off x="0" y="0"/>
            <a:ext cx="12191996" cy="6405335"/>
          </a:xfrm>
          <a:prstGeom prst="rect">
            <a:avLst/>
          </a:prstGeom>
          <a:solidFill>
            <a:srgbClr val="5F2861"/>
          </a:solidFill>
          <a:ln cap="flat">
            <a:noFill/>
            <a:prstDash val="solid"/>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2400" b="0" i="0" u="none" strike="noStrike" kern="1200" cap="none" spc="0" baseline="0">
              <a:solidFill>
                <a:srgbClr val="FFFFFF"/>
              </a:solidFill>
              <a:uFillTx/>
              <a:latin typeface="Arial"/>
            </a:endParaRPr>
          </a:p>
        </p:txBody>
      </p:sp>
      <p:sp>
        <p:nvSpPr>
          <p:cNvPr id="3" name="Title 2">
            <a:extLst>
              <a:ext uri="{FF2B5EF4-FFF2-40B4-BE49-F238E27FC236}">
                <a16:creationId xmlns:a16="http://schemas.microsoft.com/office/drawing/2014/main" id="{52B05F95-5FB3-9E67-2831-7313E5ACA082}"/>
              </a:ext>
            </a:extLst>
          </p:cNvPr>
          <p:cNvSpPr txBox="1">
            <a:spLocks noGrp="1"/>
          </p:cNvSpPr>
          <p:nvPr>
            <p:ph type="title"/>
          </p:nvPr>
        </p:nvSpPr>
        <p:spPr>
          <a:xfrm>
            <a:off x="838203" y="2995162"/>
            <a:ext cx="10515600" cy="867665"/>
          </a:xfrm>
          <a:prstGeom prst="rect">
            <a:avLst/>
          </a:prstGeom>
          <a:noFill/>
          <a:ln>
            <a:noFill/>
          </a:ln>
        </p:spPr>
        <p:txBody>
          <a:bodyPr vert="horz" wrap="square" lIns="91440" tIns="45720" rIns="91440" bIns="45720" anchor="t" anchorCtr="0" compatLnSpc="1">
            <a:noAutofit/>
          </a:bodyPr>
          <a:lstStyle>
            <a:lvl1pPr marL="0" marR="0" lvl="0" indent="0" fontAlgn="auto">
              <a:lnSpc>
                <a:spcPct val="100000"/>
              </a:lnSpc>
              <a:spcBef>
                <a:spcPts val="0"/>
              </a:spcBef>
              <a:spcAft>
                <a:spcPts val="0"/>
              </a:spcAft>
              <a:tabLst/>
              <a:defRPr lang="en-US" sz="5333" b="1" i="0" u="none" strike="noStrike" kern="0" cap="none" spc="0" baseline="0">
                <a:solidFill>
                  <a:srgbClr val="FFFFFF"/>
                </a:solidFill>
                <a:uFillTx/>
                <a:latin typeface="Arial"/>
                <a:ea typeface="Arial"/>
                <a:cs typeface="Arial"/>
              </a:defRPr>
            </a:lvl1pPr>
          </a:lstStyle>
          <a:p>
            <a:pPr lvl="0"/>
            <a:r>
              <a:rPr lang="en-US"/>
              <a:t>Click to edit Master title style</a:t>
            </a:r>
            <a:endParaRPr lang="en-GB"/>
          </a:p>
        </p:txBody>
      </p:sp>
    </p:spTree>
    <p:extLst>
      <p:ext uri="{BB962C8B-B14F-4D97-AF65-F5344CB8AC3E}">
        <p14:creationId xmlns:p14="http://schemas.microsoft.com/office/powerpoint/2010/main" val="23846661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4709D-8181-62F2-4F2C-B77ED1AD4D1F}"/>
              </a:ext>
            </a:extLst>
          </p:cNvPr>
          <p:cNvSpPr txBox="1">
            <a:spLocks noGrp="1"/>
          </p:cNvSpPr>
          <p:nvPr>
            <p:ph type="ctrTitle"/>
          </p:nvPr>
        </p:nvSpPr>
        <p:spPr>
          <a:xfrm>
            <a:off x="1524003" y="1122361"/>
            <a:ext cx="9144000" cy="2387598"/>
          </a:xfrm>
          <a:prstGeom prst="rect">
            <a:avLst/>
          </a:prstGeom>
          <a:noFill/>
          <a:ln>
            <a:noFill/>
          </a:ln>
        </p:spPr>
        <p:txBody>
          <a:bodyPr vert="horz" wrap="square" lIns="91440" tIns="45720" rIns="91440" bIns="45720" anchor="b" anchorCtr="1" compatLnSpc="1">
            <a:noAutofit/>
          </a:bodyPr>
          <a:lstStyle>
            <a:lvl1pPr marL="0" marR="0" lvl="0" indent="0" algn="ctr" fontAlgn="auto">
              <a:lnSpc>
                <a:spcPct val="100000"/>
              </a:lnSpc>
              <a:spcBef>
                <a:spcPts val="0"/>
              </a:spcBef>
              <a:spcAft>
                <a:spcPts val="0"/>
              </a:spcAft>
              <a:tabLst/>
              <a:defRPr lang="en-GB" sz="6000" b="0" i="0" u="none" strike="noStrike" kern="0" cap="none" spc="0" baseline="0">
                <a:solidFill>
                  <a:srgbClr val="000000"/>
                </a:solidFill>
                <a:uFillTx/>
                <a:latin typeface="Arial"/>
                <a:ea typeface="Arial"/>
                <a:cs typeface="Arial"/>
              </a:defRPr>
            </a:lvl1pPr>
          </a:lstStyle>
          <a:p>
            <a:pPr lvl="0"/>
            <a:r>
              <a:rPr lang="en-GB"/>
              <a:t>Click to edit Master title style</a:t>
            </a:r>
            <a:endParaRPr lang="en-US"/>
          </a:p>
        </p:txBody>
      </p:sp>
      <p:sp>
        <p:nvSpPr>
          <p:cNvPr id="3" name="Subtitle 2">
            <a:extLst>
              <a:ext uri="{FF2B5EF4-FFF2-40B4-BE49-F238E27FC236}">
                <a16:creationId xmlns:a16="http://schemas.microsoft.com/office/drawing/2014/main" id="{83012246-DF34-997F-6C02-EAA26741D794}"/>
              </a:ext>
            </a:extLst>
          </p:cNvPr>
          <p:cNvSpPr txBox="1">
            <a:spLocks noGrp="1"/>
          </p:cNvSpPr>
          <p:nvPr>
            <p:ph type="subTitle" idx="1"/>
          </p:nvPr>
        </p:nvSpPr>
        <p:spPr>
          <a:xfrm>
            <a:off x="1524003" y="3602041"/>
            <a:ext cx="9144000" cy="1655758"/>
          </a:xfrm>
        </p:spPr>
        <p:txBody>
          <a:bodyPr anchorCtr="1"/>
          <a:lstStyle>
            <a:lvl1pPr algn="ctr">
              <a:defRPr lang="en-GB" sz="2400"/>
            </a:lvl1pPr>
          </a:lstStyle>
          <a:p>
            <a:pPr lvl="0"/>
            <a:r>
              <a:rPr lang="en-GB"/>
              <a:t>Click to edit Master subtitle style</a:t>
            </a:r>
            <a:endParaRPr lang="en-US"/>
          </a:p>
        </p:txBody>
      </p:sp>
      <p:sp>
        <p:nvSpPr>
          <p:cNvPr id="4" name="Date Placeholder 3">
            <a:extLst>
              <a:ext uri="{FF2B5EF4-FFF2-40B4-BE49-F238E27FC236}">
                <a16:creationId xmlns:a16="http://schemas.microsoft.com/office/drawing/2014/main" id="{D4004744-FA6F-61CA-5D39-FE2E81DEFF94}"/>
              </a:ext>
            </a:extLst>
          </p:cNvPr>
          <p:cNvSpPr txBox="1">
            <a:spLocks noGrp="1"/>
          </p:cNvSpPr>
          <p:nvPr>
            <p:ph type="dt" sz="quarter" idx="7"/>
          </p:nvPr>
        </p:nvSpPr>
        <p:spPr>
          <a:xfrm>
            <a:off x="0" y="0"/>
            <a:ext cx="0" cy="0"/>
          </a:xfrm>
          <a:prstGeom prst="rect">
            <a:avLst/>
          </a:prstGeom>
          <a:noFill/>
          <a:ln>
            <a:noFill/>
          </a:ln>
        </p:spPr>
        <p:txBody>
          <a:bodyPr vert="horz" wrap="square" lIns="91440" tIns="45720" rIns="91440" bIns="45720" anchor="t" anchorCtr="0" compatLnSpc="1">
            <a:noAutofit/>
          </a:bodyPr>
          <a:lstStyle>
            <a:lvl1pPr marL="0" marR="0" lvl="0" indent="0" algn="l" defTabSz="457200" rtl="0" fontAlgn="auto" hangingPunct="1">
              <a:lnSpc>
                <a:spcPct val="100000"/>
              </a:lnSpc>
              <a:spcBef>
                <a:spcPts val="0"/>
              </a:spcBef>
              <a:spcAft>
                <a:spcPts val="0"/>
              </a:spcAft>
              <a:buNone/>
              <a:tabLst/>
              <a:defRPr lang="en-US" sz="1800" b="0" i="0" u="none" strike="noStrike" kern="1200" cap="none" spc="0" baseline="0">
                <a:solidFill>
                  <a:srgbClr val="000000"/>
                </a:solidFill>
                <a:uFillTx/>
                <a:latin typeface="Arial"/>
              </a:defRPr>
            </a:lvl1pPr>
          </a:lstStyle>
          <a:p>
            <a:pPr lvl="0"/>
            <a:endParaRPr lang="en-US"/>
          </a:p>
        </p:txBody>
      </p:sp>
      <p:sp>
        <p:nvSpPr>
          <p:cNvPr id="5" name="Footer Placeholder 4">
            <a:extLst>
              <a:ext uri="{FF2B5EF4-FFF2-40B4-BE49-F238E27FC236}">
                <a16:creationId xmlns:a16="http://schemas.microsoft.com/office/drawing/2014/main" id="{7FD980B2-B277-ED21-C6E6-7E9165A5AD13}"/>
              </a:ext>
            </a:extLst>
          </p:cNvPr>
          <p:cNvSpPr txBox="1">
            <a:spLocks noGrp="1"/>
          </p:cNvSpPr>
          <p:nvPr>
            <p:ph type="ftr" sz="quarter" idx="9"/>
          </p:nvPr>
        </p:nvSpPr>
        <p:spPr>
          <a:xfrm>
            <a:off x="0" y="0"/>
            <a:ext cx="0" cy="0"/>
          </a:xfrm>
          <a:prstGeom prst="rect">
            <a:avLst/>
          </a:prstGeom>
          <a:noFill/>
          <a:ln>
            <a:noFill/>
          </a:ln>
        </p:spPr>
        <p:txBody>
          <a:bodyPr vert="horz" wrap="square" lIns="91440" tIns="45720" rIns="91440" bIns="45720" anchor="t" anchorCtr="0" compatLnSpc="1">
            <a:noAutofit/>
          </a:bodyPr>
          <a:lstStyle>
            <a:lvl1pPr marL="0" marR="0" lvl="0" indent="0" algn="l" defTabSz="457200" rtl="0" fontAlgn="auto" hangingPunct="1">
              <a:lnSpc>
                <a:spcPct val="100000"/>
              </a:lnSpc>
              <a:spcBef>
                <a:spcPts val="0"/>
              </a:spcBef>
              <a:spcAft>
                <a:spcPts val="0"/>
              </a:spcAft>
              <a:buNone/>
              <a:tabLst/>
              <a:defRPr lang="en-US" sz="1800" b="0" i="0" u="none" strike="noStrike" kern="1200" cap="none" spc="0" baseline="0">
                <a:solidFill>
                  <a:srgbClr val="000000"/>
                </a:solidFill>
                <a:uFillTx/>
                <a:latin typeface="Arial"/>
              </a:defRPr>
            </a:lvl1pPr>
          </a:lstStyle>
          <a:p>
            <a:pPr lvl="0"/>
            <a:endParaRPr lang="en-US"/>
          </a:p>
        </p:txBody>
      </p:sp>
      <p:sp>
        <p:nvSpPr>
          <p:cNvPr id="6" name="Slide Number Placeholder 5">
            <a:extLst>
              <a:ext uri="{FF2B5EF4-FFF2-40B4-BE49-F238E27FC236}">
                <a16:creationId xmlns:a16="http://schemas.microsoft.com/office/drawing/2014/main" id="{8BB6271E-6CE7-5356-FAB5-C0F4EE13845A}"/>
              </a:ext>
            </a:extLst>
          </p:cNvPr>
          <p:cNvSpPr txBox="1">
            <a:spLocks noGrp="1"/>
          </p:cNvSpPr>
          <p:nvPr>
            <p:ph type="sldNum" sz="quarter" idx="8"/>
          </p:nvPr>
        </p:nvSpPr>
        <p:spPr>
          <a:xfrm>
            <a:off x="0" y="0"/>
            <a:ext cx="0" cy="0"/>
          </a:xfrm>
          <a:prstGeom prst="rect">
            <a:avLst/>
          </a:prstGeom>
          <a:noFill/>
          <a:ln>
            <a:noFill/>
          </a:ln>
        </p:spPr>
        <p:txBody>
          <a:bodyPr vert="horz" wrap="square" lIns="91440" tIns="45720" rIns="91440" bIns="45720" anchor="t" anchorCtr="0" compatLnSpc="1">
            <a:noAutofit/>
          </a:bodyPr>
          <a:lstStyle>
            <a:lvl1pPr marL="0" marR="0" lvl="0" indent="0" algn="l" defTabSz="457200" rtl="0" fontAlgn="auto" hangingPunct="1">
              <a:lnSpc>
                <a:spcPct val="100000"/>
              </a:lnSpc>
              <a:spcBef>
                <a:spcPts val="0"/>
              </a:spcBef>
              <a:spcAft>
                <a:spcPts val="0"/>
              </a:spcAft>
              <a:buNone/>
              <a:tabLst/>
              <a:defRPr lang="en-US" sz="1800" b="0" i="0" u="none" strike="noStrike" kern="1200" cap="none" spc="0" baseline="0">
                <a:solidFill>
                  <a:srgbClr val="000000"/>
                </a:solidFill>
                <a:uFillTx/>
                <a:latin typeface="Arial"/>
              </a:defRPr>
            </a:lvl1pPr>
          </a:lstStyle>
          <a:p>
            <a:pPr lvl="0"/>
            <a:fld id="{44255635-9CEA-4F4E-B72A-EF490B2D2F6D}" type="slidenum">
              <a:t>‹#›</a:t>
            </a:fld>
            <a:endParaRPr lang="en-US"/>
          </a:p>
        </p:txBody>
      </p:sp>
    </p:spTree>
    <p:extLst>
      <p:ext uri="{BB962C8B-B14F-4D97-AF65-F5344CB8AC3E}">
        <p14:creationId xmlns:p14="http://schemas.microsoft.com/office/powerpoint/2010/main" val="4756763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74471-78DD-9949-3D14-48EB7B9CF0ED}"/>
              </a:ext>
            </a:extLst>
          </p:cNvPr>
          <p:cNvSpPr txBox="1">
            <a:spLocks noGrp="1"/>
          </p:cNvSpPr>
          <p:nvPr>
            <p:ph type="title"/>
          </p:nvPr>
        </p:nvSpPr>
        <p:spPr>
          <a:xfrm>
            <a:off x="863605" y="485793"/>
            <a:ext cx="7437967" cy="906463"/>
          </a:xfrm>
          <a:prstGeom prst="rect">
            <a:avLst/>
          </a:prstGeom>
          <a:noFill/>
          <a:ln>
            <a:noFill/>
          </a:ln>
        </p:spPr>
        <p:txBody>
          <a:bodyPr vert="horz" wrap="square" lIns="91440" tIns="45720" rIns="91440" bIns="45720" anchor="t" anchorCtr="0" compatLnSpc="1">
            <a:noAutofit/>
          </a:bodyPr>
          <a:lstStyle>
            <a:lvl1pPr marL="0" marR="0" lvl="0" indent="0" fontAlgn="auto">
              <a:lnSpc>
                <a:spcPct val="100000"/>
              </a:lnSpc>
              <a:spcBef>
                <a:spcPts val="0"/>
              </a:spcBef>
              <a:spcAft>
                <a:spcPts val="0"/>
              </a:spcAft>
              <a:tabLst/>
              <a:defRPr lang="en-GB" sz="1867" b="0" i="0" u="none" strike="noStrike" kern="0" cap="none" spc="0" baseline="0">
                <a:solidFill>
                  <a:srgbClr val="000000"/>
                </a:solidFill>
                <a:uFillTx/>
                <a:latin typeface="Arial"/>
                <a:ea typeface="Arial"/>
                <a:cs typeface="Arial"/>
              </a:defRPr>
            </a:lvl1pPr>
          </a:lstStyle>
          <a:p>
            <a:pPr lvl="0"/>
            <a:r>
              <a:rPr lang="en-GB"/>
              <a:t>Click to edit Master title style</a:t>
            </a:r>
            <a:endParaRPr lang="en-US"/>
          </a:p>
        </p:txBody>
      </p:sp>
      <p:sp>
        <p:nvSpPr>
          <p:cNvPr id="3" name="Text Placeholder 3">
            <a:extLst>
              <a:ext uri="{FF2B5EF4-FFF2-40B4-BE49-F238E27FC236}">
                <a16:creationId xmlns:a16="http://schemas.microsoft.com/office/drawing/2014/main" id="{7A52E643-17A4-2F7F-0E65-A5947FB01665}"/>
              </a:ext>
            </a:extLst>
          </p:cNvPr>
          <p:cNvSpPr txBox="1">
            <a:spLocks noGrp="1"/>
          </p:cNvSpPr>
          <p:nvPr>
            <p:ph type="body" idx="4294967295"/>
          </p:nvPr>
        </p:nvSpPr>
        <p:spPr>
          <a:xfrm>
            <a:off x="527316" y="1268766"/>
            <a:ext cx="10945285" cy="4391021"/>
          </a:xfrm>
        </p:spPr>
        <p:txBody>
          <a:bodyPr/>
          <a:lstStyle>
            <a:lvl1pPr>
              <a:defRPr lang="en-GB"/>
            </a:lvl1pPr>
            <a:lvl2pPr marL="0" marR="0" lvl="1" indent="0" fontAlgn="auto">
              <a:lnSpc>
                <a:spcPct val="100000"/>
              </a:lnSpc>
              <a:spcBef>
                <a:spcPts val="0"/>
              </a:spcBef>
              <a:spcAft>
                <a:spcPts val="0"/>
              </a:spcAft>
              <a:buNone/>
              <a:tabLst/>
              <a:defRPr lang="en-GB" sz="1867" b="0" i="0" u="none" strike="noStrike" kern="0" cap="none" spc="0" baseline="0">
                <a:solidFill>
                  <a:srgbClr val="000000"/>
                </a:solidFill>
                <a:uFillTx/>
                <a:latin typeface="Arial"/>
                <a:ea typeface="Arial"/>
                <a:cs typeface="Arial"/>
              </a:defRPr>
            </a:lvl2pPr>
            <a:lvl3pPr marL="0" marR="0" lvl="2" indent="0" fontAlgn="auto">
              <a:lnSpc>
                <a:spcPct val="100000"/>
              </a:lnSpc>
              <a:spcBef>
                <a:spcPts val="0"/>
              </a:spcBef>
              <a:spcAft>
                <a:spcPts val="0"/>
              </a:spcAft>
              <a:buNone/>
              <a:tabLst/>
              <a:defRPr lang="en-GB" sz="1867" b="0" i="0" u="none" strike="noStrike" kern="0" cap="none" spc="0" baseline="0">
                <a:solidFill>
                  <a:srgbClr val="000000"/>
                </a:solidFill>
                <a:uFillTx/>
                <a:latin typeface="Arial"/>
                <a:ea typeface="Arial"/>
                <a:cs typeface="Arial"/>
              </a:defRPr>
            </a:lvl3pPr>
            <a:lvl4pPr marL="0" marR="0" lvl="3" indent="0" fontAlgn="auto">
              <a:lnSpc>
                <a:spcPct val="100000"/>
              </a:lnSpc>
              <a:spcBef>
                <a:spcPts val="0"/>
              </a:spcBef>
              <a:spcAft>
                <a:spcPts val="0"/>
              </a:spcAft>
              <a:buNone/>
              <a:tabLst/>
              <a:defRPr lang="en-GB" sz="1867" b="0" i="0" u="none" strike="noStrike" kern="0" cap="none" spc="0" baseline="0">
                <a:solidFill>
                  <a:srgbClr val="000000"/>
                </a:solidFill>
                <a:uFillTx/>
                <a:latin typeface="Arial"/>
                <a:ea typeface="Arial"/>
                <a:cs typeface="Arial"/>
              </a:defRPr>
            </a:lvl4pPr>
            <a:lvl5pPr marL="0" marR="0" lvl="4" indent="0" fontAlgn="auto">
              <a:lnSpc>
                <a:spcPct val="100000"/>
              </a:lnSpc>
              <a:spcBef>
                <a:spcPts val="0"/>
              </a:spcBef>
              <a:spcAft>
                <a:spcPts val="0"/>
              </a:spcAft>
              <a:buNone/>
              <a:tabLst/>
              <a:defRPr lang="en-GB" sz="1867" b="0" i="0" u="none" strike="noStrike" kern="0" cap="none" spc="0" baseline="0">
                <a:solidFill>
                  <a:srgbClr val="000000"/>
                </a:solidFill>
                <a:uFillTx/>
                <a:latin typeface="Arial"/>
                <a:ea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180769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BF165-7E6F-C939-1257-BD0A2AF759D7}"/>
              </a:ext>
            </a:extLst>
          </p:cNvPr>
          <p:cNvSpPr txBox="1">
            <a:spLocks noGrp="1"/>
          </p:cNvSpPr>
          <p:nvPr>
            <p:ph type="title"/>
          </p:nvPr>
        </p:nvSpPr>
        <p:spPr>
          <a:xfrm>
            <a:off x="963082" y="4406905"/>
            <a:ext cx="10363196" cy="1362071"/>
          </a:xfrm>
          <a:prstGeom prst="rect">
            <a:avLst/>
          </a:prstGeom>
          <a:noFill/>
          <a:ln>
            <a:noFill/>
          </a:ln>
        </p:spPr>
        <p:txBody>
          <a:bodyPr vert="horz" wrap="square" lIns="91440" tIns="45720" rIns="91440" bIns="45720" anchor="t" anchorCtr="0" compatLnSpc="1">
            <a:noAutofit/>
          </a:bodyPr>
          <a:lstStyle>
            <a:lvl1pPr marL="0" marR="0" lvl="0" indent="0" fontAlgn="auto">
              <a:lnSpc>
                <a:spcPct val="100000"/>
              </a:lnSpc>
              <a:spcBef>
                <a:spcPts val="0"/>
              </a:spcBef>
              <a:spcAft>
                <a:spcPts val="0"/>
              </a:spcAft>
              <a:tabLst/>
              <a:defRPr lang="en-GB" sz="4000" b="1" i="0" u="none" strike="noStrike" kern="0" cap="all" spc="0" baseline="0">
                <a:solidFill>
                  <a:srgbClr val="000000"/>
                </a:solidFill>
                <a:uFillTx/>
                <a:latin typeface="Arial"/>
                <a:ea typeface="Arial"/>
                <a:cs typeface="Arial"/>
              </a:defRPr>
            </a:lvl1pPr>
          </a:lstStyle>
          <a:p>
            <a:pPr lvl="0"/>
            <a:r>
              <a:rPr lang="en-GB"/>
              <a:t>Click to edit Master title style</a:t>
            </a:r>
            <a:endParaRPr lang="en-US"/>
          </a:p>
        </p:txBody>
      </p:sp>
      <p:sp>
        <p:nvSpPr>
          <p:cNvPr id="3" name="Text Placeholder 2">
            <a:extLst>
              <a:ext uri="{FF2B5EF4-FFF2-40B4-BE49-F238E27FC236}">
                <a16:creationId xmlns:a16="http://schemas.microsoft.com/office/drawing/2014/main" id="{7DF1A1D1-E85E-F63A-BD96-68776BC50F35}"/>
              </a:ext>
            </a:extLst>
          </p:cNvPr>
          <p:cNvSpPr txBox="1">
            <a:spLocks noGrp="1"/>
          </p:cNvSpPr>
          <p:nvPr>
            <p:ph type="body" idx="1"/>
          </p:nvPr>
        </p:nvSpPr>
        <p:spPr>
          <a:xfrm>
            <a:off x="963082" y="2906713"/>
            <a:ext cx="10363196" cy="1500182"/>
          </a:xfrm>
        </p:spPr>
        <p:txBody>
          <a:bodyPr anchor="b"/>
          <a:lstStyle>
            <a:lvl1pPr>
              <a:defRPr lang="en-GB" sz="2000"/>
            </a:lvl1pPr>
          </a:lstStyle>
          <a:p>
            <a:pPr lvl="0"/>
            <a:r>
              <a:rPr lang="en-GB"/>
              <a:t>Click to edit Master text styles</a:t>
            </a:r>
          </a:p>
        </p:txBody>
      </p:sp>
      <p:sp>
        <p:nvSpPr>
          <p:cNvPr id="4" name="Rectangle 5">
            <a:extLst>
              <a:ext uri="{FF2B5EF4-FFF2-40B4-BE49-F238E27FC236}">
                <a16:creationId xmlns:a16="http://schemas.microsoft.com/office/drawing/2014/main" id="{7DDF46F3-3534-C1D8-2736-4A05385EF64F}"/>
              </a:ext>
            </a:extLst>
          </p:cNvPr>
          <p:cNvSpPr txBox="1">
            <a:spLocks noGrp="1"/>
          </p:cNvSpPr>
          <p:nvPr>
            <p:ph type="sldNum" sz="quarter" idx="8"/>
          </p:nvPr>
        </p:nvSpPr>
        <p:spPr>
          <a:xfrm>
            <a:off x="0" y="0"/>
            <a:ext cx="0" cy="0"/>
          </a:xfrm>
          <a:prstGeom prst="rect">
            <a:avLst/>
          </a:prstGeom>
          <a:noFill/>
          <a:ln>
            <a:noFill/>
          </a:ln>
        </p:spPr>
        <p:txBody>
          <a:bodyPr vert="horz" wrap="square" lIns="91440" tIns="45720" rIns="91440" bIns="45720" anchor="t" anchorCtr="0" compatLnSpc="1">
            <a:noAutofit/>
          </a:bodyPr>
          <a:lstStyle>
            <a:lvl1pPr marL="0" marR="0" lvl="0" indent="0" algn="l" defTabSz="457200" rtl="0" fontAlgn="auto" hangingPunct="1">
              <a:lnSpc>
                <a:spcPct val="100000"/>
              </a:lnSpc>
              <a:spcBef>
                <a:spcPts val="0"/>
              </a:spcBef>
              <a:spcAft>
                <a:spcPts val="0"/>
              </a:spcAft>
              <a:buNone/>
              <a:tabLst/>
              <a:defRPr lang="en-US" sz="1800" b="0" i="0" u="none" strike="noStrike" kern="1200" cap="none" spc="0" baseline="0">
                <a:solidFill>
                  <a:srgbClr val="000000"/>
                </a:solidFill>
                <a:uFillTx/>
                <a:latin typeface="Arial"/>
              </a:defRPr>
            </a:lvl1pPr>
          </a:lstStyle>
          <a:p>
            <a:pPr lvl="0"/>
            <a:fld id="{3FA3E085-0B16-43DC-95D5-5F6E93A5CDC2}" type="slidenum">
              <a:t>‹#›</a:t>
            </a:fld>
            <a:endParaRPr lang="en-US"/>
          </a:p>
        </p:txBody>
      </p:sp>
    </p:spTree>
    <p:extLst>
      <p:ext uri="{BB962C8B-B14F-4D97-AF65-F5344CB8AC3E}">
        <p14:creationId xmlns:p14="http://schemas.microsoft.com/office/powerpoint/2010/main" val="1649582790"/>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Slide Number Placeholder 4">
            <a:extLst>
              <a:ext uri="{FF2B5EF4-FFF2-40B4-BE49-F238E27FC236}">
                <a16:creationId xmlns:a16="http://schemas.microsoft.com/office/drawing/2014/main" id="{54E7D872-3263-D671-C54C-B889B45FE8A1}"/>
              </a:ext>
            </a:extLst>
          </p:cNvPr>
          <p:cNvSpPr txBox="1">
            <a:spLocks noGrp="1"/>
          </p:cNvSpPr>
          <p:nvPr>
            <p:ph type="sldNum" sz="quarter" idx="8"/>
          </p:nvPr>
        </p:nvSpPr>
        <p:spPr/>
        <p:txBody>
          <a:bodyPr/>
          <a:lstStyle>
            <a:lvl1pPr>
              <a:defRPr/>
            </a:lvl1pPr>
          </a:lstStyle>
          <a:p>
            <a:pPr lvl="0"/>
            <a:fld id="{1C33FF32-B15C-4AEE-92F0-C35641BCAF80}" type="slidenum">
              <a:t>‹#›</a:t>
            </a:fld>
            <a:endParaRPr lang="en-GB"/>
          </a:p>
        </p:txBody>
      </p:sp>
    </p:spTree>
    <p:extLst>
      <p:ext uri="{BB962C8B-B14F-4D97-AF65-F5344CB8AC3E}">
        <p14:creationId xmlns:p14="http://schemas.microsoft.com/office/powerpoint/2010/main" val="9010821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1">
    <p:spTree>
      <p:nvGrpSpPr>
        <p:cNvPr id="1" name=""/>
        <p:cNvGrpSpPr/>
        <p:nvPr/>
      </p:nvGrpSpPr>
      <p:grpSpPr>
        <a:xfrm>
          <a:off x="0" y="0"/>
          <a:ext cx="0" cy="0"/>
          <a:chOff x="0" y="0"/>
          <a:chExt cx="0" cy="0"/>
        </a:xfrm>
      </p:grpSpPr>
      <p:sp>
        <p:nvSpPr>
          <p:cNvPr id="2" name="Picture Placeholder 6">
            <a:extLst>
              <a:ext uri="{FF2B5EF4-FFF2-40B4-BE49-F238E27FC236}">
                <a16:creationId xmlns:a16="http://schemas.microsoft.com/office/drawing/2014/main" id="{E7B0CF35-F781-C699-AC94-329604D08F0E}"/>
              </a:ext>
            </a:extLst>
          </p:cNvPr>
          <p:cNvSpPr txBox="1">
            <a:spLocks noGrp="1"/>
          </p:cNvSpPr>
          <p:nvPr>
            <p:ph type="pic" idx="4294967295"/>
          </p:nvPr>
        </p:nvSpPr>
        <p:spPr>
          <a:xfrm>
            <a:off x="0" y="0"/>
            <a:ext cx="12191996" cy="6858000"/>
          </a:xfrm>
        </p:spPr>
        <p:txBody>
          <a:bodyPr/>
          <a:lstStyle>
            <a:lvl1pPr>
              <a:defRPr lang="en-GB"/>
            </a:lvl1pPr>
          </a:lstStyle>
          <a:p>
            <a:pPr lvl="0"/>
            <a:endParaRPr lang="en-GB"/>
          </a:p>
        </p:txBody>
      </p:sp>
      <p:sp>
        <p:nvSpPr>
          <p:cNvPr id="3" name="Slide Number Placeholder 4">
            <a:extLst>
              <a:ext uri="{FF2B5EF4-FFF2-40B4-BE49-F238E27FC236}">
                <a16:creationId xmlns:a16="http://schemas.microsoft.com/office/drawing/2014/main" id="{025ACA2C-1033-2AED-F486-FFA25231CEAE}"/>
              </a:ext>
            </a:extLst>
          </p:cNvPr>
          <p:cNvSpPr txBox="1">
            <a:spLocks noGrp="1"/>
          </p:cNvSpPr>
          <p:nvPr>
            <p:ph type="sldNum" sz="quarter" idx="8"/>
          </p:nvPr>
        </p:nvSpPr>
        <p:spPr/>
        <p:txBody>
          <a:bodyPr/>
          <a:lstStyle>
            <a:lvl1pPr>
              <a:defRPr/>
            </a:lvl1pPr>
          </a:lstStyle>
          <a:p>
            <a:pPr lvl="0"/>
            <a:fld id="{AC7E579F-B161-4543-9B57-3190E8DAC0D9}" type="slidenum">
              <a:t>‹#›</a:t>
            </a:fld>
            <a:endParaRPr lang="en-GB"/>
          </a:p>
        </p:txBody>
      </p:sp>
      <p:sp>
        <p:nvSpPr>
          <p:cNvPr id="4" name="Title 1">
            <a:extLst>
              <a:ext uri="{FF2B5EF4-FFF2-40B4-BE49-F238E27FC236}">
                <a16:creationId xmlns:a16="http://schemas.microsoft.com/office/drawing/2014/main" id="{C03A25CE-97A3-8CA7-5848-FD9253C618C6}"/>
              </a:ext>
            </a:extLst>
          </p:cNvPr>
          <p:cNvSpPr txBox="1">
            <a:spLocks noGrp="1"/>
          </p:cNvSpPr>
          <p:nvPr>
            <p:ph type="title"/>
          </p:nvPr>
        </p:nvSpPr>
        <p:spPr>
          <a:xfrm>
            <a:off x="750951" y="2832097"/>
            <a:ext cx="8402988" cy="1940567"/>
          </a:xfrm>
        </p:spPr>
        <p:txBody>
          <a:bodyPr/>
          <a:lstStyle>
            <a:lvl1pPr>
              <a:defRPr sz="7200">
                <a:solidFill>
                  <a:srgbClr val="751D6D"/>
                </a:solidFill>
                <a:cs typeface="Calibri" pitchFamily="34"/>
              </a:defRPr>
            </a:lvl1pPr>
          </a:lstStyle>
          <a:p>
            <a:pPr lvl="0"/>
            <a:r>
              <a:rPr lang="en-US"/>
              <a:t>Presentation title goes here</a:t>
            </a:r>
            <a:endParaRPr lang="en-GB"/>
          </a:p>
        </p:txBody>
      </p:sp>
      <p:pic>
        <p:nvPicPr>
          <p:cNvPr id="5" name="Picture 11" descr="A close-up of a logo&#10;&#10;Description automatically generated with medium confidence">
            <a:extLst>
              <a:ext uri="{FF2B5EF4-FFF2-40B4-BE49-F238E27FC236}">
                <a16:creationId xmlns:a16="http://schemas.microsoft.com/office/drawing/2014/main" id="{9557EF33-5833-D3C0-4F68-29D4335850E0}"/>
              </a:ext>
            </a:extLst>
          </p:cNvPr>
          <p:cNvPicPr>
            <a:picLocks noChangeAspect="1"/>
          </p:cNvPicPr>
          <p:nvPr/>
        </p:nvPicPr>
        <p:blipFill>
          <a:blip r:embed="rId2"/>
          <a:stretch>
            <a:fillRect/>
          </a:stretch>
        </p:blipFill>
        <p:spPr>
          <a:xfrm>
            <a:off x="9541562" y="5869378"/>
            <a:ext cx="2203274" cy="682435"/>
          </a:xfrm>
          <a:prstGeom prst="rect">
            <a:avLst/>
          </a:prstGeom>
          <a:noFill/>
          <a:ln cap="flat">
            <a:noFill/>
          </a:ln>
        </p:spPr>
      </p:pic>
    </p:spTree>
    <p:extLst>
      <p:ext uri="{BB962C8B-B14F-4D97-AF65-F5344CB8AC3E}">
        <p14:creationId xmlns:p14="http://schemas.microsoft.com/office/powerpoint/2010/main" val="21746757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74305-A4A3-634C-4BF8-FFF8775C3F3D}"/>
              </a:ext>
            </a:extLst>
          </p:cNvPr>
          <p:cNvSpPr txBox="1">
            <a:spLocks noGrp="1"/>
          </p:cNvSpPr>
          <p:nvPr>
            <p:ph type="title"/>
          </p:nvPr>
        </p:nvSpPr>
        <p:spPr>
          <a:xfrm>
            <a:off x="750951" y="921898"/>
            <a:ext cx="8402988" cy="2507101"/>
          </a:xfrm>
        </p:spPr>
        <p:txBody>
          <a:bodyPr/>
          <a:lstStyle>
            <a:lvl1pPr>
              <a:defRPr sz="7200">
                <a:solidFill>
                  <a:srgbClr val="751D6D"/>
                </a:solidFill>
                <a:cs typeface="Calibri" pitchFamily="34"/>
              </a:defRPr>
            </a:lvl1pPr>
          </a:lstStyle>
          <a:p>
            <a:pPr lvl="0"/>
            <a:r>
              <a:rPr lang="en-US"/>
              <a:t>Presentation title goes here</a:t>
            </a:r>
            <a:endParaRPr lang="en-GB"/>
          </a:p>
        </p:txBody>
      </p:sp>
      <p:sp>
        <p:nvSpPr>
          <p:cNvPr id="3" name="Text Placeholder 7">
            <a:extLst>
              <a:ext uri="{FF2B5EF4-FFF2-40B4-BE49-F238E27FC236}">
                <a16:creationId xmlns:a16="http://schemas.microsoft.com/office/drawing/2014/main" id="{A74CA153-F365-55B4-09E8-24C137D561B2}"/>
              </a:ext>
            </a:extLst>
          </p:cNvPr>
          <p:cNvSpPr txBox="1">
            <a:spLocks noGrp="1"/>
          </p:cNvSpPr>
          <p:nvPr>
            <p:ph type="body" idx="4294967295"/>
          </p:nvPr>
        </p:nvSpPr>
        <p:spPr>
          <a:xfrm>
            <a:off x="750951" y="3429000"/>
            <a:ext cx="8402988" cy="960796"/>
          </a:xfrm>
        </p:spPr>
        <p:txBody>
          <a:bodyPr/>
          <a:lstStyle>
            <a:lvl1pPr>
              <a:defRPr/>
            </a:lvl1pPr>
          </a:lstStyle>
          <a:p>
            <a:pPr lvl="0"/>
            <a:r>
              <a:rPr lang="en-US"/>
              <a:t>Presenter name</a:t>
            </a:r>
          </a:p>
        </p:txBody>
      </p:sp>
      <p:sp>
        <p:nvSpPr>
          <p:cNvPr id="4" name="Text Placeholder 9">
            <a:extLst>
              <a:ext uri="{FF2B5EF4-FFF2-40B4-BE49-F238E27FC236}">
                <a16:creationId xmlns:a16="http://schemas.microsoft.com/office/drawing/2014/main" id="{59D2E6AE-E031-E48A-010B-0416AE0791A8}"/>
              </a:ext>
            </a:extLst>
          </p:cNvPr>
          <p:cNvSpPr txBox="1">
            <a:spLocks noGrp="1"/>
          </p:cNvSpPr>
          <p:nvPr>
            <p:ph type="body" idx="4294967295"/>
          </p:nvPr>
        </p:nvSpPr>
        <p:spPr>
          <a:xfrm>
            <a:off x="750951" y="4389796"/>
            <a:ext cx="8402988" cy="767657"/>
          </a:xfrm>
        </p:spPr>
        <p:txBody>
          <a:bodyPr/>
          <a:lstStyle>
            <a:lvl1pPr>
              <a:defRPr sz="1400" spc="300">
                <a:solidFill>
                  <a:srgbClr val="751D6D"/>
                </a:solidFill>
                <a:cs typeface="Calibri" pitchFamily="34"/>
              </a:defRPr>
            </a:lvl1pPr>
          </a:lstStyle>
          <a:p>
            <a:pPr lvl="0"/>
            <a:r>
              <a:rPr lang="en-US"/>
              <a:t>MONTH, YEAR</a:t>
            </a:r>
          </a:p>
        </p:txBody>
      </p:sp>
      <p:pic>
        <p:nvPicPr>
          <p:cNvPr id="5" name="Picture 3" descr="A close-up of a logo&#10;&#10;Description automatically generated with medium confidence">
            <a:extLst>
              <a:ext uri="{FF2B5EF4-FFF2-40B4-BE49-F238E27FC236}">
                <a16:creationId xmlns:a16="http://schemas.microsoft.com/office/drawing/2014/main" id="{A441EBF2-92C0-9F45-CF84-89AEF9C981F7}"/>
              </a:ext>
            </a:extLst>
          </p:cNvPr>
          <p:cNvPicPr>
            <a:picLocks noChangeAspect="1"/>
          </p:cNvPicPr>
          <p:nvPr/>
        </p:nvPicPr>
        <p:blipFill>
          <a:blip r:embed="rId2"/>
          <a:stretch>
            <a:fillRect/>
          </a:stretch>
        </p:blipFill>
        <p:spPr>
          <a:xfrm>
            <a:off x="9541562" y="5869378"/>
            <a:ext cx="2203274" cy="682435"/>
          </a:xfrm>
          <a:prstGeom prst="rect">
            <a:avLst/>
          </a:prstGeom>
          <a:noFill/>
          <a:ln cap="flat">
            <a:noFill/>
          </a:ln>
        </p:spPr>
      </p:pic>
      <p:pic>
        <p:nvPicPr>
          <p:cNvPr id="6" name="Picture 6">
            <a:extLst>
              <a:ext uri="{FF2B5EF4-FFF2-40B4-BE49-F238E27FC236}">
                <a16:creationId xmlns:a16="http://schemas.microsoft.com/office/drawing/2014/main" id="{BC1134F0-8895-06FD-E6DF-E740F40E3076}"/>
              </a:ext>
            </a:extLst>
          </p:cNvPr>
          <p:cNvPicPr>
            <a:picLocks noChangeAspect="1"/>
          </p:cNvPicPr>
          <p:nvPr/>
        </p:nvPicPr>
        <p:blipFill>
          <a:blip r:embed="rId3"/>
          <a:stretch>
            <a:fillRect/>
          </a:stretch>
        </p:blipFill>
        <p:spPr>
          <a:xfrm>
            <a:off x="0" y="4039096"/>
            <a:ext cx="2832097" cy="2832097"/>
          </a:xfrm>
          <a:prstGeom prst="rect">
            <a:avLst/>
          </a:prstGeom>
          <a:noFill/>
          <a:ln cap="flat">
            <a:noFill/>
          </a:ln>
        </p:spPr>
      </p:pic>
      <p:pic>
        <p:nvPicPr>
          <p:cNvPr id="7" name="Picture 8">
            <a:extLst>
              <a:ext uri="{FF2B5EF4-FFF2-40B4-BE49-F238E27FC236}">
                <a16:creationId xmlns:a16="http://schemas.microsoft.com/office/drawing/2014/main" id="{EE30F6B1-CAFA-B07D-BEAB-7E4D51994982}"/>
              </a:ext>
            </a:extLst>
          </p:cNvPr>
          <p:cNvPicPr>
            <a:picLocks noChangeAspect="1"/>
          </p:cNvPicPr>
          <p:nvPr/>
        </p:nvPicPr>
        <p:blipFill>
          <a:blip r:embed="rId4"/>
          <a:stretch>
            <a:fillRect/>
          </a:stretch>
        </p:blipFill>
        <p:spPr>
          <a:xfrm rot="5400013">
            <a:off x="9359898" y="0"/>
            <a:ext cx="2832097" cy="2832097"/>
          </a:xfrm>
          <a:prstGeom prst="rect">
            <a:avLst/>
          </a:prstGeom>
          <a:noFill/>
          <a:ln cap="flat">
            <a:noFill/>
          </a:ln>
        </p:spPr>
      </p:pic>
    </p:spTree>
    <p:extLst>
      <p:ext uri="{BB962C8B-B14F-4D97-AF65-F5344CB8AC3E}">
        <p14:creationId xmlns:p14="http://schemas.microsoft.com/office/powerpoint/2010/main" val="11963067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 COLUMN TEXT (SUB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1C24C-DF1A-6593-45EE-0591923E90B7}"/>
              </a:ext>
            </a:extLst>
          </p:cNvPr>
          <p:cNvSpPr txBox="1">
            <a:spLocks noGrp="1"/>
          </p:cNvSpPr>
          <p:nvPr>
            <p:ph type="title"/>
          </p:nvPr>
        </p:nvSpPr>
        <p:spPr>
          <a:xfrm>
            <a:off x="438153" y="464240"/>
            <a:ext cx="11314118" cy="637675"/>
          </a:xfrm>
        </p:spPr>
        <p:txBody>
          <a:bodyPr/>
          <a:lstStyle>
            <a:lvl1pPr>
              <a:defRPr lang="en-GB">
                <a:solidFill>
                  <a:srgbClr val="751D6D"/>
                </a:solidFill>
              </a:defRPr>
            </a:lvl1pPr>
          </a:lstStyle>
          <a:p>
            <a:pPr lvl="0"/>
            <a:r>
              <a:rPr lang="en-GB"/>
              <a:t>Click to edit heading text here</a:t>
            </a:r>
          </a:p>
        </p:txBody>
      </p:sp>
      <p:sp>
        <p:nvSpPr>
          <p:cNvPr id="3" name="Slide Number Placeholder 3">
            <a:extLst>
              <a:ext uri="{FF2B5EF4-FFF2-40B4-BE49-F238E27FC236}">
                <a16:creationId xmlns:a16="http://schemas.microsoft.com/office/drawing/2014/main" id="{0985125C-06A8-564A-27FF-676B36B3B192}"/>
              </a:ext>
            </a:extLst>
          </p:cNvPr>
          <p:cNvSpPr txBox="1">
            <a:spLocks noGrp="1"/>
          </p:cNvSpPr>
          <p:nvPr>
            <p:ph type="sldNum" sz="quarter" idx="8"/>
          </p:nvPr>
        </p:nvSpPr>
        <p:spPr/>
        <p:txBody>
          <a:bodyPr/>
          <a:lstStyle>
            <a:lvl1pPr>
              <a:defRPr/>
            </a:lvl1pPr>
          </a:lstStyle>
          <a:p>
            <a:pPr lvl="0"/>
            <a:fld id="{E11AA82B-81D9-41BD-8F1D-38DC2C3C021B}" type="slidenum">
              <a:t>‹#›</a:t>
            </a:fld>
            <a:endParaRPr lang="en-GB"/>
          </a:p>
        </p:txBody>
      </p:sp>
      <p:sp>
        <p:nvSpPr>
          <p:cNvPr id="4" name="Text Placeholder 7">
            <a:extLst>
              <a:ext uri="{FF2B5EF4-FFF2-40B4-BE49-F238E27FC236}">
                <a16:creationId xmlns:a16="http://schemas.microsoft.com/office/drawing/2014/main" id="{F262E9E7-E13B-B832-8EE1-DCDED747345D}"/>
              </a:ext>
            </a:extLst>
          </p:cNvPr>
          <p:cNvSpPr txBox="1">
            <a:spLocks noGrp="1"/>
          </p:cNvSpPr>
          <p:nvPr>
            <p:ph type="body" idx="4294967295"/>
          </p:nvPr>
        </p:nvSpPr>
        <p:spPr>
          <a:xfrm>
            <a:off x="438153" y="1857292"/>
            <a:ext cx="5382871" cy="4154484"/>
          </a:xfrm>
        </p:spPr>
        <p:txBody>
          <a:bodyPr/>
          <a:lstStyle>
            <a:lvl1pPr>
              <a:defRPr lang="en-GB" sz="1600"/>
            </a:lvl1pPr>
          </a:lstStyle>
          <a:p>
            <a:pPr lvl="0"/>
            <a:r>
              <a:rPr lang="en-GB"/>
              <a:t>This is two column placeholder text, click to edit</a:t>
            </a:r>
          </a:p>
        </p:txBody>
      </p:sp>
      <p:sp>
        <p:nvSpPr>
          <p:cNvPr id="5" name="Text Placeholder 7">
            <a:extLst>
              <a:ext uri="{FF2B5EF4-FFF2-40B4-BE49-F238E27FC236}">
                <a16:creationId xmlns:a16="http://schemas.microsoft.com/office/drawing/2014/main" id="{8927C173-3D03-6C8B-9D5E-B3476891C40C}"/>
              </a:ext>
            </a:extLst>
          </p:cNvPr>
          <p:cNvSpPr txBox="1">
            <a:spLocks noGrp="1"/>
          </p:cNvSpPr>
          <p:nvPr>
            <p:ph type="body" idx="4294967295"/>
          </p:nvPr>
        </p:nvSpPr>
        <p:spPr>
          <a:xfrm>
            <a:off x="6370981" y="1857292"/>
            <a:ext cx="5382871" cy="4154484"/>
          </a:xfrm>
        </p:spPr>
        <p:txBody>
          <a:bodyPr/>
          <a:lstStyle>
            <a:lvl1pPr marL="285750" indent="-285750">
              <a:buClr>
                <a:srgbClr val="FC4700"/>
              </a:buClr>
              <a:buSzPct val="100000"/>
              <a:buFont typeface="Wingdings" pitchFamily="2"/>
              <a:buChar char="§"/>
              <a:defRPr lang="en-GB" sz="1600"/>
            </a:lvl1pPr>
            <a:lvl2pPr marL="285750" marR="0" lvl="0" indent="-285750" fontAlgn="auto">
              <a:spcBef>
                <a:spcPts val="1000"/>
              </a:spcBef>
              <a:spcAft>
                <a:spcPts val="0"/>
              </a:spcAft>
              <a:buClr>
                <a:srgbClr val="FC4700"/>
              </a:buClr>
              <a:buSzPct val="100000"/>
              <a:buFont typeface="Wingdings" pitchFamily="2"/>
              <a:buChar char="§"/>
              <a:tabLst/>
              <a:defRPr lang="en-GB" sz="1600" b="0" i="0" u="none" strike="noStrike" cap="none" spc="0" baseline="0">
                <a:solidFill>
                  <a:srgbClr val="000000"/>
                </a:solidFill>
                <a:uFillTx/>
                <a:latin typeface="Arial"/>
              </a:defRPr>
            </a:lvl2pPr>
            <a:lvl3pPr marL="285750" marR="0" lvl="0" indent="-285750" fontAlgn="auto">
              <a:spcBef>
                <a:spcPts val="1000"/>
              </a:spcBef>
              <a:spcAft>
                <a:spcPts val="0"/>
              </a:spcAft>
              <a:buClr>
                <a:srgbClr val="FC4700"/>
              </a:buClr>
              <a:buSzPct val="100000"/>
              <a:buFont typeface="Wingdings" pitchFamily="2"/>
              <a:buChar char="§"/>
              <a:tabLst/>
              <a:defRPr lang="en-GB" sz="1600" b="0" i="0" u="none" strike="noStrike" cap="none" spc="0" baseline="0">
                <a:solidFill>
                  <a:srgbClr val="000000"/>
                </a:solidFill>
                <a:uFillTx/>
                <a:latin typeface="Arial"/>
              </a:defRPr>
            </a:lvl3pPr>
          </a:lstStyle>
          <a:p>
            <a:pPr lvl="0"/>
            <a:r>
              <a:rPr lang="en-GB"/>
              <a:t>This is two column placeholder text, click to edit</a:t>
            </a:r>
          </a:p>
          <a:p>
            <a:pPr lvl="0"/>
            <a:r>
              <a:rPr lang="en-GB"/>
              <a:t>This is a list </a:t>
            </a:r>
          </a:p>
          <a:p>
            <a:pPr lvl="0"/>
            <a:r>
              <a:rPr lang="en-GB"/>
              <a:t>This is a list</a:t>
            </a:r>
          </a:p>
        </p:txBody>
      </p:sp>
      <p:sp>
        <p:nvSpPr>
          <p:cNvPr id="6" name="Text Placeholder 11">
            <a:extLst>
              <a:ext uri="{FF2B5EF4-FFF2-40B4-BE49-F238E27FC236}">
                <a16:creationId xmlns:a16="http://schemas.microsoft.com/office/drawing/2014/main" id="{E693419C-14E3-F86A-06C7-1FE6C452B1E2}"/>
              </a:ext>
            </a:extLst>
          </p:cNvPr>
          <p:cNvSpPr txBox="1">
            <a:spLocks noGrp="1"/>
          </p:cNvSpPr>
          <p:nvPr>
            <p:ph type="body" idx="4294967295"/>
          </p:nvPr>
        </p:nvSpPr>
        <p:spPr>
          <a:xfrm>
            <a:off x="438153" y="1162741"/>
            <a:ext cx="11306171" cy="517522"/>
          </a:xfrm>
        </p:spPr>
        <p:txBody>
          <a:bodyPr/>
          <a:lstStyle>
            <a:lvl1pPr>
              <a:defRPr lang="en-GB">
                <a:solidFill>
                  <a:srgbClr val="751D6D"/>
                </a:solidFill>
              </a:defRPr>
            </a:lvl1pPr>
          </a:lstStyle>
          <a:p>
            <a:pPr lvl="0"/>
            <a:r>
              <a:rPr lang="en-GB"/>
              <a:t>Click to edit subheading text here</a:t>
            </a:r>
          </a:p>
        </p:txBody>
      </p:sp>
      <p:pic>
        <p:nvPicPr>
          <p:cNvPr id="7" name="Picture 13">
            <a:extLst>
              <a:ext uri="{FF2B5EF4-FFF2-40B4-BE49-F238E27FC236}">
                <a16:creationId xmlns:a16="http://schemas.microsoft.com/office/drawing/2014/main" id="{2AEC9C92-AA0B-813E-9BEB-0E066422960E}"/>
              </a:ext>
            </a:extLst>
          </p:cNvPr>
          <p:cNvPicPr>
            <a:picLocks noChangeAspect="1"/>
          </p:cNvPicPr>
          <p:nvPr/>
        </p:nvPicPr>
        <p:blipFill>
          <a:blip r:embed="rId2"/>
          <a:stretch>
            <a:fillRect/>
          </a:stretch>
        </p:blipFill>
        <p:spPr>
          <a:xfrm rot="5400013">
            <a:off x="10334704" y="0"/>
            <a:ext cx="1857292" cy="1857292"/>
          </a:xfrm>
          <a:prstGeom prst="rect">
            <a:avLst/>
          </a:prstGeom>
          <a:noFill/>
          <a:ln cap="flat">
            <a:noFill/>
          </a:ln>
        </p:spPr>
      </p:pic>
      <p:pic>
        <p:nvPicPr>
          <p:cNvPr id="8" name="Picture 14" descr="A close-up of a logo&#10;&#10;Description automatically generated with medium confidence">
            <a:extLst>
              <a:ext uri="{FF2B5EF4-FFF2-40B4-BE49-F238E27FC236}">
                <a16:creationId xmlns:a16="http://schemas.microsoft.com/office/drawing/2014/main" id="{EE76D2DD-6A6F-EC61-E0B4-CA7F456AD580}"/>
              </a:ext>
            </a:extLst>
          </p:cNvPr>
          <p:cNvPicPr>
            <a:picLocks noChangeAspect="1"/>
          </p:cNvPicPr>
          <p:nvPr/>
        </p:nvPicPr>
        <p:blipFill>
          <a:blip r:embed="rId3"/>
          <a:stretch>
            <a:fillRect/>
          </a:stretch>
        </p:blipFill>
        <p:spPr>
          <a:xfrm>
            <a:off x="10631655" y="6327090"/>
            <a:ext cx="1113181" cy="344792"/>
          </a:xfrm>
          <a:prstGeom prst="rect">
            <a:avLst/>
          </a:prstGeom>
          <a:noFill/>
          <a:ln cap="flat">
            <a:noFill/>
          </a:ln>
        </p:spPr>
      </p:pic>
      <p:pic>
        <p:nvPicPr>
          <p:cNvPr id="9" name="Picture 15">
            <a:extLst>
              <a:ext uri="{FF2B5EF4-FFF2-40B4-BE49-F238E27FC236}">
                <a16:creationId xmlns:a16="http://schemas.microsoft.com/office/drawing/2014/main" id="{683B6078-8D23-B47F-CDE0-C01E41A9AEAA}"/>
              </a:ext>
            </a:extLst>
          </p:cNvPr>
          <p:cNvPicPr>
            <a:picLocks noChangeAspect="1"/>
          </p:cNvPicPr>
          <p:nvPr/>
        </p:nvPicPr>
        <p:blipFill>
          <a:blip r:embed="rId4"/>
          <a:stretch>
            <a:fillRect/>
          </a:stretch>
        </p:blipFill>
        <p:spPr>
          <a:xfrm>
            <a:off x="0" y="5744818"/>
            <a:ext cx="1113181" cy="1113181"/>
          </a:xfrm>
          <a:prstGeom prst="rect">
            <a:avLst/>
          </a:prstGeom>
          <a:noFill/>
          <a:ln cap="flat">
            <a:noFill/>
          </a:ln>
        </p:spPr>
      </p:pic>
    </p:spTree>
    <p:extLst>
      <p:ext uri="{BB962C8B-B14F-4D97-AF65-F5344CB8AC3E}">
        <p14:creationId xmlns:p14="http://schemas.microsoft.com/office/powerpoint/2010/main" val="2917353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WO COLUMN TEXT (NO SU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FA55B-EDCC-0093-1B68-0BE7E56CBA5A}"/>
              </a:ext>
            </a:extLst>
          </p:cNvPr>
          <p:cNvSpPr txBox="1">
            <a:spLocks noGrp="1"/>
          </p:cNvSpPr>
          <p:nvPr>
            <p:ph type="title"/>
          </p:nvPr>
        </p:nvSpPr>
        <p:spPr>
          <a:xfrm>
            <a:off x="438153" y="464240"/>
            <a:ext cx="11314118" cy="637675"/>
          </a:xfrm>
        </p:spPr>
        <p:txBody>
          <a:bodyPr/>
          <a:lstStyle>
            <a:lvl1pPr>
              <a:defRPr lang="en-GB">
                <a:solidFill>
                  <a:srgbClr val="751D6D"/>
                </a:solidFill>
              </a:defRPr>
            </a:lvl1pPr>
          </a:lstStyle>
          <a:p>
            <a:pPr lvl="0"/>
            <a:r>
              <a:rPr lang="en-GB"/>
              <a:t>Click to edit heading text here</a:t>
            </a:r>
          </a:p>
        </p:txBody>
      </p:sp>
      <p:sp>
        <p:nvSpPr>
          <p:cNvPr id="3" name="Slide Number Placeholder 3">
            <a:extLst>
              <a:ext uri="{FF2B5EF4-FFF2-40B4-BE49-F238E27FC236}">
                <a16:creationId xmlns:a16="http://schemas.microsoft.com/office/drawing/2014/main" id="{7AEEB13C-A107-3BD5-3549-03BF5326DBEF}"/>
              </a:ext>
            </a:extLst>
          </p:cNvPr>
          <p:cNvSpPr txBox="1">
            <a:spLocks noGrp="1"/>
          </p:cNvSpPr>
          <p:nvPr>
            <p:ph type="sldNum" sz="quarter" idx="8"/>
          </p:nvPr>
        </p:nvSpPr>
        <p:spPr/>
        <p:txBody>
          <a:bodyPr/>
          <a:lstStyle>
            <a:lvl1pPr>
              <a:defRPr/>
            </a:lvl1pPr>
          </a:lstStyle>
          <a:p>
            <a:pPr lvl="0"/>
            <a:fld id="{2B300325-544A-4FCD-9FCC-600B7A03E317}" type="slidenum">
              <a:t>‹#›</a:t>
            </a:fld>
            <a:endParaRPr lang="en-GB"/>
          </a:p>
        </p:txBody>
      </p:sp>
      <p:sp>
        <p:nvSpPr>
          <p:cNvPr id="4" name="Text Placeholder 7">
            <a:extLst>
              <a:ext uri="{FF2B5EF4-FFF2-40B4-BE49-F238E27FC236}">
                <a16:creationId xmlns:a16="http://schemas.microsoft.com/office/drawing/2014/main" id="{C617F5D8-704A-1A44-CCAE-93554F6B5093}"/>
              </a:ext>
            </a:extLst>
          </p:cNvPr>
          <p:cNvSpPr txBox="1">
            <a:spLocks noGrp="1"/>
          </p:cNvSpPr>
          <p:nvPr>
            <p:ph type="body" idx="4294967295"/>
          </p:nvPr>
        </p:nvSpPr>
        <p:spPr>
          <a:xfrm>
            <a:off x="438153" y="1371600"/>
            <a:ext cx="5382871" cy="4640177"/>
          </a:xfrm>
        </p:spPr>
        <p:txBody>
          <a:bodyPr/>
          <a:lstStyle>
            <a:lvl1pPr>
              <a:defRPr lang="en-GB" sz="1600"/>
            </a:lvl1pPr>
          </a:lstStyle>
          <a:p>
            <a:pPr lvl="0"/>
            <a:r>
              <a:rPr lang="en-GB"/>
              <a:t>This is two column placeholder text, click to edit</a:t>
            </a:r>
          </a:p>
        </p:txBody>
      </p:sp>
      <p:sp>
        <p:nvSpPr>
          <p:cNvPr id="5" name="Text Placeholder 7">
            <a:extLst>
              <a:ext uri="{FF2B5EF4-FFF2-40B4-BE49-F238E27FC236}">
                <a16:creationId xmlns:a16="http://schemas.microsoft.com/office/drawing/2014/main" id="{8E601A2E-2FEB-12B6-AF02-4A54B8672F18}"/>
              </a:ext>
            </a:extLst>
          </p:cNvPr>
          <p:cNvSpPr txBox="1">
            <a:spLocks noGrp="1"/>
          </p:cNvSpPr>
          <p:nvPr>
            <p:ph type="body" idx="4294967295"/>
          </p:nvPr>
        </p:nvSpPr>
        <p:spPr>
          <a:xfrm>
            <a:off x="6370981" y="1371600"/>
            <a:ext cx="5382871" cy="4640177"/>
          </a:xfrm>
        </p:spPr>
        <p:txBody>
          <a:bodyPr/>
          <a:lstStyle>
            <a:lvl1pPr marL="285750" indent="-285750">
              <a:buClr>
                <a:srgbClr val="FC4700"/>
              </a:buClr>
              <a:buSzPct val="100000"/>
              <a:buFont typeface="Wingdings" pitchFamily="2"/>
              <a:buChar char="§"/>
              <a:defRPr lang="en-GB" sz="1600"/>
            </a:lvl1pPr>
            <a:lvl2pPr marL="285750" marR="0" lvl="0" indent="-285750" fontAlgn="auto">
              <a:spcBef>
                <a:spcPts val="1000"/>
              </a:spcBef>
              <a:spcAft>
                <a:spcPts val="0"/>
              </a:spcAft>
              <a:buClr>
                <a:srgbClr val="FC4700"/>
              </a:buClr>
              <a:buSzPct val="100000"/>
              <a:buFont typeface="Wingdings" pitchFamily="2"/>
              <a:buChar char="§"/>
              <a:tabLst/>
              <a:defRPr lang="en-GB" sz="1600" b="0" i="0" u="none" strike="noStrike" cap="none" spc="0" baseline="0">
                <a:solidFill>
                  <a:srgbClr val="000000"/>
                </a:solidFill>
                <a:uFillTx/>
                <a:latin typeface="Arial"/>
              </a:defRPr>
            </a:lvl2pPr>
            <a:lvl3pPr marL="285750" marR="0" lvl="0" indent="-285750" fontAlgn="auto">
              <a:spcBef>
                <a:spcPts val="1000"/>
              </a:spcBef>
              <a:spcAft>
                <a:spcPts val="0"/>
              </a:spcAft>
              <a:buClr>
                <a:srgbClr val="FC4700"/>
              </a:buClr>
              <a:buSzPct val="100000"/>
              <a:buFont typeface="Wingdings" pitchFamily="2"/>
              <a:buChar char="§"/>
              <a:tabLst/>
              <a:defRPr lang="en-GB" sz="1600" b="0" i="0" u="none" strike="noStrike" cap="none" spc="0" baseline="0">
                <a:solidFill>
                  <a:srgbClr val="000000"/>
                </a:solidFill>
                <a:uFillTx/>
                <a:latin typeface="Arial"/>
              </a:defRPr>
            </a:lvl3pPr>
          </a:lstStyle>
          <a:p>
            <a:pPr lvl="0"/>
            <a:r>
              <a:rPr lang="en-GB"/>
              <a:t>This is two column placeholder text, click to edit</a:t>
            </a:r>
          </a:p>
          <a:p>
            <a:pPr lvl="0"/>
            <a:r>
              <a:rPr lang="en-GB"/>
              <a:t>This is a list </a:t>
            </a:r>
          </a:p>
          <a:p>
            <a:pPr lvl="0"/>
            <a:r>
              <a:rPr lang="en-GB"/>
              <a:t>This is a list</a:t>
            </a:r>
          </a:p>
        </p:txBody>
      </p:sp>
      <p:pic>
        <p:nvPicPr>
          <p:cNvPr id="6" name="Picture 13">
            <a:extLst>
              <a:ext uri="{FF2B5EF4-FFF2-40B4-BE49-F238E27FC236}">
                <a16:creationId xmlns:a16="http://schemas.microsoft.com/office/drawing/2014/main" id="{0A904C2A-CF36-5DB4-773A-5F175DD30FBC}"/>
              </a:ext>
            </a:extLst>
          </p:cNvPr>
          <p:cNvPicPr>
            <a:picLocks noChangeAspect="1"/>
          </p:cNvPicPr>
          <p:nvPr/>
        </p:nvPicPr>
        <p:blipFill>
          <a:blip r:embed="rId2"/>
          <a:stretch>
            <a:fillRect/>
          </a:stretch>
        </p:blipFill>
        <p:spPr>
          <a:xfrm rot="5400013">
            <a:off x="10334704" y="0"/>
            <a:ext cx="1857292" cy="1857292"/>
          </a:xfrm>
          <a:prstGeom prst="rect">
            <a:avLst/>
          </a:prstGeom>
          <a:noFill/>
          <a:ln cap="flat">
            <a:noFill/>
          </a:ln>
        </p:spPr>
      </p:pic>
      <p:pic>
        <p:nvPicPr>
          <p:cNvPr id="7" name="Picture 14" descr="A close-up of a logo&#10;&#10;Description automatically generated with medium confidence">
            <a:extLst>
              <a:ext uri="{FF2B5EF4-FFF2-40B4-BE49-F238E27FC236}">
                <a16:creationId xmlns:a16="http://schemas.microsoft.com/office/drawing/2014/main" id="{8284B385-9D26-3176-7A0D-14354AAF27DA}"/>
              </a:ext>
            </a:extLst>
          </p:cNvPr>
          <p:cNvPicPr>
            <a:picLocks noChangeAspect="1"/>
          </p:cNvPicPr>
          <p:nvPr/>
        </p:nvPicPr>
        <p:blipFill>
          <a:blip r:embed="rId3"/>
          <a:stretch>
            <a:fillRect/>
          </a:stretch>
        </p:blipFill>
        <p:spPr>
          <a:xfrm>
            <a:off x="10631655" y="6327090"/>
            <a:ext cx="1113181" cy="344792"/>
          </a:xfrm>
          <a:prstGeom prst="rect">
            <a:avLst/>
          </a:prstGeom>
          <a:noFill/>
          <a:ln cap="flat">
            <a:noFill/>
          </a:ln>
        </p:spPr>
      </p:pic>
      <p:pic>
        <p:nvPicPr>
          <p:cNvPr id="8" name="Picture 15">
            <a:extLst>
              <a:ext uri="{FF2B5EF4-FFF2-40B4-BE49-F238E27FC236}">
                <a16:creationId xmlns:a16="http://schemas.microsoft.com/office/drawing/2014/main" id="{F535CBB4-6DA8-789C-697B-665BA1B4C4F1}"/>
              </a:ext>
            </a:extLst>
          </p:cNvPr>
          <p:cNvPicPr>
            <a:picLocks noChangeAspect="1"/>
          </p:cNvPicPr>
          <p:nvPr/>
        </p:nvPicPr>
        <p:blipFill>
          <a:blip r:embed="rId4"/>
          <a:stretch>
            <a:fillRect/>
          </a:stretch>
        </p:blipFill>
        <p:spPr>
          <a:xfrm>
            <a:off x="0" y="5744818"/>
            <a:ext cx="1113181" cy="1113181"/>
          </a:xfrm>
          <a:prstGeom prst="rect">
            <a:avLst/>
          </a:prstGeom>
          <a:noFill/>
          <a:ln cap="flat">
            <a:noFill/>
          </a:ln>
        </p:spPr>
      </p:pic>
    </p:spTree>
    <p:extLst>
      <p:ext uri="{BB962C8B-B14F-4D97-AF65-F5344CB8AC3E}">
        <p14:creationId xmlns:p14="http://schemas.microsoft.com/office/powerpoint/2010/main" val="37920639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EXT &amp; IMAGE (RIGHT)">
    <p:spTree>
      <p:nvGrpSpPr>
        <p:cNvPr id="1" name=""/>
        <p:cNvGrpSpPr/>
        <p:nvPr/>
      </p:nvGrpSpPr>
      <p:grpSpPr>
        <a:xfrm>
          <a:off x="0" y="0"/>
          <a:ext cx="0" cy="0"/>
          <a:chOff x="0" y="0"/>
          <a:chExt cx="0" cy="0"/>
        </a:xfrm>
      </p:grpSpPr>
      <p:sp>
        <p:nvSpPr>
          <p:cNvPr id="2" name="Picture Placeholder 4">
            <a:extLst>
              <a:ext uri="{FF2B5EF4-FFF2-40B4-BE49-F238E27FC236}">
                <a16:creationId xmlns:a16="http://schemas.microsoft.com/office/drawing/2014/main" id="{20FC67A6-BDE1-BD78-DAB2-DE652F635727}"/>
              </a:ext>
            </a:extLst>
          </p:cNvPr>
          <p:cNvSpPr txBox="1">
            <a:spLocks noGrp="1"/>
          </p:cNvSpPr>
          <p:nvPr>
            <p:ph type="pic" idx="4294967295"/>
          </p:nvPr>
        </p:nvSpPr>
        <p:spPr>
          <a:xfrm>
            <a:off x="0" y="1857374"/>
            <a:ext cx="6091239" cy="5000625"/>
          </a:xfrm>
        </p:spPr>
        <p:txBody>
          <a:bodyPr/>
          <a:lstStyle>
            <a:lvl1pPr>
              <a:defRPr lang="en-GB"/>
            </a:lvl1pPr>
          </a:lstStyle>
          <a:p>
            <a:pPr lvl="0"/>
            <a:endParaRPr lang="en-GB"/>
          </a:p>
        </p:txBody>
      </p:sp>
      <p:sp>
        <p:nvSpPr>
          <p:cNvPr id="3" name="Title 1">
            <a:extLst>
              <a:ext uri="{FF2B5EF4-FFF2-40B4-BE49-F238E27FC236}">
                <a16:creationId xmlns:a16="http://schemas.microsoft.com/office/drawing/2014/main" id="{C5FE0734-9355-8D58-92E5-1F2D9350BCD5}"/>
              </a:ext>
            </a:extLst>
          </p:cNvPr>
          <p:cNvSpPr txBox="1">
            <a:spLocks noGrp="1"/>
          </p:cNvSpPr>
          <p:nvPr>
            <p:ph type="title"/>
          </p:nvPr>
        </p:nvSpPr>
        <p:spPr>
          <a:xfrm>
            <a:off x="438153" y="464240"/>
            <a:ext cx="11314118" cy="637675"/>
          </a:xfrm>
        </p:spPr>
        <p:txBody>
          <a:bodyPr/>
          <a:lstStyle>
            <a:lvl1pPr>
              <a:defRPr lang="en-GB">
                <a:solidFill>
                  <a:srgbClr val="751D6D"/>
                </a:solidFill>
              </a:defRPr>
            </a:lvl1pPr>
          </a:lstStyle>
          <a:p>
            <a:pPr lvl="0"/>
            <a:r>
              <a:rPr lang="en-GB"/>
              <a:t>Click to edit heading text here</a:t>
            </a:r>
          </a:p>
        </p:txBody>
      </p:sp>
      <p:sp>
        <p:nvSpPr>
          <p:cNvPr id="4" name="Slide Number Placeholder 3">
            <a:extLst>
              <a:ext uri="{FF2B5EF4-FFF2-40B4-BE49-F238E27FC236}">
                <a16:creationId xmlns:a16="http://schemas.microsoft.com/office/drawing/2014/main" id="{738E0FBE-6DEC-517F-5C3B-138F77EFBB6C}"/>
              </a:ext>
            </a:extLst>
          </p:cNvPr>
          <p:cNvSpPr txBox="1">
            <a:spLocks noGrp="1"/>
          </p:cNvSpPr>
          <p:nvPr>
            <p:ph type="sldNum" sz="quarter" idx="8"/>
          </p:nvPr>
        </p:nvSpPr>
        <p:spPr/>
        <p:txBody>
          <a:bodyPr/>
          <a:lstStyle>
            <a:lvl1pPr>
              <a:defRPr/>
            </a:lvl1pPr>
          </a:lstStyle>
          <a:p>
            <a:pPr lvl="0"/>
            <a:fld id="{A9C8B830-AFD3-4387-BBB8-77C0DC6D7259}" type="slidenum">
              <a:t>‹#›</a:t>
            </a:fld>
            <a:endParaRPr lang="en-GB"/>
          </a:p>
        </p:txBody>
      </p:sp>
      <p:sp>
        <p:nvSpPr>
          <p:cNvPr id="5" name="Text Placeholder 7">
            <a:extLst>
              <a:ext uri="{FF2B5EF4-FFF2-40B4-BE49-F238E27FC236}">
                <a16:creationId xmlns:a16="http://schemas.microsoft.com/office/drawing/2014/main" id="{374A9823-3401-EE90-52AF-49F283503266}"/>
              </a:ext>
            </a:extLst>
          </p:cNvPr>
          <p:cNvSpPr txBox="1">
            <a:spLocks noGrp="1"/>
          </p:cNvSpPr>
          <p:nvPr>
            <p:ph type="body" idx="4294967295"/>
          </p:nvPr>
        </p:nvSpPr>
        <p:spPr>
          <a:xfrm>
            <a:off x="6361453" y="1857292"/>
            <a:ext cx="5382871" cy="4154484"/>
          </a:xfrm>
        </p:spPr>
        <p:txBody>
          <a:bodyPr/>
          <a:lstStyle>
            <a:lvl1pPr>
              <a:defRPr lang="en-GB" sz="1600"/>
            </a:lvl1pPr>
          </a:lstStyle>
          <a:p>
            <a:pPr lvl="0"/>
            <a:r>
              <a:rPr lang="en-GB"/>
              <a:t>This is one column placeholder text, click to edit</a:t>
            </a:r>
          </a:p>
        </p:txBody>
      </p:sp>
      <p:sp>
        <p:nvSpPr>
          <p:cNvPr id="6" name="Text Placeholder 11">
            <a:extLst>
              <a:ext uri="{FF2B5EF4-FFF2-40B4-BE49-F238E27FC236}">
                <a16:creationId xmlns:a16="http://schemas.microsoft.com/office/drawing/2014/main" id="{AFB211AE-7575-195E-7E0D-C78EA3471943}"/>
              </a:ext>
            </a:extLst>
          </p:cNvPr>
          <p:cNvSpPr txBox="1">
            <a:spLocks noGrp="1"/>
          </p:cNvSpPr>
          <p:nvPr>
            <p:ph type="body" idx="4294967295"/>
          </p:nvPr>
        </p:nvSpPr>
        <p:spPr>
          <a:xfrm>
            <a:off x="438153" y="1162741"/>
            <a:ext cx="11306171" cy="517522"/>
          </a:xfrm>
        </p:spPr>
        <p:txBody>
          <a:bodyPr/>
          <a:lstStyle>
            <a:lvl1pPr>
              <a:defRPr lang="en-GB">
                <a:solidFill>
                  <a:srgbClr val="751D6D"/>
                </a:solidFill>
              </a:defRPr>
            </a:lvl1pPr>
          </a:lstStyle>
          <a:p>
            <a:pPr lvl="0"/>
            <a:r>
              <a:rPr lang="en-GB"/>
              <a:t>Click to edit subheading text here</a:t>
            </a:r>
          </a:p>
        </p:txBody>
      </p:sp>
      <p:pic>
        <p:nvPicPr>
          <p:cNvPr id="7" name="Picture 13">
            <a:extLst>
              <a:ext uri="{FF2B5EF4-FFF2-40B4-BE49-F238E27FC236}">
                <a16:creationId xmlns:a16="http://schemas.microsoft.com/office/drawing/2014/main" id="{45F474E6-081D-5983-3A57-5AA68E2808FD}"/>
              </a:ext>
            </a:extLst>
          </p:cNvPr>
          <p:cNvPicPr>
            <a:picLocks noChangeAspect="1"/>
          </p:cNvPicPr>
          <p:nvPr/>
        </p:nvPicPr>
        <p:blipFill>
          <a:blip r:embed="rId2"/>
          <a:stretch>
            <a:fillRect/>
          </a:stretch>
        </p:blipFill>
        <p:spPr>
          <a:xfrm rot="5400013">
            <a:off x="10334704" y="0"/>
            <a:ext cx="1857292" cy="1857292"/>
          </a:xfrm>
          <a:prstGeom prst="rect">
            <a:avLst/>
          </a:prstGeom>
          <a:noFill/>
          <a:ln cap="flat">
            <a:noFill/>
          </a:ln>
        </p:spPr>
      </p:pic>
      <p:pic>
        <p:nvPicPr>
          <p:cNvPr id="8" name="Picture 14" descr="A close-up of a logo&#10;&#10;Description automatically generated with medium confidence">
            <a:extLst>
              <a:ext uri="{FF2B5EF4-FFF2-40B4-BE49-F238E27FC236}">
                <a16:creationId xmlns:a16="http://schemas.microsoft.com/office/drawing/2014/main" id="{C18C7F69-6A87-4E25-72E3-420CE7D9ED0E}"/>
              </a:ext>
            </a:extLst>
          </p:cNvPr>
          <p:cNvPicPr>
            <a:picLocks noChangeAspect="1"/>
          </p:cNvPicPr>
          <p:nvPr/>
        </p:nvPicPr>
        <p:blipFill>
          <a:blip r:embed="rId3"/>
          <a:stretch>
            <a:fillRect/>
          </a:stretch>
        </p:blipFill>
        <p:spPr>
          <a:xfrm>
            <a:off x="10631655" y="6327090"/>
            <a:ext cx="1113181" cy="344792"/>
          </a:xfrm>
          <a:prstGeom prst="rect">
            <a:avLst/>
          </a:prstGeom>
          <a:noFill/>
          <a:ln cap="flat">
            <a:noFill/>
          </a:ln>
        </p:spPr>
      </p:pic>
    </p:spTree>
    <p:extLst>
      <p:ext uri="{BB962C8B-B14F-4D97-AF65-F5344CB8AC3E}">
        <p14:creationId xmlns:p14="http://schemas.microsoft.com/office/powerpoint/2010/main" val="2149510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Purple detail">
    <p:spTree>
      <p:nvGrpSpPr>
        <p:cNvPr id="1" name=""/>
        <p:cNvGrpSpPr/>
        <p:nvPr/>
      </p:nvGrpSpPr>
      <p:grpSpPr>
        <a:xfrm>
          <a:off x="0" y="0"/>
          <a:ext cx="0" cy="0"/>
          <a:chOff x="0" y="0"/>
          <a:chExt cx="0" cy="0"/>
        </a:xfrm>
      </p:grpSpPr>
      <p:sp>
        <p:nvSpPr>
          <p:cNvPr id="2" name="Title 4">
            <a:extLst>
              <a:ext uri="{FF2B5EF4-FFF2-40B4-BE49-F238E27FC236}">
                <a16:creationId xmlns:a16="http://schemas.microsoft.com/office/drawing/2014/main" id="{9E1B7465-31AE-467B-FB08-F527BEC881FE}"/>
              </a:ext>
            </a:extLst>
          </p:cNvPr>
          <p:cNvSpPr txBox="1">
            <a:spLocks noGrp="1"/>
          </p:cNvSpPr>
          <p:nvPr>
            <p:ph type="title"/>
          </p:nvPr>
        </p:nvSpPr>
        <p:spPr>
          <a:xfrm>
            <a:off x="609840" y="436525"/>
            <a:ext cx="10972315" cy="1325029"/>
          </a:xfrm>
          <a:prstGeom prst="rect">
            <a:avLst/>
          </a:prstGeom>
          <a:noFill/>
          <a:ln>
            <a:noFill/>
          </a:ln>
        </p:spPr>
        <p:txBody>
          <a:bodyPr vert="horz" wrap="square" lIns="91440" tIns="45720" rIns="91440" bIns="45720" anchor="t" anchorCtr="0" compatLnSpc="1">
            <a:noAutofit/>
          </a:bodyPr>
          <a:lstStyle>
            <a:lvl1pPr marL="0" marR="0" lvl="0" indent="0" fontAlgn="auto">
              <a:lnSpc>
                <a:spcPct val="100000"/>
              </a:lnSpc>
              <a:spcBef>
                <a:spcPts val="0"/>
              </a:spcBef>
              <a:spcAft>
                <a:spcPts val="0"/>
              </a:spcAft>
              <a:tabLst/>
              <a:defRPr lang="en-US" sz="5333" b="1" i="0" u="none" strike="noStrike" kern="0" cap="none" spc="0" baseline="0">
                <a:solidFill>
                  <a:srgbClr val="000000"/>
                </a:solidFill>
                <a:uFillTx/>
                <a:latin typeface="Arial"/>
                <a:ea typeface="Arial"/>
                <a:cs typeface="Arial"/>
              </a:defRPr>
            </a:lvl1pPr>
          </a:lstStyle>
          <a:p>
            <a:pPr lvl="0"/>
            <a:r>
              <a:rPr lang="en-US"/>
              <a:t>Click to edit Master title style</a:t>
            </a:r>
            <a:endParaRPr lang="en-GB"/>
          </a:p>
        </p:txBody>
      </p:sp>
      <p:sp>
        <p:nvSpPr>
          <p:cNvPr id="3" name="Shape 8">
            <a:extLst>
              <a:ext uri="{FF2B5EF4-FFF2-40B4-BE49-F238E27FC236}">
                <a16:creationId xmlns:a16="http://schemas.microsoft.com/office/drawing/2014/main" id="{92ADCC82-819E-35B0-1398-8823ADF4133F}"/>
              </a:ext>
            </a:extLst>
          </p:cNvPr>
          <p:cNvSpPr txBox="1">
            <a:spLocks noGrp="1"/>
          </p:cNvSpPr>
          <p:nvPr>
            <p:ph idx="4294967295"/>
          </p:nvPr>
        </p:nvSpPr>
        <p:spPr>
          <a:xfrm>
            <a:off x="609840" y="2900860"/>
            <a:ext cx="10972315" cy="1056278"/>
          </a:xfrm>
        </p:spPr>
        <p:txBody>
          <a:bodyPr/>
          <a:lstStyle>
            <a:lvl1pPr>
              <a:defRPr sz="4267" b="0"/>
            </a:lvl1pPr>
          </a:lstStyle>
          <a:p>
            <a:pPr lvl="0"/>
            <a:r>
              <a:rPr lang="en-US"/>
              <a:t>Key points here</a:t>
            </a:r>
          </a:p>
        </p:txBody>
      </p:sp>
    </p:spTree>
    <p:extLst>
      <p:ext uri="{BB962C8B-B14F-4D97-AF65-F5344CB8AC3E}">
        <p14:creationId xmlns:p14="http://schemas.microsoft.com/office/powerpoint/2010/main" val="1843305505"/>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EXT &amp; IMAGE (LEFT)">
    <p:spTree>
      <p:nvGrpSpPr>
        <p:cNvPr id="1" name=""/>
        <p:cNvGrpSpPr/>
        <p:nvPr/>
      </p:nvGrpSpPr>
      <p:grpSpPr>
        <a:xfrm>
          <a:off x="0" y="0"/>
          <a:ext cx="0" cy="0"/>
          <a:chOff x="0" y="0"/>
          <a:chExt cx="0" cy="0"/>
        </a:xfrm>
      </p:grpSpPr>
      <p:sp>
        <p:nvSpPr>
          <p:cNvPr id="2" name="Picture Placeholder 4">
            <a:extLst>
              <a:ext uri="{FF2B5EF4-FFF2-40B4-BE49-F238E27FC236}">
                <a16:creationId xmlns:a16="http://schemas.microsoft.com/office/drawing/2014/main" id="{26665D89-9451-E341-514B-00484C6D5E6E}"/>
              </a:ext>
            </a:extLst>
          </p:cNvPr>
          <p:cNvSpPr txBox="1">
            <a:spLocks noGrp="1"/>
          </p:cNvSpPr>
          <p:nvPr>
            <p:ph type="pic" idx="4294967295"/>
          </p:nvPr>
        </p:nvSpPr>
        <p:spPr>
          <a:xfrm>
            <a:off x="6100757" y="1857374"/>
            <a:ext cx="6091239" cy="5000625"/>
          </a:xfrm>
        </p:spPr>
        <p:txBody>
          <a:bodyPr/>
          <a:lstStyle>
            <a:lvl1pPr>
              <a:defRPr lang="en-GB"/>
            </a:lvl1pPr>
          </a:lstStyle>
          <a:p>
            <a:pPr lvl="0"/>
            <a:endParaRPr lang="en-GB"/>
          </a:p>
        </p:txBody>
      </p:sp>
      <p:sp>
        <p:nvSpPr>
          <p:cNvPr id="3" name="Title 1">
            <a:extLst>
              <a:ext uri="{FF2B5EF4-FFF2-40B4-BE49-F238E27FC236}">
                <a16:creationId xmlns:a16="http://schemas.microsoft.com/office/drawing/2014/main" id="{806C5BFA-787E-470F-77D9-0B43188B98A6}"/>
              </a:ext>
            </a:extLst>
          </p:cNvPr>
          <p:cNvSpPr txBox="1">
            <a:spLocks noGrp="1"/>
          </p:cNvSpPr>
          <p:nvPr>
            <p:ph type="title"/>
          </p:nvPr>
        </p:nvSpPr>
        <p:spPr>
          <a:xfrm>
            <a:off x="438153" y="464240"/>
            <a:ext cx="11314118" cy="637675"/>
          </a:xfrm>
        </p:spPr>
        <p:txBody>
          <a:bodyPr/>
          <a:lstStyle>
            <a:lvl1pPr>
              <a:defRPr lang="en-GB">
                <a:solidFill>
                  <a:srgbClr val="751D6D"/>
                </a:solidFill>
              </a:defRPr>
            </a:lvl1pPr>
          </a:lstStyle>
          <a:p>
            <a:pPr lvl="0"/>
            <a:r>
              <a:rPr lang="en-GB"/>
              <a:t>Click to edit heading text here</a:t>
            </a:r>
          </a:p>
        </p:txBody>
      </p:sp>
      <p:sp>
        <p:nvSpPr>
          <p:cNvPr id="4" name="Slide Number Placeholder 3">
            <a:extLst>
              <a:ext uri="{FF2B5EF4-FFF2-40B4-BE49-F238E27FC236}">
                <a16:creationId xmlns:a16="http://schemas.microsoft.com/office/drawing/2014/main" id="{B346C0C2-4612-C5C2-BBA1-0A00668AF6B8}"/>
              </a:ext>
            </a:extLst>
          </p:cNvPr>
          <p:cNvSpPr txBox="1">
            <a:spLocks noGrp="1"/>
          </p:cNvSpPr>
          <p:nvPr>
            <p:ph type="sldNum" sz="quarter" idx="8"/>
          </p:nvPr>
        </p:nvSpPr>
        <p:spPr/>
        <p:txBody>
          <a:bodyPr/>
          <a:lstStyle>
            <a:lvl1pPr>
              <a:defRPr/>
            </a:lvl1pPr>
          </a:lstStyle>
          <a:p>
            <a:pPr lvl="0"/>
            <a:fld id="{961206B5-352D-4BBA-9CCE-5A72BC768373}" type="slidenum">
              <a:t>‹#›</a:t>
            </a:fld>
            <a:endParaRPr lang="en-GB"/>
          </a:p>
        </p:txBody>
      </p:sp>
      <p:sp>
        <p:nvSpPr>
          <p:cNvPr id="5" name="Text Placeholder 7">
            <a:extLst>
              <a:ext uri="{FF2B5EF4-FFF2-40B4-BE49-F238E27FC236}">
                <a16:creationId xmlns:a16="http://schemas.microsoft.com/office/drawing/2014/main" id="{029C3F74-ABDD-F45C-E0E2-CC3539A2D0BB}"/>
              </a:ext>
            </a:extLst>
          </p:cNvPr>
          <p:cNvSpPr txBox="1">
            <a:spLocks noGrp="1"/>
          </p:cNvSpPr>
          <p:nvPr>
            <p:ph type="body" idx="4294967295"/>
          </p:nvPr>
        </p:nvSpPr>
        <p:spPr>
          <a:xfrm>
            <a:off x="448504" y="1857292"/>
            <a:ext cx="5382871" cy="4154484"/>
          </a:xfrm>
        </p:spPr>
        <p:txBody>
          <a:bodyPr/>
          <a:lstStyle>
            <a:lvl1pPr>
              <a:defRPr lang="en-GB" sz="1600"/>
            </a:lvl1pPr>
          </a:lstStyle>
          <a:p>
            <a:pPr lvl="0"/>
            <a:r>
              <a:rPr lang="en-GB"/>
              <a:t>This is one column placeholder text, click to edit</a:t>
            </a:r>
          </a:p>
        </p:txBody>
      </p:sp>
      <p:sp>
        <p:nvSpPr>
          <p:cNvPr id="6" name="Text Placeholder 11">
            <a:extLst>
              <a:ext uri="{FF2B5EF4-FFF2-40B4-BE49-F238E27FC236}">
                <a16:creationId xmlns:a16="http://schemas.microsoft.com/office/drawing/2014/main" id="{7C12F654-D4BA-1D62-A71A-451B981389E4}"/>
              </a:ext>
            </a:extLst>
          </p:cNvPr>
          <p:cNvSpPr txBox="1">
            <a:spLocks noGrp="1"/>
          </p:cNvSpPr>
          <p:nvPr>
            <p:ph type="body" idx="4294967295"/>
          </p:nvPr>
        </p:nvSpPr>
        <p:spPr>
          <a:xfrm>
            <a:off x="438153" y="1162741"/>
            <a:ext cx="11306171" cy="517522"/>
          </a:xfrm>
        </p:spPr>
        <p:txBody>
          <a:bodyPr/>
          <a:lstStyle>
            <a:lvl1pPr>
              <a:defRPr lang="en-GB">
                <a:solidFill>
                  <a:srgbClr val="751D6D"/>
                </a:solidFill>
              </a:defRPr>
            </a:lvl1pPr>
          </a:lstStyle>
          <a:p>
            <a:pPr lvl="0"/>
            <a:r>
              <a:rPr lang="en-GB"/>
              <a:t>Click to edit subheading text here</a:t>
            </a:r>
          </a:p>
        </p:txBody>
      </p:sp>
      <p:pic>
        <p:nvPicPr>
          <p:cNvPr id="7" name="Picture 12">
            <a:extLst>
              <a:ext uri="{FF2B5EF4-FFF2-40B4-BE49-F238E27FC236}">
                <a16:creationId xmlns:a16="http://schemas.microsoft.com/office/drawing/2014/main" id="{CAA918B1-AA08-3B82-3D37-FFDFBBD9882C}"/>
              </a:ext>
            </a:extLst>
          </p:cNvPr>
          <p:cNvPicPr>
            <a:picLocks noChangeAspect="1"/>
          </p:cNvPicPr>
          <p:nvPr/>
        </p:nvPicPr>
        <p:blipFill>
          <a:blip r:embed="rId2"/>
          <a:stretch>
            <a:fillRect/>
          </a:stretch>
        </p:blipFill>
        <p:spPr>
          <a:xfrm>
            <a:off x="0" y="5744818"/>
            <a:ext cx="1113181" cy="1113181"/>
          </a:xfrm>
          <a:prstGeom prst="rect">
            <a:avLst/>
          </a:prstGeom>
          <a:noFill/>
          <a:ln cap="flat">
            <a:noFill/>
          </a:ln>
        </p:spPr>
      </p:pic>
      <p:pic>
        <p:nvPicPr>
          <p:cNvPr id="8" name="Picture 13">
            <a:extLst>
              <a:ext uri="{FF2B5EF4-FFF2-40B4-BE49-F238E27FC236}">
                <a16:creationId xmlns:a16="http://schemas.microsoft.com/office/drawing/2014/main" id="{732C6D9C-B71B-5228-6582-2562DB7ACF23}"/>
              </a:ext>
            </a:extLst>
          </p:cNvPr>
          <p:cNvPicPr>
            <a:picLocks noChangeAspect="1"/>
          </p:cNvPicPr>
          <p:nvPr/>
        </p:nvPicPr>
        <p:blipFill>
          <a:blip r:embed="rId3"/>
          <a:stretch>
            <a:fillRect/>
          </a:stretch>
        </p:blipFill>
        <p:spPr>
          <a:xfrm rot="5400013">
            <a:off x="10334704" y="0"/>
            <a:ext cx="1857292" cy="1857292"/>
          </a:xfrm>
          <a:prstGeom prst="rect">
            <a:avLst/>
          </a:prstGeom>
          <a:noFill/>
          <a:ln cap="flat">
            <a:noFill/>
          </a:ln>
        </p:spPr>
      </p:pic>
      <p:pic>
        <p:nvPicPr>
          <p:cNvPr id="9" name="Picture 14">
            <a:extLst>
              <a:ext uri="{FF2B5EF4-FFF2-40B4-BE49-F238E27FC236}">
                <a16:creationId xmlns:a16="http://schemas.microsoft.com/office/drawing/2014/main" id="{20E43E57-D8CC-5ABA-AA9C-6861E18250BA}"/>
              </a:ext>
            </a:extLst>
          </p:cNvPr>
          <p:cNvPicPr>
            <a:picLocks noChangeAspect="1"/>
          </p:cNvPicPr>
          <p:nvPr/>
        </p:nvPicPr>
        <p:blipFill>
          <a:blip r:embed="rId4"/>
          <a:srcRect/>
          <a:stretch>
            <a:fillRect/>
          </a:stretch>
        </p:blipFill>
        <p:spPr>
          <a:xfrm>
            <a:off x="10722482" y="6327090"/>
            <a:ext cx="931535" cy="344792"/>
          </a:xfrm>
          <a:prstGeom prst="rect">
            <a:avLst/>
          </a:prstGeom>
          <a:noFill/>
          <a:ln cap="flat">
            <a:noFill/>
          </a:ln>
        </p:spPr>
      </p:pic>
    </p:spTree>
    <p:extLst>
      <p:ext uri="{BB962C8B-B14F-4D97-AF65-F5344CB8AC3E}">
        <p14:creationId xmlns:p14="http://schemas.microsoft.com/office/powerpoint/2010/main" val="39534378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LARGE BULLE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74A9F-104B-CB8C-BE70-87DF2587D430}"/>
              </a:ext>
            </a:extLst>
          </p:cNvPr>
          <p:cNvSpPr txBox="1">
            <a:spLocks noGrp="1"/>
          </p:cNvSpPr>
          <p:nvPr>
            <p:ph type="title"/>
          </p:nvPr>
        </p:nvSpPr>
        <p:spPr>
          <a:xfrm>
            <a:off x="438153" y="464240"/>
            <a:ext cx="11314118" cy="637675"/>
          </a:xfrm>
        </p:spPr>
        <p:txBody>
          <a:bodyPr/>
          <a:lstStyle>
            <a:lvl1pPr>
              <a:defRPr lang="en-GB">
                <a:solidFill>
                  <a:srgbClr val="751D6D"/>
                </a:solidFill>
              </a:defRPr>
            </a:lvl1pPr>
          </a:lstStyle>
          <a:p>
            <a:pPr lvl="0"/>
            <a:r>
              <a:rPr lang="en-GB"/>
              <a:t>Click to edit heading text here</a:t>
            </a:r>
          </a:p>
        </p:txBody>
      </p:sp>
      <p:sp>
        <p:nvSpPr>
          <p:cNvPr id="3" name="Slide Number Placeholder 3">
            <a:extLst>
              <a:ext uri="{FF2B5EF4-FFF2-40B4-BE49-F238E27FC236}">
                <a16:creationId xmlns:a16="http://schemas.microsoft.com/office/drawing/2014/main" id="{FF43519C-52CE-031C-CB32-ACA2718C6601}"/>
              </a:ext>
            </a:extLst>
          </p:cNvPr>
          <p:cNvSpPr txBox="1">
            <a:spLocks noGrp="1"/>
          </p:cNvSpPr>
          <p:nvPr>
            <p:ph type="sldNum" sz="quarter" idx="8"/>
          </p:nvPr>
        </p:nvSpPr>
        <p:spPr/>
        <p:txBody>
          <a:bodyPr/>
          <a:lstStyle>
            <a:lvl1pPr>
              <a:defRPr/>
            </a:lvl1pPr>
          </a:lstStyle>
          <a:p>
            <a:pPr lvl="0"/>
            <a:fld id="{BFAF6837-38BE-438D-B992-76F8520D019D}" type="slidenum">
              <a:t>‹#›</a:t>
            </a:fld>
            <a:endParaRPr lang="en-GB"/>
          </a:p>
        </p:txBody>
      </p:sp>
      <p:sp>
        <p:nvSpPr>
          <p:cNvPr id="4" name="Text Placeholder 11">
            <a:extLst>
              <a:ext uri="{FF2B5EF4-FFF2-40B4-BE49-F238E27FC236}">
                <a16:creationId xmlns:a16="http://schemas.microsoft.com/office/drawing/2014/main" id="{7AD16396-C92E-BDB4-2D0B-AD44BB3E009B}"/>
              </a:ext>
            </a:extLst>
          </p:cNvPr>
          <p:cNvSpPr txBox="1">
            <a:spLocks noGrp="1"/>
          </p:cNvSpPr>
          <p:nvPr>
            <p:ph type="body" idx="4294967295"/>
          </p:nvPr>
        </p:nvSpPr>
        <p:spPr>
          <a:xfrm>
            <a:off x="438153" y="1651004"/>
            <a:ext cx="3259205" cy="2584313"/>
          </a:xfrm>
        </p:spPr>
        <p:txBody>
          <a:bodyPr/>
          <a:lstStyle>
            <a:lvl1pPr>
              <a:lnSpc>
                <a:spcPct val="100000"/>
              </a:lnSpc>
              <a:defRPr lang="en-GB">
                <a:solidFill>
                  <a:srgbClr val="751D6D"/>
                </a:solidFill>
              </a:defRPr>
            </a:lvl1pPr>
          </a:lstStyle>
          <a:p>
            <a:pPr lvl="0"/>
            <a:r>
              <a:rPr lang="en-GB"/>
              <a:t>Click to edit subheading / intro text here</a:t>
            </a:r>
          </a:p>
        </p:txBody>
      </p:sp>
      <p:pic>
        <p:nvPicPr>
          <p:cNvPr id="5" name="Picture 12">
            <a:extLst>
              <a:ext uri="{FF2B5EF4-FFF2-40B4-BE49-F238E27FC236}">
                <a16:creationId xmlns:a16="http://schemas.microsoft.com/office/drawing/2014/main" id="{C4DC5BD1-3837-1BDB-4766-369872D9A148}"/>
              </a:ext>
            </a:extLst>
          </p:cNvPr>
          <p:cNvPicPr>
            <a:picLocks noChangeAspect="1"/>
          </p:cNvPicPr>
          <p:nvPr/>
        </p:nvPicPr>
        <p:blipFill>
          <a:blip r:embed="rId2"/>
          <a:stretch>
            <a:fillRect/>
          </a:stretch>
        </p:blipFill>
        <p:spPr>
          <a:xfrm>
            <a:off x="0" y="5744818"/>
            <a:ext cx="1113181" cy="1113181"/>
          </a:xfrm>
          <a:prstGeom prst="rect">
            <a:avLst/>
          </a:prstGeom>
          <a:noFill/>
          <a:ln cap="flat">
            <a:noFill/>
          </a:ln>
        </p:spPr>
      </p:pic>
      <p:pic>
        <p:nvPicPr>
          <p:cNvPr id="6" name="Picture 13">
            <a:extLst>
              <a:ext uri="{FF2B5EF4-FFF2-40B4-BE49-F238E27FC236}">
                <a16:creationId xmlns:a16="http://schemas.microsoft.com/office/drawing/2014/main" id="{BB519A96-AA61-2912-3694-D382D736EFC6}"/>
              </a:ext>
            </a:extLst>
          </p:cNvPr>
          <p:cNvPicPr>
            <a:picLocks noChangeAspect="1"/>
          </p:cNvPicPr>
          <p:nvPr/>
        </p:nvPicPr>
        <p:blipFill>
          <a:blip r:embed="rId3"/>
          <a:stretch>
            <a:fillRect/>
          </a:stretch>
        </p:blipFill>
        <p:spPr>
          <a:xfrm rot="5400013">
            <a:off x="10334704" y="0"/>
            <a:ext cx="1857292" cy="1857292"/>
          </a:xfrm>
          <a:prstGeom prst="rect">
            <a:avLst/>
          </a:prstGeom>
          <a:noFill/>
          <a:ln cap="flat">
            <a:noFill/>
          </a:ln>
        </p:spPr>
      </p:pic>
      <p:pic>
        <p:nvPicPr>
          <p:cNvPr id="7" name="Picture 14">
            <a:extLst>
              <a:ext uri="{FF2B5EF4-FFF2-40B4-BE49-F238E27FC236}">
                <a16:creationId xmlns:a16="http://schemas.microsoft.com/office/drawing/2014/main" id="{FB18C9D8-BAD7-A985-C0E9-7D60F8E6F028}"/>
              </a:ext>
            </a:extLst>
          </p:cNvPr>
          <p:cNvPicPr>
            <a:picLocks noChangeAspect="1"/>
          </p:cNvPicPr>
          <p:nvPr/>
        </p:nvPicPr>
        <p:blipFill>
          <a:blip r:embed="rId4"/>
          <a:srcRect/>
          <a:stretch>
            <a:fillRect/>
          </a:stretch>
        </p:blipFill>
        <p:spPr>
          <a:xfrm>
            <a:off x="10722482" y="6327090"/>
            <a:ext cx="931535" cy="344792"/>
          </a:xfrm>
          <a:prstGeom prst="rect">
            <a:avLst/>
          </a:prstGeom>
          <a:noFill/>
          <a:ln cap="flat">
            <a:noFill/>
          </a:ln>
        </p:spPr>
      </p:pic>
      <p:pic>
        <p:nvPicPr>
          <p:cNvPr id="8" name="Picture 5">
            <a:extLst>
              <a:ext uri="{FF2B5EF4-FFF2-40B4-BE49-F238E27FC236}">
                <a16:creationId xmlns:a16="http://schemas.microsoft.com/office/drawing/2014/main" id="{7BB04BDC-D642-70C9-CA16-A310E4E2EDA6}"/>
              </a:ext>
            </a:extLst>
          </p:cNvPr>
          <p:cNvPicPr>
            <a:picLocks noChangeAspect="1"/>
          </p:cNvPicPr>
          <p:nvPr/>
        </p:nvPicPr>
        <p:blipFill>
          <a:blip r:embed="rId5"/>
          <a:stretch>
            <a:fillRect/>
          </a:stretch>
        </p:blipFill>
        <p:spPr>
          <a:xfrm>
            <a:off x="5577684" y="1527093"/>
            <a:ext cx="517522" cy="517522"/>
          </a:xfrm>
          <a:prstGeom prst="rect">
            <a:avLst/>
          </a:prstGeom>
          <a:noFill/>
          <a:ln cap="flat">
            <a:noFill/>
          </a:ln>
        </p:spPr>
      </p:pic>
      <p:sp>
        <p:nvSpPr>
          <p:cNvPr id="9" name="Text Placeholder 11">
            <a:extLst>
              <a:ext uri="{FF2B5EF4-FFF2-40B4-BE49-F238E27FC236}">
                <a16:creationId xmlns:a16="http://schemas.microsoft.com/office/drawing/2014/main" id="{AB23CDC9-8246-1E18-3FE9-BE0AD2CF36AB}"/>
              </a:ext>
            </a:extLst>
          </p:cNvPr>
          <p:cNvSpPr txBox="1">
            <a:spLocks noGrp="1"/>
          </p:cNvSpPr>
          <p:nvPr>
            <p:ph type="body" idx="4294967295"/>
          </p:nvPr>
        </p:nvSpPr>
        <p:spPr>
          <a:xfrm>
            <a:off x="6332055" y="1651004"/>
            <a:ext cx="5420206" cy="813898"/>
          </a:xfrm>
        </p:spPr>
        <p:txBody>
          <a:bodyPr/>
          <a:lstStyle>
            <a:lvl1pPr>
              <a:lnSpc>
                <a:spcPct val="100000"/>
              </a:lnSpc>
              <a:defRPr lang="en-GB">
                <a:solidFill>
                  <a:srgbClr val="363636"/>
                </a:solidFill>
              </a:defRPr>
            </a:lvl1pPr>
          </a:lstStyle>
          <a:p>
            <a:pPr lvl="0"/>
            <a:r>
              <a:rPr lang="en-GB"/>
              <a:t>Click to edit text here</a:t>
            </a:r>
          </a:p>
        </p:txBody>
      </p:sp>
      <p:pic>
        <p:nvPicPr>
          <p:cNvPr id="10" name="Picture 16">
            <a:extLst>
              <a:ext uri="{FF2B5EF4-FFF2-40B4-BE49-F238E27FC236}">
                <a16:creationId xmlns:a16="http://schemas.microsoft.com/office/drawing/2014/main" id="{49153FDE-B184-8368-6C9D-391CA3FAFE0C}"/>
              </a:ext>
            </a:extLst>
          </p:cNvPr>
          <p:cNvPicPr>
            <a:picLocks noChangeAspect="1"/>
          </p:cNvPicPr>
          <p:nvPr/>
        </p:nvPicPr>
        <p:blipFill>
          <a:blip r:embed="rId5"/>
          <a:stretch>
            <a:fillRect/>
          </a:stretch>
        </p:blipFill>
        <p:spPr>
          <a:xfrm>
            <a:off x="5577684" y="2511070"/>
            <a:ext cx="517522" cy="517522"/>
          </a:xfrm>
          <a:prstGeom prst="rect">
            <a:avLst/>
          </a:prstGeom>
          <a:noFill/>
          <a:ln cap="flat">
            <a:noFill/>
          </a:ln>
        </p:spPr>
      </p:pic>
      <p:sp>
        <p:nvSpPr>
          <p:cNvPr id="11" name="Text Placeholder 11">
            <a:extLst>
              <a:ext uri="{FF2B5EF4-FFF2-40B4-BE49-F238E27FC236}">
                <a16:creationId xmlns:a16="http://schemas.microsoft.com/office/drawing/2014/main" id="{97D1C4D6-AFC9-7100-564E-B793F6D53CED}"/>
              </a:ext>
            </a:extLst>
          </p:cNvPr>
          <p:cNvSpPr txBox="1">
            <a:spLocks noGrp="1"/>
          </p:cNvSpPr>
          <p:nvPr>
            <p:ph type="body" idx="4294967295"/>
          </p:nvPr>
        </p:nvSpPr>
        <p:spPr>
          <a:xfrm>
            <a:off x="6332055" y="2634980"/>
            <a:ext cx="5420206" cy="813898"/>
          </a:xfrm>
        </p:spPr>
        <p:txBody>
          <a:bodyPr/>
          <a:lstStyle>
            <a:lvl1pPr>
              <a:lnSpc>
                <a:spcPct val="100000"/>
              </a:lnSpc>
              <a:defRPr lang="en-GB">
                <a:solidFill>
                  <a:srgbClr val="363636"/>
                </a:solidFill>
              </a:defRPr>
            </a:lvl1pPr>
          </a:lstStyle>
          <a:p>
            <a:pPr lvl="0"/>
            <a:r>
              <a:rPr lang="en-GB"/>
              <a:t>Click to edit text here</a:t>
            </a:r>
          </a:p>
        </p:txBody>
      </p:sp>
      <p:pic>
        <p:nvPicPr>
          <p:cNvPr id="12" name="Picture 18">
            <a:extLst>
              <a:ext uri="{FF2B5EF4-FFF2-40B4-BE49-F238E27FC236}">
                <a16:creationId xmlns:a16="http://schemas.microsoft.com/office/drawing/2014/main" id="{50C86237-1B46-F6C5-964E-974C27564BE1}"/>
              </a:ext>
            </a:extLst>
          </p:cNvPr>
          <p:cNvPicPr>
            <a:picLocks noChangeAspect="1"/>
          </p:cNvPicPr>
          <p:nvPr/>
        </p:nvPicPr>
        <p:blipFill>
          <a:blip r:embed="rId5"/>
          <a:stretch>
            <a:fillRect/>
          </a:stretch>
        </p:blipFill>
        <p:spPr>
          <a:xfrm>
            <a:off x="5577684" y="3495047"/>
            <a:ext cx="517522" cy="517522"/>
          </a:xfrm>
          <a:prstGeom prst="rect">
            <a:avLst/>
          </a:prstGeom>
          <a:noFill/>
          <a:ln cap="flat">
            <a:noFill/>
          </a:ln>
        </p:spPr>
      </p:pic>
      <p:sp>
        <p:nvSpPr>
          <p:cNvPr id="13" name="Text Placeholder 11">
            <a:extLst>
              <a:ext uri="{FF2B5EF4-FFF2-40B4-BE49-F238E27FC236}">
                <a16:creationId xmlns:a16="http://schemas.microsoft.com/office/drawing/2014/main" id="{25DA5D12-A9B2-27C5-B121-15A348593709}"/>
              </a:ext>
            </a:extLst>
          </p:cNvPr>
          <p:cNvSpPr txBox="1">
            <a:spLocks noGrp="1"/>
          </p:cNvSpPr>
          <p:nvPr>
            <p:ph type="body" idx="4294967295"/>
          </p:nvPr>
        </p:nvSpPr>
        <p:spPr>
          <a:xfrm>
            <a:off x="6332055" y="3618948"/>
            <a:ext cx="5420206" cy="813898"/>
          </a:xfrm>
        </p:spPr>
        <p:txBody>
          <a:bodyPr/>
          <a:lstStyle>
            <a:lvl1pPr>
              <a:lnSpc>
                <a:spcPct val="100000"/>
              </a:lnSpc>
              <a:defRPr lang="en-GB">
                <a:solidFill>
                  <a:srgbClr val="363636"/>
                </a:solidFill>
              </a:defRPr>
            </a:lvl1pPr>
          </a:lstStyle>
          <a:p>
            <a:pPr lvl="0"/>
            <a:r>
              <a:rPr lang="en-GB"/>
              <a:t>Click to edit text here</a:t>
            </a:r>
          </a:p>
        </p:txBody>
      </p:sp>
      <p:pic>
        <p:nvPicPr>
          <p:cNvPr id="14" name="Picture 20">
            <a:extLst>
              <a:ext uri="{FF2B5EF4-FFF2-40B4-BE49-F238E27FC236}">
                <a16:creationId xmlns:a16="http://schemas.microsoft.com/office/drawing/2014/main" id="{31F81B91-F6A5-A9BD-A94F-5665206F0F82}"/>
              </a:ext>
            </a:extLst>
          </p:cNvPr>
          <p:cNvPicPr>
            <a:picLocks noChangeAspect="1"/>
          </p:cNvPicPr>
          <p:nvPr/>
        </p:nvPicPr>
        <p:blipFill>
          <a:blip r:embed="rId5"/>
          <a:stretch>
            <a:fillRect/>
          </a:stretch>
        </p:blipFill>
        <p:spPr>
          <a:xfrm>
            <a:off x="5577684" y="4479014"/>
            <a:ext cx="517522" cy="517522"/>
          </a:xfrm>
          <a:prstGeom prst="rect">
            <a:avLst/>
          </a:prstGeom>
          <a:noFill/>
          <a:ln cap="flat">
            <a:noFill/>
          </a:ln>
        </p:spPr>
      </p:pic>
      <p:sp>
        <p:nvSpPr>
          <p:cNvPr id="15" name="Text Placeholder 11">
            <a:extLst>
              <a:ext uri="{FF2B5EF4-FFF2-40B4-BE49-F238E27FC236}">
                <a16:creationId xmlns:a16="http://schemas.microsoft.com/office/drawing/2014/main" id="{106BAFEB-CFA7-37CC-179E-FC5D4EA2430D}"/>
              </a:ext>
            </a:extLst>
          </p:cNvPr>
          <p:cNvSpPr txBox="1">
            <a:spLocks noGrp="1"/>
          </p:cNvSpPr>
          <p:nvPr>
            <p:ph type="body" idx="4294967295"/>
          </p:nvPr>
        </p:nvSpPr>
        <p:spPr>
          <a:xfrm>
            <a:off x="6332055" y="4602925"/>
            <a:ext cx="5420206" cy="813898"/>
          </a:xfrm>
        </p:spPr>
        <p:txBody>
          <a:bodyPr/>
          <a:lstStyle>
            <a:lvl1pPr>
              <a:lnSpc>
                <a:spcPct val="100000"/>
              </a:lnSpc>
              <a:defRPr lang="en-GB">
                <a:solidFill>
                  <a:srgbClr val="363636"/>
                </a:solidFill>
              </a:defRPr>
            </a:lvl1pPr>
          </a:lstStyle>
          <a:p>
            <a:pPr lvl="0"/>
            <a:r>
              <a:rPr lang="en-GB"/>
              <a:t>Click to edit text here</a:t>
            </a:r>
          </a:p>
        </p:txBody>
      </p:sp>
      <p:pic>
        <p:nvPicPr>
          <p:cNvPr id="16" name="Picture 22" descr="A close-up of a logo&#10;&#10;Description automatically generated with medium confidence">
            <a:extLst>
              <a:ext uri="{FF2B5EF4-FFF2-40B4-BE49-F238E27FC236}">
                <a16:creationId xmlns:a16="http://schemas.microsoft.com/office/drawing/2014/main" id="{088A40E8-4C40-A118-9491-0214428373C6}"/>
              </a:ext>
            </a:extLst>
          </p:cNvPr>
          <p:cNvPicPr>
            <a:picLocks noChangeAspect="1"/>
          </p:cNvPicPr>
          <p:nvPr/>
        </p:nvPicPr>
        <p:blipFill>
          <a:blip r:embed="rId6"/>
          <a:stretch>
            <a:fillRect/>
          </a:stretch>
        </p:blipFill>
        <p:spPr>
          <a:xfrm>
            <a:off x="10631655" y="6327090"/>
            <a:ext cx="1113181" cy="344792"/>
          </a:xfrm>
          <a:prstGeom prst="rect">
            <a:avLst/>
          </a:prstGeom>
          <a:noFill/>
          <a:ln cap="flat">
            <a:noFill/>
          </a:ln>
        </p:spPr>
      </p:pic>
    </p:spTree>
    <p:extLst>
      <p:ext uri="{BB962C8B-B14F-4D97-AF65-F5344CB8AC3E}">
        <p14:creationId xmlns:p14="http://schemas.microsoft.com/office/powerpoint/2010/main" val="16301371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VIDEO MEDI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0AA3E7-5640-D1E4-A438-D2AA126B502C}"/>
              </a:ext>
            </a:extLst>
          </p:cNvPr>
          <p:cNvSpPr txBox="1">
            <a:spLocks noGrp="1"/>
          </p:cNvSpPr>
          <p:nvPr>
            <p:ph type="title"/>
          </p:nvPr>
        </p:nvSpPr>
        <p:spPr>
          <a:xfrm>
            <a:off x="438153" y="464240"/>
            <a:ext cx="11314118" cy="637675"/>
          </a:xfrm>
        </p:spPr>
        <p:txBody>
          <a:bodyPr/>
          <a:lstStyle>
            <a:lvl1pPr>
              <a:defRPr lang="en-GB">
                <a:solidFill>
                  <a:srgbClr val="751D6D"/>
                </a:solidFill>
              </a:defRPr>
            </a:lvl1pPr>
          </a:lstStyle>
          <a:p>
            <a:pPr lvl="0"/>
            <a:r>
              <a:rPr lang="en-GB"/>
              <a:t>Click to edit heading text here</a:t>
            </a:r>
          </a:p>
        </p:txBody>
      </p:sp>
      <p:pic>
        <p:nvPicPr>
          <p:cNvPr id="3" name="Picture 12">
            <a:extLst>
              <a:ext uri="{FF2B5EF4-FFF2-40B4-BE49-F238E27FC236}">
                <a16:creationId xmlns:a16="http://schemas.microsoft.com/office/drawing/2014/main" id="{172D393B-30F4-5CE7-E966-D6D877DC9B14}"/>
              </a:ext>
            </a:extLst>
          </p:cNvPr>
          <p:cNvPicPr>
            <a:picLocks noChangeAspect="1"/>
          </p:cNvPicPr>
          <p:nvPr/>
        </p:nvPicPr>
        <p:blipFill>
          <a:blip r:embed="rId2"/>
          <a:stretch>
            <a:fillRect/>
          </a:stretch>
        </p:blipFill>
        <p:spPr>
          <a:xfrm>
            <a:off x="0" y="5744818"/>
            <a:ext cx="1113181" cy="1113181"/>
          </a:xfrm>
          <a:prstGeom prst="rect">
            <a:avLst/>
          </a:prstGeom>
          <a:noFill/>
          <a:ln cap="flat">
            <a:noFill/>
          </a:ln>
        </p:spPr>
      </p:pic>
      <p:pic>
        <p:nvPicPr>
          <p:cNvPr id="4" name="Picture 13">
            <a:extLst>
              <a:ext uri="{FF2B5EF4-FFF2-40B4-BE49-F238E27FC236}">
                <a16:creationId xmlns:a16="http://schemas.microsoft.com/office/drawing/2014/main" id="{828B8A81-6CCC-163A-DC7E-8DB5113D6F9C}"/>
              </a:ext>
            </a:extLst>
          </p:cNvPr>
          <p:cNvPicPr>
            <a:picLocks noChangeAspect="1"/>
          </p:cNvPicPr>
          <p:nvPr/>
        </p:nvPicPr>
        <p:blipFill>
          <a:blip r:embed="rId3"/>
          <a:stretch>
            <a:fillRect/>
          </a:stretch>
        </p:blipFill>
        <p:spPr>
          <a:xfrm rot="5400013">
            <a:off x="10334704" y="0"/>
            <a:ext cx="1857292" cy="1857292"/>
          </a:xfrm>
          <a:prstGeom prst="rect">
            <a:avLst/>
          </a:prstGeom>
          <a:noFill/>
          <a:ln cap="flat">
            <a:noFill/>
          </a:ln>
        </p:spPr>
      </p:pic>
      <p:pic>
        <p:nvPicPr>
          <p:cNvPr id="5" name="Picture 14">
            <a:extLst>
              <a:ext uri="{FF2B5EF4-FFF2-40B4-BE49-F238E27FC236}">
                <a16:creationId xmlns:a16="http://schemas.microsoft.com/office/drawing/2014/main" id="{49B7A596-8A51-CC30-688E-1F59A5F7D490}"/>
              </a:ext>
            </a:extLst>
          </p:cNvPr>
          <p:cNvPicPr>
            <a:picLocks noChangeAspect="1"/>
          </p:cNvPicPr>
          <p:nvPr/>
        </p:nvPicPr>
        <p:blipFill>
          <a:blip r:embed="rId4"/>
          <a:srcRect/>
          <a:stretch>
            <a:fillRect/>
          </a:stretch>
        </p:blipFill>
        <p:spPr>
          <a:xfrm>
            <a:off x="10722482" y="6327090"/>
            <a:ext cx="931535" cy="344792"/>
          </a:xfrm>
          <a:prstGeom prst="rect">
            <a:avLst/>
          </a:prstGeom>
          <a:noFill/>
          <a:ln cap="flat">
            <a:noFill/>
          </a:ln>
        </p:spPr>
      </p:pic>
      <p:sp>
        <p:nvSpPr>
          <p:cNvPr id="6" name="Media Placeholder 5">
            <a:extLst>
              <a:ext uri="{FF2B5EF4-FFF2-40B4-BE49-F238E27FC236}">
                <a16:creationId xmlns:a16="http://schemas.microsoft.com/office/drawing/2014/main" id="{23B9B7D1-FC8F-465B-63B4-ACCB476E23AB}"/>
              </a:ext>
            </a:extLst>
          </p:cNvPr>
          <p:cNvSpPr txBox="1">
            <a:spLocks noGrp="1"/>
          </p:cNvSpPr>
          <p:nvPr>
            <p:ph idx="4294967295"/>
          </p:nvPr>
        </p:nvSpPr>
        <p:spPr>
          <a:xfrm>
            <a:off x="2057500" y="1426976"/>
            <a:ext cx="8075404" cy="4542419"/>
          </a:xfrm>
        </p:spPr>
        <p:txBody>
          <a:bodyPr/>
          <a:lstStyle>
            <a:lvl1pPr>
              <a:defRPr lang="en-GB"/>
            </a:lvl1pPr>
          </a:lstStyle>
          <a:p>
            <a:pPr lvl="0"/>
            <a:endParaRPr lang="en-GB"/>
          </a:p>
        </p:txBody>
      </p:sp>
      <p:pic>
        <p:nvPicPr>
          <p:cNvPr id="7" name="Picture 6">
            <a:extLst>
              <a:ext uri="{FF2B5EF4-FFF2-40B4-BE49-F238E27FC236}">
                <a16:creationId xmlns:a16="http://schemas.microsoft.com/office/drawing/2014/main" id="{6E957D6B-7576-3F09-F683-FCB68F6969FD}"/>
              </a:ext>
            </a:extLst>
          </p:cNvPr>
          <p:cNvPicPr>
            <a:picLocks noChangeAspect="1"/>
          </p:cNvPicPr>
          <p:nvPr/>
        </p:nvPicPr>
        <p:blipFill>
          <a:blip r:embed="rId5"/>
          <a:stretch>
            <a:fillRect/>
          </a:stretch>
        </p:blipFill>
        <p:spPr>
          <a:xfrm>
            <a:off x="438153" y="1391826"/>
            <a:ext cx="596902" cy="533396"/>
          </a:xfrm>
          <a:prstGeom prst="rect">
            <a:avLst/>
          </a:prstGeom>
          <a:noFill/>
          <a:ln cap="flat">
            <a:noFill/>
          </a:ln>
        </p:spPr>
      </p:pic>
      <p:pic>
        <p:nvPicPr>
          <p:cNvPr id="8" name="Picture 15" descr="A close-up of a logo&#10;&#10;Description automatically generated with medium confidence">
            <a:extLst>
              <a:ext uri="{FF2B5EF4-FFF2-40B4-BE49-F238E27FC236}">
                <a16:creationId xmlns:a16="http://schemas.microsoft.com/office/drawing/2014/main" id="{1773AFE2-9C2B-F5DB-B8D4-D285E9EAB016}"/>
              </a:ext>
            </a:extLst>
          </p:cNvPr>
          <p:cNvPicPr>
            <a:picLocks noChangeAspect="1"/>
          </p:cNvPicPr>
          <p:nvPr/>
        </p:nvPicPr>
        <p:blipFill>
          <a:blip r:embed="rId6"/>
          <a:stretch>
            <a:fillRect/>
          </a:stretch>
        </p:blipFill>
        <p:spPr>
          <a:xfrm>
            <a:off x="10631655" y="6327090"/>
            <a:ext cx="1113181" cy="344792"/>
          </a:xfrm>
          <a:prstGeom prst="rect">
            <a:avLst/>
          </a:prstGeom>
          <a:noFill/>
          <a:ln cap="flat">
            <a:noFill/>
          </a:ln>
        </p:spPr>
      </p:pic>
    </p:spTree>
    <p:extLst>
      <p:ext uri="{BB962C8B-B14F-4D97-AF65-F5344CB8AC3E}">
        <p14:creationId xmlns:p14="http://schemas.microsoft.com/office/powerpoint/2010/main" val="25579435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SECTION DIVIDER">
    <p:spTree>
      <p:nvGrpSpPr>
        <p:cNvPr id="1" name=""/>
        <p:cNvGrpSpPr/>
        <p:nvPr/>
      </p:nvGrpSpPr>
      <p:grpSpPr>
        <a:xfrm>
          <a:off x="0" y="0"/>
          <a:ext cx="0" cy="0"/>
          <a:chOff x="0" y="0"/>
          <a:chExt cx="0" cy="0"/>
        </a:xfrm>
      </p:grpSpPr>
      <p:pic>
        <p:nvPicPr>
          <p:cNvPr id="2" name="Picture 5">
            <a:extLst>
              <a:ext uri="{FF2B5EF4-FFF2-40B4-BE49-F238E27FC236}">
                <a16:creationId xmlns:a16="http://schemas.microsoft.com/office/drawing/2014/main" id="{59524661-0AEE-A39A-9AF9-69C48CB9E038}"/>
              </a:ext>
            </a:extLst>
          </p:cNvPr>
          <p:cNvPicPr>
            <a:picLocks noChangeAspect="1"/>
          </p:cNvPicPr>
          <p:nvPr/>
        </p:nvPicPr>
        <p:blipFill>
          <a:blip r:embed="rId2"/>
          <a:srcRect/>
          <a:stretch>
            <a:fillRect/>
          </a:stretch>
        </p:blipFill>
        <p:spPr>
          <a:xfrm>
            <a:off x="9452920" y="5772287"/>
            <a:ext cx="2330311" cy="862516"/>
          </a:xfrm>
          <a:prstGeom prst="rect">
            <a:avLst/>
          </a:prstGeom>
          <a:noFill/>
          <a:ln cap="flat">
            <a:noFill/>
          </a:ln>
        </p:spPr>
      </p:pic>
      <p:sp>
        <p:nvSpPr>
          <p:cNvPr id="3" name="Title 1">
            <a:extLst>
              <a:ext uri="{FF2B5EF4-FFF2-40B4-BE49-F238E27FC236}">
                <a16:creationId xmlns:a16="http://schemas.microsoft.com/office/drawing/2014/main" id="{C6D546BB-85CA-9366-DE43-243AEA618CD5}"/>
              </a:ext>
            </a:extLst>
          </p:cNvPr>
          <p:cNvSpPr txBox="1">
            <a:spLocks noGrp="1"/>
          </p:cNvSpPr>
          <p:nvPr>
            <p:ph type="title"/>
          </p:nvPr>
        </p:nvSpPr>
        <p:spPr>
          <a:xfrm>
            <a:off x="750951" y="921907"/>
            <a:ext cx="8402988" cy="1940567"/>
          </a:xfrm>
        </p:spPr>
        <p:txBody>
          <a:bodyPr/>
          <a:lstStyle>
            <a:lvl1pPr>
              <a:defRPr sz="7200">
                <a:solidFill>
                  <a:srgbClr val="FEFFF5"/>
                </a:solidFill>
                <a:cs typeface="Calibri" pitchFamily="34"/>
              </a:defRPr>
            </a:lvl1pPr>
          </a:lstStyle>
          <a:p>
            <a:pPr lvl="0"/>
            <a:r>
              <a:rPr lang="en-US"/>
              <a:t>This is a section divider slide</a:t>
            </a:r>
            <a:endParaRPr lang="en-GB"/>
          </a:p>
        </p:txBody>
      </p:sp>
    </p:spTree>
    <p:extLst>
      <p:ext uri="{BB962C8B-B14F-4D97-AF65-F5344CB8AC3E}">
        <p14:creationId xmlns:p14="http://schemas.microsoft.com/office/powerpoint/2010/main" val="20110545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STATS">
    <p:spTree>
      <p:nvGrpSpPr>
        <p:cNvPr id="1" name=""/>
        <p:cNvGrpSpPr/>
        <p:nvPr/>
      </p:nvGrpSpPr>
      <p:grpSpPr>
        <a:xfrm>
          <a:off x="0" y="0"/>
          <a:ext cx="0" cy="0"/>
          <a:chOff x="0" y="0"/>
          <a:chExt cx="0" cy="0"/>
        </a:xfrm>
      </p:grpSpPr>
      <p:sp>
        <p:nvSpPr>
          <p:cNvPr id="2" name="Text Placeholder 5">
            <a:extLst>
              <a:ext uri="{FF2B5EF4-FFF2-40B4-BE49-F238E27FC236}">
                <a16:creationId xmlns:a16="http://schemas.microsoft.com/office/drawing/2014/main" id="{C707607E-4EC1-4E45-5136-47107D56BD9B}"/>
              </a:ext>
            </a:extLst>
          </p:cNvPr>
          <p:cNvSpPr txBox="1">
            <a:spLocks noGrp="1"/>
          </p:cNvSpPr>
          <p:nvPr>
            <p:ph type="body" idx="4294967295"/>
          </p:nvPr>
        </p:nvSpPr>
        <p:spPr>
          <a:xfrm>
            <a:off x="438153" y="1953780"/>
            <a:ext cx="4938921" cy="1046512"/>
          </a:xfrm>
        </p:spPr>
        <p:txBody>
          <a:bodyPr>
            <a:noAutofit/>
          </a:bodyPr>
          <a:lstStyle>
            <a:lvl1pPr>
              <a:defRPr lang="en-GB" sz="7200" b="1">
                <a:solidFill>
                  <a:srgbClr val="751D6D"/>
                </a:solidFill>
              </a:defRPr>
            </a:lvl1pPr>
          </a:lstStyle>
          <a:p>
            <a:pPr lvl="0"/>
            <a:r>
              <a:rPr lang="en-GB"/>
              <a:t>100,000</a:t>
            </a:r>
          </a:p>
        </p:txBody>
      </p:sp>
      <p:sp>
        <p:nvSpPr>
          <p:cNvPr id="3" name="Title 1">
            <a:extLst>
              <a:ext uri="{FF2B5EF4-FFF2-40B4-BE49-F238E27FC236}">
                <a16:creationId xmlns:a16="http://schemas.microsoft.com/office/drawing/2014/main" id="{994B7B90-F630-B75C-A29B-8512752ACDDD}"/>
              </a:ext>
            </a:extLst>
          </p:cNvPr>
          <p:cNvSpPr txBox="1">
            <a:spLocks noGrp="1"/>
          </p:cNvSpPr>
          <p:nvPr>
            <p:ph type="title"/>
          </p:nvPr>
        </p:nvSpPr>
        <p:spPr>
          <a:xfrm>
            <a:off x="438153" y="464240"/>
            <a:ext cx="11314118" cy="637675"/>
          </a:xfrm>
        </p:spPr>
        <p:txBody>
          <a:bodyPr/>
          <a:lstStyle>
            <a:lvl1pPr>
              <a:defRPr lang="en-GB">
                <a:solidFill>
                  <a:srgbClr val="751D6D"/>
                </a:solidFill>
              </a:defRPr>
            </a:lvl1pPr>
          </a:lstStyle>
          <a:p>
            <a:pPr lvl="0"/>
            <a:r>
              <a:rPr lang="en-GB"/>
              <a:t>These are large-scale stats</a:t>
            </a:r>
          </a:p>
        </p:txBody>
      </p:sp>
      <p:pic>
        <p:nvPicPr>
          <p:cNvPr id="4" name="Picture 14">
            <a:extLst>
              <a:ext uri="{FF2B5EF4-FFF2-40B4-BE49-F238E27FC236}">
                <a16:creationId xmlns:a16="http://schemas.microsoft.com/office/drawing/2014/main" id="{F5F34051-D1C5-1623-3CF8-0B7458AB3E0A}"/>
              </a:ext>
            </a:extLst>
          </p:cNvPr>
          <p:cNvPicPr>
            <a:picLocks noChangeAspect="1"/>
          </p:cNvPicPr>
          <p:nvPr/>
        </p:nvPicPr>
        <p:blipFill>
          <a:blip r:embed="rId2"/>
          <a:srcRect/>
          <a:stretch>
            <a:fillRect/>
          </a:stretch>
        </p:blipFill>
        <p:spPr>
          <a:xfrm>
            <a:off x="10585176" y="6228444"/>
            <a:ext cx="1198056" cy="443438"/>
          </a:xfrm>
          <a:prstGeom prst="rect">
            <a:avLst/>
          </a:prstGeom>
          <a:noFill/>
          <a:ln cap="flat">
            <a:noFill/>
          </a:ln>
        </p:spPr>
      </p:pic>
      <p:sp>
        <p:nvSpPr>
          <p:cNvPr id="5" name="Text Placeholder 8">
            <a:extLst>
              <a:ext uri="{FF2B5EF4-FFF2-40B4-BE49-F238E27FC236}">
                <a16:creationId xmlns:a16="http://schemas.microsoft.com/office/drawing/2014/main" id="{0C3854E7-3717-43EC-FAEB-F93215BB2A1A}"/>
              </a:ext>
            </a:extLst>
          </p:cNvPr>
          <p:cNvSpPr txBox="1">
            <a:spLocks noGrp="1"/>
          </p:cNvSpPr>
          <p:nvPr>
            <p:ph type="body" idx="4294967295"/>
          </p:nvPr>
        </p:nvSpPr>
        <p:spPr>
          <a:xfrm>
            <a:off x="5439226" y="2136916"/>
            <a:ext cx="4938710" cy="680231"/>
          </a:xfrm>
        </p:spPr>
        <p:txBody>
          <a:bodyPr/>
          <a:lstStyle>
            <a:lvl1pPr>
              <a:defRPr lang="en-GB">
                <a:solidFill>
                  <a:srgbClr val="751D6D"/>
                </a:solidFill>
              </a:defRPr>
            </a:lvl1pPr>
          </a:lstStyle>
          <a:p>
            <a:pPr lvl="0"/>
            <a:r>
              <a:rPr lang="en-GB"/>
              <a:t>Text about stats goes here, click to edit the text in this box.</a:t>
            </a:r>
          </a:p>
        </p:txBody>
      </p:sp>
      <p:cxnSp>
        <p:nvCxnSpPr>
          <p:cNvPr id="6" name="Straight Connector 16">
            <a:extLst>
              <a:ext uri="{FF2B5EF4-FFF2-40B4-BE49-F238E27FC236}">
                <a16:creationId xmlns:a16="http://schemas.microsoft.com/office/drawing/2014/main" id="{D65592E4-0CED-258D-2BD6-5EC33AECF8FF}"/>
              </a:ext>
            </a:extLst>
          </p:cNvPr>
          <p:cNvCxnSpPr/>
          <p:nvPr/>
        </p:nvCxnSpPr>
        <p:spPr>
          <a:xfrm>
            <a:off x="438153" y="1933901"/>
            <a:ext cx="11314108" cy="0"/>
          </a:xfrm>
          <a:prstGeom prst="straightConnector1">
            <a:avLst/>
          </a:prstGeom>
          <a:noFill/>
          <a:ln w="9528" cap="flat">
            <a:solidFill>
              <a:srgbClr val="FC4700"/>
            </a:solidFill>
            <a:prstDash val="solid"/>
            <a:miter/>
          </a:ln>
        </p:spPr>
      </p:cxnSp>
      <p:sp>
        <p:nvSpPr>
          <p:cNvPr id="7" name="Text Placeholder 5">
            <a:extLst>
              <a:ext uri="{FF2B5EF4-FFF2-40B4-BE49-F238E27FC236}">
                <a16:creationId xmlns:a16="http://schemas.microsoft.com/office/drawing/2014/main" id="{3AD242F0-A4F1-1EEC-313B-7E458A0C0668}"/>
              </a:ext>
            </a:extLst>
          </p:cNvPr>
          <p:cNvSpPr txBox="1">
            <a:spLocks noGrp="1"/>
          </p:cNvSpPr>
          <p:nvPr>
            <p:ph type="body" idx="4294967295"/>
          </p:nvPr>
        </p:nvSpPr>
        <p:spPr>
          <a:xfrm>
            <a:off x="438153" y="3375077"/>
            <a:ext cx="4938921" cy="1046512"/>
          </a:xfrm>
        </p:spPr>
        <p:txBody>
          <a:bodyPr>
            <a:noAutofit/>
          </a:bodyPr>
          <a:lstStyle>
            <a:lvl1pPr>
              <a:defRPr lang="en-GB" sz="7200" b="1">
                <a:solidFill>
                  <a:srgbClr val="751D6D"/>
                </a:solidFill>
              </a:defRPr>
            </a:lvl1pPr>
          </a:lstStyle>
          <a:p>
            <a:pPr lvl="0"/>
            <a:r>
              <a:rPr lang="en-GB"/>
              <a:t>100,000</a:t>
            </a:r>
          </a:p>
        </p:txBody>
      </p:sp>
      <p:sp>
        <p:nvSpPr>
          <p:cNvPr id="8" name="Text Placeholder 8">
            <a:extLst>
              <a:ext uri="{FF2B5EF4-FFF2-40B4-BE49-F238E27FC236}">
                <a16:creationId xmlns:a16="http://schemas.microsoft.com/office/drawing/2014/main" id="{12EE4CC4-551B-659C-C520-CA7EAC647653}"/>
              </a:ext>
            </a:extLst>
          </p:cNvPr>
          <p:cNvSpPr txBox="1">
            <a:spLocks noGrp="1"/>
          </p:cNvSpPr>
          <p:nvPr>
            <p:ph type="body" idx="4294967295"/>
          </p:nvPr>
        </p:nvSpPr>
        <p:spPr>
          <a:xfrm>
            <a:off x="5439226" y="3558213"/>
            <a:ext cx="4938710" cy="680231"/>
          </a:xfrm>
        </p:spPr>
        <p:txBody>
          <a:bodyPr/>
          <a:lstStyle>
            <a:lvl1pPr>
              <a:defRPr lang="en-GB">
                <a:solidFill>
                  <a:srgbClr val="751D6D"/>
                </a:solidFill>
              </a:defRPr>
            </a:lvl1pPr>
          </a:lstStyle>
          <a:p>
            <a:pPr lvl="0"/>
            <a:r>
              <a:rPr lang="en-GB"/>
              <a:t>Text about stats goes here, click to edit the text in this box.</a:t>
            </a:r>
          </a:p>
        </p:txBody>
      </p:sp>
      <p:cxnSp>
        <p:nvCxnSpPr>
          <p:cNvPr id="9" name="Straight Connector 19">
            <a:extLst>
              <a:ext uri="{FF2B5EF4-FFF2-40B4-BE49-F238E27FC236}">
                <a16:creationId xmlns:a16="http://schemas.microsoft.com/office/drawing/2014/main" id="{1F05F7EE-DDB3-DC96-898F-9A22F8DC76E2}"/>
              </a:ext>
            </a:extLst>
          </p:cNvPr>
          <p:cNvCxnSpPr/>
          <p:nvPr/>
        </p:nvCxnSpPr>
        <p:spPr>
          <a:xfrm>
            <a:off x="438153" y="3355198"/>
            <a:ext cx="11314108" cy="0"/>
          </a:xfrm>
          <a:prstGeom prst="straightConnector1">
            <a:avLst/>
          </a:prstGeom>
          <a:noFill/>
          <a:ln w="9528" cap="flat">
            <a:solidFill>
              <a:srgbClr val="FC4700"/>
            </a:solidFill>
            <a:prstDash val="solid"/>
            <a:miter/>
          </a:ln>
        </p:spPr>
      </p:cxnSp>
      <p:sp>
        <p:nvSpPr>
          <p:cNvPr id="10" name="Text Placeholder 5">
            <a:extLst>
              <a:ext uri="{FF2B5EF4-FFF2-40B4-BE49-F238E27FC236}">
                <a16:creationId xmlns:a16="http://schemas.microsoft.com/office/drawing/2014/main" id="{8E35815A-A919-FBEA-3065-DAF98B77668A}"/>
              </a:ext>
            </a:extLst>
          </p:cNvPr>
          <p:cNvSpPr txBox="1">
            <a:spLocks noGrp="1"/>
          </p:cNvSpPr>
          <p:nvPr>
            <p:ph type="body" idx="4294967295"/>
          </p:nvPr>
        </p:nvSpPr>
        <p:spPr>
          <a:xfrm>
            <a:off x="438153" y="4826184"/>
            <a:ext cx="4938921" cy="1046512"/>
          </a:xfrm>
        </p:spPr>
        <p:txBody>
          <a:bodyPr>
            <a:noAutofit/>
          </a:bodyPr>
          <a:lstStyle>
            <a:lvl1pPr>
              <a:defRPr lang="en-GB" sz="7200" b="1">
                <a:solidFill>
                  <a:srgbClr val="751D6D"/>
                </a:solidFill>
              </a:defRPr>
            </a:lvl1pPr>
          </a:lstStyle>
          <a:p>
            <a:pPr lvl="0"/>
            <a:r>
              <a:rPr lang="en-GB"/>
              <a:t>100,000</a:t>
            </a:r>
          </a:p>
        </p:txBody>
      </p:sp>
      <p:sp>
        <p:nvSpPr>
          <p:cNvPr id="11" name="Text Placeholder 8">
            <a:extLst>
              <a:ext uri="{FF2B5EF4-FFF2-40B4-BE49-F238E27FC236}">
                <a16:creationId xmlns:a16="http://schemas.microsoft.com/office/drawing/2014/main" id="{4CCD237F-508A-4DB4-A735-1F7753DF4856}"/>
              </a:ext>
            </a:extLst>
          </p:cNvPr>
          <p:cNvSpPr txBox="1">
            <a:spLocks noGrp="1"/>
          </p:cNvSpPr>
          <p:nvPr>
            <p:ph type="body" idx="4294967295"/>
          </p:nvPr>
        </p:nvSpPr>
        <p:spPr>
          <a:xfrm>
            <a:off x="5439226" y="5009330"/>
            <a:ext cx="4938710" cy="680231"/>
          </a:xfrm>
        </p:spPr>
        <p:txBody>
          <a:bodyPr/>
          <a:lstStyle>
            <a:lvl1pPr>
              <a:defRPr lang="en-GB">
                <a:solidFill>
                  <a:srgbClr val="751D6D"/>
                </a:solidFill>
              </a:defRPr>
            </a:lvl1pPr>
          </a:lstStyle>
          <a:p>
            <a:pPr lvl="0"/>
            <a:r>
              <a:rPr lang="en-GB"/>
              <a:t>Text about stats goes here, click to edit the text in this box.</a:t>
            </a:r>
          </a:p>
        </p:txBody>
      </p:sp>
      <p:cxnSp>
        <p:nvCxnSpPr>
          <p:cNvPr id="12" name="Straight Connector 22">
            <a:extLst>
              <a:ext uri="{FF2B5EF4-FFF2-40B4-BE49-F238E27FC236}">
                <a16:creationId xmlns:a16="http://schemas.microsoft.com/office/drawing/2014/main" id="{BC45CAEB-5509-3926-2BC6-1C556A8A928D}"/>
              </a:ext>
            </a:extLst>
          </p:cNvPr>
          <p:cNvCxnSpPr/>
          <p:nvPr/>
        </p:nvCxnSpPr>
        <p:spPr>
          <a:xfrm>
            <a:off x="438153" y="4806305"/>
            <a:ext cx="11314108" cy="0"/>
          </a:xfrm>
          <a:prstGeom prst="straightConnector1">
            <a:avLst/>
          </a:prstGeom>
          <a:noFill/>
          <a:ln w="9528" cap="flat">
            <a:solidFill>
              <a:srgbClr val="FC4700"/>
            </a:solidFill>
            <a:prstDash val="solid"/>
            <a:miter/>
          </a:ln>
        </p:spPr>
      </p:cxnSp>
    </p:spTree>
    <p:extLst>
      <p:ext uri="{BB962C8B-B14F-4D97-AF65-F5344CB8AC3E}">
        <p14:creationId xmlns:p14="http://schemas.microsoft.com/office/powerpoint/2010/main" val="27200415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Purple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A05D2C-D0CC-42E8-9949-5A5502952ACE}"/>
              </a:ext>
            </a:extLst>
          </p:cNvPr>
          <p:cNvSpPr>
            <a:spLocks noGrp="1"/>
          </p:cNvSpPr>
          <p:nvPr>
            <p:ph type="title" hasCustomPrompt="1"/>
          </p:nvPr>
        </p:nvSpPr>
        <p:spPr>
          <a:xfrm>
            <a:off x="750948" y="326066"/>
            <a:ext cx="10515600" cy="3102935"/>
          </a:xfrm>
          <a:prstGeom prst="rect">
            <a:avLst/>
          </a:prstGeom>
        </p:spPr>
        <p:txBody>
          <a:bodyPr/>
          <a:lstStyle>
            <a:lvl1pPr>
              <a:defRPr sz="9600" b="1">
                <a:latin typeface="+mj-lt"/>
                <a:cs typeface="Calibri" panose="020F0502020204030204" pitchFamily="34" charset="0"/>
              </a:defRPr>
            </a:lvl1pPr>
          </a:lstStyle>
          <a:p>
            <a:r>
              <a:rPr lang="en-US"/>
              <a:t>Presentation title</a:t>
            </a:r>
            <a:endParaRPr lang="en-GB"/>
          </a:p>
        </p:txBody>
      </p:sp>
      <p:sp>
        <p:nvSpPr>
          <p:cNvPr id="8" name="Text Placeholder 7">
            <a:extLst>
              <a:ext uri="{FF2B5EF4-FFF2-40B4-BE49-F238E27FC236}">
                <a16:creationId xmlns:a16="http://schemas.microsoft.com/office/drawing/2014/main" id="{CDA207B9-1364-4BEE-9442-FB1C2F89B78C}"/>
              </a:ext>
            </a:extLst>
          </p:cNvPr>
          <p:cNvSpPr>
            <a:spLocks noGrp="1"/>
          </p:cNvSpPr>
          <p:nvPr>
            <p:ph type="body" sz="quarter" idx="10" hasCustomPrompt="1"/>
          </p:nvPr>
        </p:nvSpPr>
        <p:spPr>
          <a:xfrm>
            <a:off x="750948" y="3910212"/>
            <a:ext cx="10515600" cy="960801"/>
          </a:xfrm>
        </p:spPr>
        <p:txBody>
          <a:bodyPr/>
          <a:lstStyle>
            <a:lvl1pPr>
              <a:defRPr b="0"/>
            </a:lvl1pPr>
          </a:lstStyle>
          <a:p>
            <a:pPr lvl="0"/>
            <a:r>
              <a:rPr lang="en-US"/>
              <a:t>Presenter name</a:t>
            </a:r>
          </a:p>
        </p:txBody>
      </p:sp>
      <p:sp>
        <p:nvSpPr>
          <p:cNvPr id="10" name="Text Placeholder 9">
            <a:extLst>
              <a:ext uri="{FF2B5EF4-FFF2-40B4-BE49-F238E27FC236}">
                <a16:creationId xmlns:a16="http://schemas.microsoft.com/office/drawing/2014/main" id="{8D2ABC5F-BF6D-4627-96BB-0F1F89C800F0}"/>
              </a:ext>
            </a:extLst>
          </p:cNvPr>
          <p:cNvSpPr>
            <a:spLocks noGrp="1"/>
          </p:cNvSpPr>
          <p:nvPr>
            <p:ph type="body" sz="quarter" idx="11" hasCustomPrompt="1"/>
          </p:nvPr>
        </p:nvSpPr>
        <p:spPr>
          <a:xfrm>
            <a:off x="750948" y="5168443"/>
            <a:ext cx="10515600" cy="767655"/>
          </a:xfrm>
        </p:spPr>
        <p:txBody>
          <a:bodyPr/>
          <a:lstStyle>
            <a:lvl1pPr>
              <a:defRPr sz="4267" b="0">
                <a:latin typeface="+mn-lt"/>
                <a:cs typeface="Calibri" panose="020F0502020204030204" pitchFamily="34" charset="0"/>
              </a:defRPr>
            </a:lvl1pPr>
          </a:lstStyle>
          <a:p>
            <a:pPr lvl="0"/>
            <a:r>
              <a:rPr lang="en-US"/>
              <a:t>Month, Year</a:t>
            </a:r>
          </a:p>
        </p:txBody>
      </p:sp>
    </p:spTree>
    <p:extLst>
      <p:ext uri="{BB962C8B-B14F-4D97-AF65-F5344CB8AC3E}">
        <p14:creationId xmlns:p14="http://schemas.microsoft.com/office/powerpoint/2010/main" val="37304957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urple detail">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DFEF2EA-1063-4E84-98D8-1EC3C0F80F25}"/>
              </a:ext>
            </a:extLst>
          </p:cNvPr>
          <p:cNvSpPr>
            <a:spLocks noGrp="1"/>
          </p:cNvSpPr>
          <p:nvPr>
            <p:ph type="title"/>
          </p:nvPr>
        </p:nvSpPr>
        <p:spPr>
          <a:xfrm>
            <a:off x="609842" y="436522"/>
            <a:ext cx="10972319" cy="1325033"/>
          </a:xfrm>
          <a:prstGeom prst="rect">
            <a:avLst/>
          </a:prstGeom>
        </p:spPr>
        <p:txBody>
          <a:bodyPr/>
          <a:lstStyle>
            <a:lvl1pPr>
              <a:defRPr sz="5333" b="1">
                <a:latin typeface="+mj-lt"/>
              </a:defRPr>
            </a:lvl1pPr>
          </a:lstStyle>
          <a:p>
            <a:r>
              <a:rPr lang="en-US"/>
              <a:t>Click to edit Master title style</a:t>
            </a:r>
            <a:endParaRPr lang="en-GB"/>
          </a:p>
        </p:txBody>
      </p:sp>
      <p:sp>
        <p:nvSpPr>
          <p:cNvPr id="3" name="Shape 8">
            <a:extLst>
              <a:ext uri="{FF2B5EF4-FFF2-40B4-BE49-F238E27FC236}">
                <a16:creationId xmlns:a16="http://schemas.microsoft.com/office/drawing/2014/main" id="{628A8322-546D-4F39-A2EF-5E9FF2B148A5}"/>
              </a:ext>
            </a:extLst>
          </p:cNvPr>
          <p:cNvSpPr txBox="1">
            <a:spLocks noGrp="1"/>
          </p:cNvSpPr>
          <p:nvPr>
            <p:ph idx="1" hasCustomPrompt="1"/>
          </p:nvPr>
        </p:nvSpPr>
        <p:spPr>
          <a:xfrm>
            <a:off x="609842" y="2900863"/>
            <a:ext cx="10972319" cy="1056276"/>
          </a:xfrm>
          <a:prstGeom prst="rect">
            <a:avLst/>
          </a:prstGeom>
          <a:noFill/>
          <a:ln>
            <a:noFill/>
          </a:ln>
        </p:spPr>
        <p:txBody>
          <a:bodyPr lIns="91425" tIns="91425" rIns="91425" bIns="91425" anchor="t" anchorCtr="0"/>
          <a:lstStyle>
            <a:lvl1pPr marL="0" marR="0" indent="0" algn="l" rtl="0">
              <a:spcBef>
                <a:spcPts val="0"/>
              </a:spcBef>
              <a:defRPr sz="4267" b="0" i="0"/>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pPr lvl="0"/>
            <a:r>
              <a:rPr lang="en-US"/>
              <a:t>Key points here</a:t>
            </a:r>
          </a:p>
        </p:txBody>
      </p:sp>
    </p:spTree>
    <p:extLst>
      <p:ext uri="{BB962C8B-B14F-4D97-AF65-F5344CB8AC3E}">
        <p14:creationId xmlns:p14="http://schemas.microsoft.com/office/powerpoint/2010/main" val="19970482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189" indent="0">
              <a:buNone/>
              <a:defRPr sz="1800"/>
            </a:lvl2pPr>
            <a:lvl3pPr marL="914377" indent="0">
              <a:buNone/>
              <a:defRPr sz="1600"/>
            </a:lvl3pPr>
            <a:lvl4pPr marL="1371566" indent="0">
              <a:buNone/>
              <a:defRPr sz="1400"/>
            </a:lvl4pPr>
            <a:lvl5pPr marL="1828754" indent="0">
              <a:buNone/>
              <a:defRPr sz="1400"/>
            </a:lvl5pPr>
            <a:lvl6pPr marL="2285943" indent="0">
              <a:buNone/>
              <a:defRPr sz="1400"/>
            </a:lvl6pPr>
            <a:lvl7pPr marL="2743131" indent="0">
              <a:buNone/>
              <a:defRPr sz="1400"/>
            </a:lvl7pPr>
            <a:lvl8pPr marL="3200320" indent="0">
              <a:buNone/>
              <a:defRPr sz="1400"/>
            </a:lvl8pPr>
            <a:lvl9pPr marL="3657509" indent="0">
              <a:buNone/>
              <a:defRPr sz="1400"/>
            </a:lvl9pPr>
          </a:lstStyle>
          <a:p>
            <a:pPr lvl="0"/>
            <a:r>
              <a:rPr lang="en-GB"/>
              <a:t>Click to edit Master text styles</a:t>
            </a:r>
          </a:p>
        </p:txBody>
      </p:sp>
      <p:sp>
        <p:nvSpPr>
          <p:cNvPr id="4" name="Rectangle 5"/>
          <p:cNvSpPr>
            <a:spLocks noGrp="1" noChangeArrowheads="1"/>
          </p:cNvSpPr>
          <p:nvPr>
            <p:ph type="sldNum" sz="quarter" idx="10"/>
          </p:nvPr>
        </p:nvSpPr>
        <p:spPr>
          <a:ln/>
        </p:spPr>
        <p:txBody>
          <a:bodyPr/>
          <a:lstStyle>
            <a:lvl1pPr>
              <a:defRPr/>
            </a:lvl1pPr>
          </a:lstStyle>
          <a:p>
            <a:pPr>
              <a:defRPr/>
            </a:pPr>
            <a:fld id="{775BEBA1-7E28-4A1B-8C9C-8CBE1B2310FD}" type="slidenum">
              <a:rPr lang="en-US"/>
              <a:pPr>
                <a:defRPr/>
              </a:pPr>
              <a:t>‹#›</a:t>
            </a:fld>
            <a:endParaRPr lang="en-US" sz="1400">
              <a:solidFill>
                <a:srgbClr val="6D2E69"/>
              </a:solidFill>
            </a:endParaRPr>
          </a:p>
        </p:txBody>
      </p:sp>
    </p:spTree>
    <p:extLst>
      <p:ext uri="{BB962C8B-B14F-4D97-AF65-F5344CB8AC3E}">
        <p14:creationId xmlns:p14="http://schemas.microsoft.com/office/powerpoint/2010/main" val="34804027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Rectangle 5"/>
          <p:cNvSpPr>
            <a:spLocks noGrp="1" noChangeArrowheads="1"/>
          </p:cNvSpPr>
          <p:nvPr>
            <p:ph type="sldNum" sz="quarter" idx="10"/>
          </p:nvPr>
        </p:nvSpPr>
        <p:spPr>
          <a:ln/>
        </p:spPr>
        <p:txBody>
          <a:bodyPr/>
          <a:lstStyle>
            <a:lvl1pPr>
              <a:defRPr/>
            </a:lvl1pPr>
          </a:lstStyle>
          <a:p>
            <a:pPr>
              <a:defRPr/>
            </a:pPr>
            <a:fld id="{258AE29E-1597-4A94-8CEE-81C720C2A132}" type="slidenum">
              <a:rPr lang="en-US"/>
              <a:pPr>
                <a:defRPr/>
              </a:pPr>
              <a:t>‹#›</a:t>
            </a:fld>
            <a:endParaRPr lang="en-US" sz="1400">
              <a:solidFill>
                <a:srgbClr val="6D2E69"/>
              </a:solidFill>
            </a:endParaRPr>
          </a:p>
        </p:txBody>
      </p:sp>
    </p:spTree>
    <p:extLst>
      <p:ext uri="{BB962C8B-B14F-4D97-AF65-F5344CB8AC3E}">
        <p14:creationId xmlns:p14="http://schemas.microsoft.com/office/powerpoint/2010/main" val="22075995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87598-E55A-3763-B6A9-B6605094F7F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239E19C-2516-E7BA-4605-BF1B3EE8F39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278BBA8-CD15-1139-D96B-FF824FB1F2F6}"/>
              </a:ext>
            </a:extLst>
          </p:cNvPr>
          <p:cNvSpPr>
            <a:spLocks noGrp="1"/>
          </p:cNvSpPr>
          <p:nvPr>
            <p:ph type="dt" sz="half" idx="10"/>
          </p:nvPr>
        </p:nvSpPr>
        <p:spPr/>
        <p:txBody>
          <a:bodyPr/>
          <a:lstStyle/>
          <a:p>
            <a:fld id="{AB16B561-9637-46CD-A8A8-2E446FCAAC27}" type="datetimeFigureOut">
              <a:rPr lang="en-GB" smtClean="0"/>
              <a:t>26/03/2024</a:t>
            </a:fld>
            <a:endParaRPr lang="en-GB"/>
          </a:p>
        </p:txBody>
      </p:sp>
      <p:sp>
        <p:nvSpPr>
          <p:cNvPr id="5" name="Footer Placeholder 4">
            <a:extLst>
              <a:ext uri="{FF2B5EF4-FFF2-40B4-BE49-F238E27FC236}">
                <a16:creationId xmlns:a16="http://schemas.microsoft.com/office/drawing/2014/main" id="{4A4D5B95-D743-281A-6E02-CD04D1EA45D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A101C81-8A51-57F7-3ADC-7DA4852BACA3}"/>
              </a:ext>
            </a:extLst>
          </p:cNvPr>
          <p:cNvSpPr>
            <a:spLocks noGrp="1"/>
          </p:cNvSpPr>
          <p:nvPr>
            <p:ph type="sldNum" sz="quarter" idx="12"/>
          </p:nvPr>
        </p:nvSpPr>
        <p:spPr/>
        <p:txBody>
          <a:bodyPr/>
          <a:lstStyle/>
          <a:p>
            <a:fld id="{7F210C60-1C8C-46D0-BE7B-617B340B1DAB}" type="slidenum">
              <a:rPr lang="en-GB" smtClean="0"/>
              <a:t>‹#›</a:t>
            </a:fld>
            <a:endParaRPr lang="en-GB"/>
          </a:p>
        </p:txBody>
      </p:sp>
    </p:spTree>
    <p:extLst>
      <p:ext uri="{BB962C8B-B14F-4D97-AF65-F5344CB8AC3E}">
        <p14:creationId xmlns:p14="http://schemas.microsoft.com/office/powerpoint/2010/main" val="36762848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976A19-699F-6B15-DF22-73F7D72BD44B}"/>
              </a:ext>
            </a:extLst>
          </p:cNvPr>
          <p:cNvSpPr txBox="1">
            <a:spLocks noGrp="1"/>
          </p:cNvSpPr>
          <p:nvPr>
            <p:ph type="title"/>
          </p:nvPr>
        </p:nvSpPr>
        <p:spPr>
          <a:xfrm>
            <a:off x="963082" y="4406905"/>
            <a:ext cx="10363196" cy="1362071"/>
          </a:xfrm>
          <a:prstGeom prst="rect">
            <a:avLst/>
          </a:prstGeom>
          <a:noFill/>
          <a:ln>
            <a:noFill/>
          </a:ln>
        </p:spPr>
        <p:txBody>
          <a:bodyPr vert="horz" wrap="square" lIns="91440" tIns="45720" rIns="91440" bIns="45720" anchor="t" anchorCtr="0" compatLnSpc="1">
            <a:noAutofit/>
          </a:bodyPr>
          <a:lstStyle>
            <a:lvl1pPr marL="0" marR="0" lvl="0" indent="0" fontAlgn="auto">
              <a:lnSpc>
                <a:spcPct val="100000"/>
              </a:lnSpc>
              <a:spcBef>
                <a:spcPts val="0"/>
              </a:spcBef>
              <a:spcAft>
                <a:spcPts val="0"/>
              </a:spcAft>
              <a:tabLst/>
              <a:defRPr lang="en-GB" sz="4000" b="1" i="0" u="none" strike="noStrike" kern="0" cap="all" spc="0" baseline="0">
                <a:solidFill>
                  <a:srgbClr val="000000"/>
                </a:solidFill>
                <a:uFillTx/>
                <a:latin typeface="Arial"/>
                <a:ea typeface="Arial"/>
                <a:cs typeface="Arial"/>
              </a:defRPr>
            </a:lvl1pPr>
          </a:lstStyle>
          <a:p>
            <a:pPr lvl="0"/>
            <a:r>
              <a:rPr lang="en-GB"/>
              <a:t>Click to edit Master title style</a:t>
            </a:r>
            <a:endParaRPr lang="en-US"/>
          </a:p>
        </p:txBody>
      </p:sp>
      <p:sp>
        <p:nvSpPr>
          <p:cNvPr id="3" name="Text Placeholder 2">
            <a:extLst>
              <a:ext uri="{FF2B5EF4-FFF2-40B4-BE49-F238E27FC236}">
                <a16:creationId xmlns:a16="http://schemas.microsoft.com/office/drawing/2014/main" id="{9BE7D3FC-D1F9-BFC3-9451-4B5043B0EEE4}"/>
              </a:ext>
            </a:extLst>
          </p:cNvPr>
          <p:cNvSpPr txBox="1">
            <a:spLocks noGrp="1"/>
          </p:cNvSpPr>
          <p:nvPr>
            <p:ph type="body" idx="1"/>
          </p:nvPr>
        </p:nvSpPr>
        <p:spPr>
          <a:xfrm>
            <a:off x="963082" y="2906713"/>
            <a:ext cx="10363196" cy="1500182"/>
          </a:xfrm>
        </p:spPr>
        <p:txBody>
          <a:bodyPr anchor="b"/>
          <a:lstStyle>
            <a:lvl1pPr>
              <a:defRPr lang="en-GB" sz="2000"/>
            </a:lvl1pPr>
          </a:lstStyle>
          <a:p>
            <a:pPr lvl="0"/>
            <a:r>
              <a:rPr lang="en-GB"/>
              <a:t>Click to edit Master text styles</a:t>
            </a:r>
          </a:p>
        </p:txBody>
      </p:sp>
      <p:sp>
        <p:nvSpPr>
          <p:cNvPr id="4" name="Rectangle 5">
            <a:extLst>
              <a:ext uri="{FF2B5EF4-FFF2-40B4-BE49-F238E27FC236}">
                <a16:creationId xmlns:a16="http://schemas.microsoft.com/office/drawing/2014/main" id="{DFB1D436-E387-90E1-E286-BAB4BAD41D16}"/>
              </a:ext>
            </a:extLst>
          </p:cNvPr>
          <p:cNvSpPr txBox="1">
            <a:spLocks noGrp="1"/>
          </p:cNvSpPr>
          <p:nvPr>
            <p:ph type="sldNum" sz="quarter" idx="8"/>
          </p:nvPr>
        </p:nvSpPr>
        <p:spPr>
          <a:xfrm>
            <a:off x="0" y="0"/>
            <a:ext cx="0" cy="0"/>
          </a:xfrm>
          <a:prstGeom prst="rect">
            <a:avLst/>
          </a:prstGeom>
          <a:noFill/>
          <a:ln>
            <a:noFill/>
          </a:ln>
        </p:spPr>
        <p:txBody>
          <a:bodyPr vert="horz" wrap="square" lIns="91440" tIns="45720" rIns="91440" bIns="45720" anchor="t" anchorCtr="0" compatLnSpc="1">
            <a:noAutofit/>
          </a:bodyPr>
          <a:lstStyle>
            <a:lvl1pPr marL="0" marR="0" lvl="0" indent="0" algn="l" defTabSz="457200" rtl="0" fontAlgn="auto" hangingPunct="1">
              <a:lnSpc>
                <a:spcPct val="100000"/>
              </a:lnSpc>
              <a:spcBef>
                <a:spcPts val="0"/>
              </a:spcBef>
              <a:spcAft>
                <a:spcPts val="0"/>
              </a:spcAft>
              <a:buNone/>
              <a:tabLst/>
              <a:defRPr lang="en-US" sz="1800" b="0" i="0" u="none" strike="noStrike" kern="1200" cap="none" spc="0" baseline="0">
                <a:solidFill>
                  <a:srgbClr val="000000"/>
                </a:solidFill>
                <a:uFillTx/>
                <a:latin typeface="Arial"/>
              </a:defRPr>
            </a:lvl1pPr>
          </a:lstStyle>
          <a:p>
            <a:pPr lvl="0"/>
            <a:fld id="{ACCE0B02-2EDF-4DE1-8217-9366F5E69BA7}" type="slidenum">
              <a:t>‹#›</a:t>
            </a:fld>
            <a:endParaRPr lang="en-US"/>
          </a:p>
        </p:txBody>
      </p:sp>
    </p:spTree>
    <p:extLst>
      <p:ext uri="{BB962C8B-B14F-4D97-AF65-F5344CB8AC3E}">
        <p14:creationId xmlns:p14="http://schemas.microsoft.com/office/powerpoint/2010/main" val="2542693710"/>
      </p:ext>
    </p:extLst>
  </p:cSld>
  <p:clrMapOvr>
    <a:masterClrMapping/>
  </p:clrMapOvr>
  <p:hf sldNum="0"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7DA42D-1994-848C-8219-A172ABF8BF2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8E3AEB0-3251-306D-0DA4-C8D6F50F6D8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1B04A02-1B30-42E1-78E3-18F1D0469138}"/>
              </a:ext>
            </a:extLst>
          </p:cNvPr>
          <p:cNvSpPr>
            <a:spLocks noGrp="1"/>
          </p:cNvSpPr>
          <p:nvPr>
            <p:ph type="dt" sz="half" idx="10"/>
          </p:nvPr>
        </p:nvSpPr>
        <p:spPr/>
        <p:txBody>
          <a:bodyPr/>
          <a:lstStyle/>
          <a:p>
            <a:fld id="{AB16B561-9637-46CD-A8A8-2E446FCAAC27}" type="datetimeFigureOut">
              <a:rPr lang="en-GB" smtClean="0"/>
              <a:t>26/03/2024</a:t>
            </a:fld>
            <a:endParaRPr lang="en-GB"/>
          </a:p>
        </p:txBody>
      </p:sp>
      <p:sp>
        <p:nvSpPr>
          <p:cNvPr id="5" name="Footer Placeholder 4">
            <a:extLst>
              <a:ext uri="{FF2B5EF4-FFF2-40B4-BE49-F238E27FC236}">
                <a16:creationId xmlns:a16="http://schemas.microsoft.com/office/drawing/2014/main" id="{22310DC7-FCE9-5134-4B18-C3CF9C7AEB6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8F3CA22-7AAC-02FC-C809-A73EA8030BBE}"/>
              </a:ext>
            </a:extLst>
          </p:cNvPr>
          <p:cNvSpPr>
            <a:spLocks noGrp="1"/>
          </p:cNvSpPr>
          <p:nvPr>
            <p:ph type="sldNum" sz="quarter" idx="12"/>
          </p:nvPr>
        </p:nvSpPr>
        <p:spPr/>
        <p:txBody>
          <a:bodyPr/>
          <a:lstStyle/>
          <a:p>
            <a:fld id="{7F210C60-1C8C-46D0-BE7B-617B340B1DAB}" type="slidenum">
              <a:rPr lang="en-GB" smtClean="0"/>
              <a:t>‹#›</a:t>
            </a:fld>
            <a:endParaRPr lang="en-GB"/>
          </a:p>
        </p:txBody>
      </p:sp>
    </p:spTree>
    <p:extLst>
      <p:ext uri="{BB962C8B-B14F-4D97-AF65-F5344CB8AC3E}">
        <p14:creationId xmlns:p14="http://schemas.microsoft.com/office/powerpoint/2010/main" val="28967245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E4123-D8EF-8CDD-FCB9-C5FEF6A9177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43A9501-EC4E-3FE3-45CF-CD08C02B905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6EBCC86-5725-54F0-995F-964836E55243}"/>
              </a:ext>
            </a:extLst>
          </p:cNvPr>
          <p:cNvSpPr>
            <a:spLocks noGrp="1"/>
          </p:cNvSpPr>
          <p:nvPr>
            <p:ph type="dt" sz="half" idx="10"/>
          </p:nvPr>
        </p:nvSpPr>
        <p:spPr/>
        <p:txBody>
          <a:bodyPr/>
          <a:lstStyle/>
          <a:p>
            <a:fld id="{AB16B561-9637-46CD-A8A8-2E446FCAAC27}" type="datetimeFigureOut">
              <a:rPr lang="en-GB" smtClean="0"/>
              <a:t>26/03/2024</a:t>
            </a:fld>
            <a:endParaRPr lang="en-GB"/>
          </a:p>
        </p:txBody>
      </p:sp>
      <p:sp>
        <p:nvSpPr>
          <p:cNvPr id="5" name="Footer Placeholder 4">
            <a:extLst>
              <a:ext uri="{FF2B5EF4-FFF2-40B4-BE49-F238E27FC236}">
                <a16:creationId xmlns:a16="http://schemas.microsoft.com/office/drawing/2014/main" id="{2989CD86-48C4-40C5-9053-37EAC3E43A4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CAABA48-212A-BAF0-CE74-BBF8829E241E}"/>
              </a:ext>
            </a:extLst>
          </p:cNvPr>
          <p:cNvSpPr>
            <a:spLocks noGrp="1"/>
          </p:cNvSpPr>
          <p:nvPr>
            <p:ph type="sldNum" sz="quarter" idx="12"/>
          </p:nvPr>
        </p:nvSpPr>
        <p:spPr/>
        <p:txBody>
          <a:bodyPr/>
          <a:lstStyle/>
          <a:p>
            <a:fld id="{7F210C60-1C8C-46D0-BE7B-617B340B1DAB}" type="slidenum">
              <a:rPr lang="en-GB" smtClean="0"/>
              <a:t>‹#›</a:t>
            </a:fld>
            <a:endParaRPr lang="en-GB"/>
          </a:p>
        </p:txBody>
      </p:sp>
    </p:spTree>
    <p:extLst>
      <p:ext uri="{BB962C8B-B14F-4D97-AF65-F5344CB8AC3E}">
        <p14:creationId xmlns:p14="http://schemas.microsoft.com/office/powerpoint/2010/main" val="32425175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F3609-DC6C-ADE3-138D-4B8A3D1D79C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D218B7E-22D2-91E4-A647-59A580400EF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AEF51A1-1D7D-9DCF-0785-D26AAAD20D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1134F00-3BB0-C271-760C-D23CA13CD109}"/>
              </a:ext>
            </a:extLst>
          </p:cNvPr>
          <p:cNvSpPr>
            <a:spLocks noGrp="1"/>
          </p:cNvSpPr>
          <p:nvPr>
            <p:ph type="dt" sz="half" idx="10"/>
          </p:nvPr>
        </p:nvSpPr>
        <p:spPr/>
        <p:txBody>
          <a:bodyPr/>
          <a:lstStyle/>
          <a:p>
            <a:fld id="{AB16B561-9637-46CD-A8A8-2E446FCAAC27}" type="datetimeFigureOut">
              <a:rPr lang="en-GB" smtClean="0"/>
              <a:t>26/03/2024</a:t>
            </a:fld>
            <a:endParaRPr lang="en-GB"/>
          </a:p>
        </p:txBody>
      </p:sp>
      <p:sp>
        <p:nvSpPr>
          <p:cNvPr id="6" name="Footer Placeholder 5">
            <a:extLst>
              <a:ext uri="{FF2B5EF4-FFF2-40B4-BE49-F238E27FC236}">
                <a16:creationId xmlns:a16="http://schemas.microsoft.com/office/drawing/2014/main" id="{67A0084E-CF6F-F218-B26C-EF1AE28AD92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67CE098-9AFC-6AA1-1FE0-9873729638FF}"/>
              </a:ext>
            </a:extLst>
          </p:cNvPr>
          <p:cNvSpPr>
            <a:spLocks noGrp="1"/>
          </p:cNvSpPr>
          <p:nvPr>
            <p:ph type="sldNum" sz="quarter" idx="12"/>
          </p:nvPr>
        </p:nvSpPr>
        <p:spPr/>
        <p:txBody>
          <a:bodyPr/>
          <a:lstStyle/>
          <a:p>
            <a:fld id="{7F210C60-1C8C-46D0-BE7B-617B340B1DAB}" type="slidenum">
              <a:rPr lang="en-GB" smtClean="0"/>
              <a:t>‹#›</a:t>
            </a:fld>
            <a:endParaRPr lang="en-GB"/>
          </a:p>
        </p:txBody>
      </p:sp>
    </p:spTree>
    <p:extLst>
      <p:ext uri="{BB962C8B-B14F-4D97-AF65-F5344CB8AC3E}">
        <p14:creationId xmlns:p14="http://schemas.microsoft.com/office/powerpoint/2010/main" val="121791057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F4DF3-BA58-AB2E-A087-67843C405704}"/>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B93CDC9-BA11-80B1-EF33-484D66EC391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CD8F840-CDE5-FD95-4852-99BF1635450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80C4219-A706-8717-0374-BF76D56D561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1734A79-2795-44B8-59B6-2E487098462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6CA5724-156F-A3F0-2E2A-6E4610E1BE6F}"/>
              </a:ext>
            </a:extLst>
          </p:cNvPr>
          <p:cNvSpPr>
            <a:spLocks noGrp="1"/>
          </p:cNvSpPr>
          <p:nvPr>
            <p:ph type="dt" sz="half" idx="10"/>
          </p:nvPr>
        </p:nvSpPr>
        <p:spPr/>
        <p:txBody>
          <a:bodyPr/>
          <a:lstStyle/>
          <a:p>
            <a:fld id="{AB16B561-9637-46CD-A8A8-2E446FCAAC27}" type="datetimeFigureOut">
              <a:rPr lang="en-GB" smtClean="0"/>
              <a:t>26/03/2024</a:t>
            </a:fld>
            <a:endParaRPr lang="en-GB"/>
          </a:p>
        </p:txBody>
      </p:sp>
      <p:sp>
        <p:nvSpPr>
          <p:cNvPr id="8" name="Footer Placeholder 7">
            <a:extLst>
              <a:ext uri="{FF2B5EF4-FFF2-40B4-BE49-F238E27FC236}">
                <a16:creationId xmlns:a16="http://schemas.microsoft.com/office/drawing/2014/main" id="{D554618D-5D84-449F-ACD1-3AF9F61203B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7062EDF-871B-5EB6-E3B0-BD02F82104EC}"/>
              </a:ext>
            </a:extLst>
          </p:cNvPr>
          <p:cNvSpPr>
            <a:spLocks noGrp="1"/>
          </p:cNvSpPr>
          <p:nvPr>
            <p:ph type="sldNum" sz="quarter" idx="12"/>
          </p:nvPr>
        </p:nvSpPr>
        <p:spPr/>
        <p:txBody>
          <a:bodyPr/>
          <a:lstStyle/>
          <a:p>
            <a:fld id="{7F210C60-1C8C-46D0-BE7B-617B340B1DAB}" type="slidenum">
              <a:rPr lang="en-GB" smtClean="0"/>
              <a:t>‹#›</a:t>
            </a:fld>
            <a:endParaRPr lang="en-GB"/>
          </a:p>
        </p:txBody>
      </p:sp>
    </p:spTree>
    <p:extLst>
      <p:ext uri="{BB962C8B-B14F-4D97-AF65-F5344CB8AC3E}">
        <p14:creationId xmlns:p14="http://schemas.microsoft.com/office/powerpoint/2010/main" val="1528168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E6E0FE-F34D-EA98-3E60-8925DAE5922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F3D500F-E8B7-4BE0-BCD0-BCBC31524488}"/>
              </a:ext>
            </a:extLst>
          </p:cNvPr>
          <p:cNvSpPr>
            <a:spLocks noGrp="1"/>
          </p:cNvSpPr>
          <p:nvPr>
            <p:ph type="dt" sz="half" idx="10"/>
          </p:nvPr>
        </p:nvSpPr>
        <p:spPr/>
        <p:txBody>
          <a:bodyPr/>
          <a:lstStyle/>
          <a:p>
            <a:fld id="{AB16B561-9637-46CD-A8A8-2E446FCAAC27}" type="datetimeFigureOut">
              <a:rPr lang="en-GB" smtClean="0"/>
              <a:t>26/03/2024</a:t>
            </a:fld>
            <a:endParaRPr lang="en-GB"/>
          </a:p>
        </p:txBody>
      </p:sp>
      <p:sp>
        <p:nvSpPr>
          <p:cNvPr id="4" name="Footer Placeholder 3">
            <a:extLst>
              <a:ext uri="{FF2B5EF4-FFF2-40B4-BE49-F238E27FC236}">
                <a16:creationId xmlns:a16="http://schemas.microsoft.com/office/drawing/2014/main" id="{1F392C3E-BE86-12CA-A0A6-E2DE73CA8A6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35549AC-02D3-3202-98E8-B0404544B549}"/>
              </a:ext>
            </a:extLst>
          </p:cNvPr>
          <p:cNvSpPr>
            <a:spLocks noGrp="1"/>
          </p:cNvSpPr>
          <p:nvPr>
            <p:ph type="sldNum" sz="quarter" idx="12"/>
          </p:nvPr>
        </p:nvSpPr>
        <p:spPr/>
        <p:txBody>
          <a:bodyPr/>
          <a:lstStyle/>
          <a:p>
            <a:fld id="{7F210C60-1C8C-46D0-BE7B-617B340B1DAB}" type="slidenum">
              <a:rPr lang="en-GB" smtClean="0"/>
              <a:t>‹#›</a:t>
            </a:fld>
            <a:endParaRPr lang="en-GB"/>
          </a:p>
        </p:txBody>
      </p:sp>
    </p:spTree>
    <p:extLst>
      <p:ext uri="{BB962C8B-B14F-4D97-AF65-F5344CB8AC3E}">
        <p14:creationId xmlns:p14="http://schemas.microsoft.com/office/powerpoint/2010/main" val="378435969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822B069-EC02-301E-2CAF-7D8F31684394}"/>
              </a:ext>
            </a:extLst>
          </p:cNvPr>
          <p:cNvSpPr>
            <a:spLocks noGrp="1"/>
          </p:cNvSpPr>
          <p:nvPr>
            <p:ph type="dt" sz="half" idx="10"/>
          </p:nvPr>
        </p:nvSpPr>
        <p:spPr/>
        <p:txBody>
          <a:bodyPr/>
          <a:lstStyle/>
          <a:p>
            <a:fld id="{AB16B561-9637-46CD-A8A8-2E446FCAAC27}" type="datetimeFigureOut">
              <a:rPr lang="en-GB" smtClean="0"/>
              <a:t>26/03/2024</a:t>
            </a:fld>
            <a:endParaRPr lang="en-GB"/>
          </a:p>
        </p:txBody>
      </p:sp>
      <p:sp>
        <p:nvSpPr>
          <p:cNvPr id="3" name="Footer Placeholder 2">
            <a:extLst>
              <a:ext uri="{FF2B5EF4-FFF2-40B4-BE49-F238E27FC236}">
                <a16:creationId xmlns:a16="http://schemas.microsoft.com/office/drawing/2014/main" id="{D8C1E7B2-A840-BD6F-1078-531A168EF80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94EF812-4DDE-FD35-E65B-260F4429DE43}"/>
              </a:ext>
            </a:extLst>
          </p:cNvPr>
          <p:cNvSpPr>
            <a:spLocks noGrp="1"/>
          </p:cNvSpPr>
          <p:nvPr>
            <p:ph type="sldNum" sz="quarter" idx="12"/>
          </p:nvPr>
        </p:nvSpPr>
        <p:spPr/>
        <p:txBody>
          <a:bodyPr/>
          <a:lstStyle/>
          <a:p>
            <a:fld id="{7F210C60-1C8C-46D0-BE7B-617B340B1DAB}" type="slidenum">
              <a:rPr lang="en-GB" smtClean="0"/>
              <a:t>‹#›</a:t>
            </a:fld>
            <a:endParaRPr lang="en-GB"/>
          </a:p>
        </p:txBody>
      </p:sp>
    </p:spTree>
    <p:extLst>
      <p:ext uri="{BB962C8B-B14F-4D97-AF65-F5344CB8AC3E}">
        <p14:creationId xmlns:p14="http://schemas.microsoft.com/office/powerpoint/2010/main" val="134816585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1E724-6D0A-7B72-90C4-438CE722C0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AE8B5D1-47C0-10DD-365C-9BD654DA37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AB6C41D-5684-5693-F29C-041E22D2B1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FC58E4-5D99-7474-7EFE-AF441C3B080A}"/>
              </a:ext>
            </a:extLst>
          </p:cNvPr>
          <p:cNvSpPr>
            <a:spLocks noGrp="1"/>
          </p:cNvSpPr>
          <p:nvPr>
            <p:ph type="dt" sz="half" idx="10"/>
          </p:nvPr>
        </p:nvSpPr>
        <p:spPr/>
        <p:txBody>
          <a:bodyPr/>
          <a:lstStyle/>
          <a:p>
            <a:fld id="{AB16B561-9637-46CD-A8A8-2E446FCAAC27}" type="datetimeFigureOut">
              <a:rPr lang="en-GB" smtClean="0"/>
              <a:t>26/03/2024</a:t>
            </a:fld>
            <a:endParaRPr lang="en-GB"/>
          </a:p>
        </p:txBody>
      </p:sp>
      <p:sp>
        <p:nvSpPr>
          <p:cNvPr id="6" name="Footer Placeholder 5">
            <a:extLst>
              <a:ext uri="{FF2B5EF4-FFF2-40B4-BE49-F238E27FC236}">
                <a16:creationId xmlns:a16="http://schemas.microsoft.com/office/drawing/2014/main" id="{97FF487F-E290-D26F-0592-2C41DC47992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316ECCE-2E84-7477-0B5F-E318D2946DDF}"/>
              </a:ext>
            </a:extLst>
          </p:cNvPr>
          <p:cNvSpPr>
            <a:spLocks noGrp="1"/>
          </p:cNvSpPr>
          <p:nvPr>
            <p:ph type="sldNum" sz="quarter" idx="12"/>
          </p:nvPr>
        </p:nvSpPr>
        <p:spPr/>
        <p:txBody>
          <a:bodyPr/>
          <a:lstStyle/>
          <a:p>
            <a:fld id="{7F210C60-1C8C-46D0-BE7B-617B340B1DAB}" type="slidenum">
              <a:rPr lang="en-GB" smtClean="0"/>
              <a:t>‹#›</a:t>
            </a:fld>
            <a:endParaRPr lang="en-GB"/>
          </a:p>
        </p:txBody>
      </p:sp>
    </p:spTree>
    <p:extLst>
      <p:ext uri="{BB962C8B-B14F-4D97-AF65-F5344CB8AC3E}">
        <p14:creationId xmlns:p14="http://schemas.microsoft.com/office/powerpoint/2010/main" val="464086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806F4-8323-6DD1-5325-BE7B2A47F2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9C846ED-23CE-1442-7816-C7B47D2EDFC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AE54515-FA70-9A09-F731-EA711CCD49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D272912-75D2-C6D2-A6CD-5865A6134A48}"/>
              </a:ext>
            </a:extLst>
          </p:cNvPr>
          <p:cNvSpPr>
            <a:spLocks noGrp="1"/>
          </p:cNvSpPr>
          <p:nvPr>
            <p:ph type="dt" sz="half" idx="10"/>
          </p:nvPr>
        </p:nvSpPr>
        <p:spPr/>
        <p:txBody>
          <a:bodyPr/>
          <a:lstStyle/>
          <a:p>
            <a:fld id="{AB16B561-9637-46CD-A8A8-2E446FCAAC27}" type="datetimeFigureOut">
              <a:rPr lang="en-GB" smtClean="0"/>
              <a:t>26/03/2024</a:t>
            </a:fld>
            <a:endParaRPr lang="en-GB"/>
          </a:p>
        </p:txBody>
      </p:sp>
      <p:sp>
        <p:nvSpPr>
          <p:cNvPr id="6" name="Footer Placeholder 5">
            <a:extLst>
              <a:ext uri="{FF2B5EF4-FFF2-40B4-BE49-F238E27FC236}">
                <a16:creationId xmlns:a16="http://schemas.microsoft.com/office/drawing/2014/main" id="{FC116665-2036-A746-F96C-0C111FE790E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56DBF7F-53AB-6258-E87A-88665BDA7DD2}"/>
              </a:ext>
            </a:extLst>
          </p:cNvPr>
          <p:cNvSpPr>
            <a:spLocks noGrp="1"/>
          </p:cNvSpPr>
          <p:nvPr>
            <p:ph type="sldNum" sz="quarter" idx="12"/>
          </p:nvPr>
        </p:nvSpPr>
        <p:spPr/>
        <p:txBody>
          <a:bodyPr/>
          <a:lstStyle/>
          <a:p>
            <a:fld id="{7F210C60-1C8C-46D0-BE7B-617B340B1DAB}" type="slidenum">
              <a:rPr lang="en-GB" smtClean="0"/>
              <a:t>‹#›</a:t>
            </a:fld>
            <a:endParaRPr lang="en-GB"/>
          </a:p>
        </p:txBody>
      </p:sp>
    </p:spTree>
    <p:extLst>
      <p:ext uri="{BB962C8B-B14F-4D97-AF65-F5344CB8AC3E}">
        <p14:creationId xmlns:p14="http://schemas.microsoft.com/office/powerpoint/2010/main" val="216280738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C2A35-61A0-96F1-678D-D71C4BB1024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66184A2-479E-9644-71D6-675742B802E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03048DF-55A0-686B-EA01-EA47D0161C18}"/>
              </a:ext>
            </a:extLst>
          </p:cNvPr>
          <p:cNvSpPr>
            <a:spLocks noGrp="1"/>
          </p:cNvSpPr>
          <p:nvPr>
            <p:ph type="dt" sz="half" idx="10"/>
          </p:nvPr>
        </p:nvSpPr>
        <p:spPr/>
        <p:txBody>
          <a:bodyPr/>
          <a:lstStyle/>
          <a:p>
            <a:fld id="{AB16B561-9637-46CD-A8A8-2E446FCAAC27}" type="datetimeFigureOut">
              <a:rPr lang="en-GB" smtClean="0"/>
              <a:t>26/03/2024</a:t>
            </a:fld>
            <a:endParaRPr lang="en-GB"/>
          </a:p>
        </p:txBody>
      </p:sp>
      <p:sp>
        <p:nvSpPr>
          <p:cNvPr id="5" name="Footer Placeholder 4">
            <a:extLst>
              <a:ext uri="{FF2B5EF4-FFF2-40B4-BE49-F238E27FC236}">
                <a16:creationId xmlns:a16="http://schemas.microsoft.com/office/drawing/2014/main" id="{DA4C75CE-0455-FF6C-896A-B2468D3BAEF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8AE311F-2C34-8ACF-58C1-D7C7351B849F}"/>
              </a:ext>
            </a:extLst>
          </p:cNvPr>
          <p:cNvSpPr>
            <a:spLocks noGrp="1"/>
          </p:cNvSpPr>
          <p:nvPr>
            <p:ph type="sldNum" sz="quarter" idx="12"/>
          </p:nvPr>
        </p:nvSpPr>
        <p:spPr/>
        <p:txBody>
          <a:bodyPr/>
          <a:lstStyle/>
          <a:p>
            <a:fld id="{7F210C60-1C8C-46D0-BE7B-617B340B1DAB}" type="slidenum">
              <a:rPr lang="en-GB" smtClean="0"/>
              <a:t>‹#›</a:t>
            </a:fld>
            <a:endParaRPr lang="en-GB"/>
          </a:p>
        </p:txBody>
      </p:sp>
    </p:spTree>
    <p:extLst>
      <p:ext uri="{BB962C8B-B14F-4D97-AF65-F5344CB8AC3E}">
        <p14:creationId xmlns:p14="http://schemas.microsoft.com/office/powerpoint/2010/main" val="200673076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870AD52-6402-56EE-2847-B557C1485D6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28423C5-D94C-52A1-DF32-2120906811E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14B3F38-7D86-A1A9-E3A7-821E0F4A9144}"/>
              </a:ext>
            </a:extLst>
          </p:cNvPr>
          <p:cNvSpPr>
            <a:spLocks noGrp="1"/>
          </p:cNvSpPr>
          <p:nvPr>
            <p:ph type="dt" sz="half" idx="10"/>
          </p:nvPr>
        </p:nvSpPr>
        <p:spPr/>
        <p:txBody>
          <a:bodyPr/>
          <a:lstStyle/>
          <a:p>
            <a:fld id="{AB16B561-9637-46CD-A8A8-2E446FCAAC27}" type="datetimeFigureOut">
              <a:rPr lang="en-GB" smtClean="0"/>
              <a:t>26/03/2024</a:t>
            </a:fld>
            <a:endParaRPr lang="en-GB"/>
          </a:p>
        </p:txBody>
      </p:sp>
      <p:sp>
        <p:nvSpPr>
          <p:cNvPr id="5" name="Footer Placeholder 4">
            <a:extLst>
              <a:ext uri="{FF2B5EF4-FFF2-40B4-BE49-F238E27FC236}">
                <a16:creationId xmlns:a16="http://schemas.microsoft.com/office/drawing/2014/main" id="{2FD7465D-1E13-8AA4-A9D8-A7ED15982C6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F7C1683-EB47-7651-21D6-653459BCD64F}"/>
              </a:ext>
            </a:extLst>
          </p:cNvPr>
          <p:cNvSpPr>
            <a:spLocks noGrp="1"/>
          </p:cNvSpPr>
          <p:nvPr>
            <p:ph type="sldNum" sz="quarter" idx="12"/>
          </p:nvPr>
        </p:nvSpPr>
        <p:spPr/>
        <p:txBody>
          <a:bodyPr/>
          <a:lstStyle/>
          <a:p>
            <a:fld id="{7F210C60-1C8C-46D0-BE7B-617B340B1DAB}" type="slidenum">
              <a:rPr lang="en-GB" smtClean="0"/>
              <a:t>‹#›</a:t>
            </a:fld>
            <a:endParaRPr lang="en-GB"/>
          </a:p>
        </p:txBody>
      </p:sp>
    </p:spTree>
    <p:extLst>
      <p:ext uri="{BB962C8B-B14F-4D97-AF65-F5344CB8AC3E}">
        <p14:creationId xmlns:p14="http://schemas.microsoft.com/office/powerpoint/2010/main" val="18099008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0966A-C0FE-9D65-07F6-613A0BC02AEB}"/>
              </a:ext>
            </a:extLst>
          </p:cNvPr>
          <p:cNvSpPr txBox="1">
            <a:spLocks noGrp="1"/>
          </p:cNvSpPr>
          <p:nvPr>
            <p:ph type="title"/>
          </p:nvPr>
        </p:nvSpPr>
        <p:spPr>
          <a:xfrm>
            <a:off x="0" y="0"/>
            <a:ext cx="0" cy="0"/>
          </a:xfrm>
          <a:prstGeom prst="rect">
            <a:avLst/>
          </a:prstGeom>
          <a:noFill/>
          <a:ln>
            <a:noFill/>
          </a:ln>
        </p:spPr>
        <p:txBody>
          <a:bodyPr vert="horz" wrap="square" lIns="91440" tIns="45720" rIns="91440" bIns="45720" anchor="t" anchorCtr="0" compatLnSpc="1">
            <a:noAutofit/>
          </a:bodyPr>
          <a:lstStyle>
            <a:lvl1pPr marL="0" marR="0" lvl="0" indent="0" fontAlgn="auto">
              <a:lnSpc>
                <a:spcPct val="100000"/>
              </a:lnSpc>
              <a:spcBef>
                <a:spcPts val="0"/>
              </a:spcBef>
              <a:spcAft>
                <a:spcPts val="0"/>
              </a:spcAft>
              <a:tabLst/>
              <a:defRPr lang="en-GB" sz="1867" b="0" i="0" u="none" strike="noStrike" kern="0" cap="none" spc="0" baseline="0">
                <a:solidFill>
                  <a:srgbClr val="000000"/>
                </a:solidFill>
                <a:uFillTx/>
                <a:latin typeface="Arial"/>
                <a:ea typeface="Arial"/>
                <a:cs typeface="Arial"/>
              </a:defRPr>
            </a:lvl1pPr>
          </a:lstStyle>
          <a:p>
            <a:pPr lvl="0"/>
            <a:r>
              <a:rPr lang="en-GB"/>
              <a:t>Click to edit Master title style</a:t>
            </a:r>
            <a:endParaRPr lang="en-US"/>
          </a:p>
        </p:txBody>
      </p:sp>
      <p:sp>
        <p:nvSpPr>
          <p:cNvPr id="3" name="Content Placeholder 2">
            <a:extLst>
              <a:ext uri="{FF2B5EF4-FFF2-40B4-BE49-F238E27FC236}">
                <a16:creationId xmlns:a16="http://schemas.microsoft.com/office/drawing/2014/main" id="{BF32FDE2-01A2-E34E-71A9-F3DCCF832502}"/>
              </a:ext>
            </a:extLst>
          </p:cNvPr>
          <p:cNvSpPr txBox="1">
            <a:spLocks noGrp="1"/>
          </p:cNvSpPr>
          <p:nvPr>
            <p:ph idx="1"/>
          </p:nvPr>
        </p:nvSpPr>
        <p:spPr/>
        <p:txBody>
          <a:bodyPr/>
          <a:lstStyle>
            <a:lvl1pPr>
              <a:defRPr lang="en-GB"/>
            </a:lvl1pPr>
            <a:lvl2pPr marL="0" marR="0" lvl="1" indent="0" fontAlgn="auto">
              <a:lnSpc>
                <a:spcPct val="100000"/>
              </a:lnSpc>
              <a:spcBef>
                <a:spcPts val="0"/>
              </a:spcBef>
              <a:spcAft>
                <a:spcPts val="0"/>
              </a:spcAft>
              <a:buNone/>
              <a:tabLst/>
              <a:defRPr lang="en-GB" sz="1867" b="0" i="0" u="none" strike="noStrike" kern="0" cap="none" spc="0" baseline="0">
                <a:solidFill>
                  <a:srgbClr val="000000"/>
                </a:solidFill>
                <a:uFillTx/>
                <a:latin typeface="Arial"/>
                <a:ea typeface="Arial"/>
                <a:cs typeface="Arial"/>
              </a:defRPr>
            </a:lvl2pPr>
            <a:lvl3pPr marL="0" marR="0" lvl="2" indent="0" fontAlgn="auto">
              <a:lnSpc>
                <a:spcPct val="100000"/>
              </a:lnSpc>
              <a:spcBef>
                <a:spcPts val="0"/>
              </a:spcBef>
              <a:spcAft>
                <a:spcPts val="0"/>
              </a:spcAft>
              <a:buNone/>
              <a:tabLst/>
              <a:defRPr lang="en-GB" sz="1867" b="0" i="0" u="none" strike="noStrike" kern="0" cap="none" spc="0" baseline="0">
                <a:solidFill>
                  <a:srgbClr val="000000"/>
                </a:solidFill>
                <a:uFillTx/>
                <a:latin typeface="Arial"/>
                <a:ea typeface="Arial"/>
                <a:cs typeface="Arial"/>
              </a:defRPr>
            </a:lvl3pPr>
            <a:lvl4pPr marL="0" marR="0" lvl="3" indent="0" fontAlgn="auto">
              <a:lnSpc>
                <a:spcPct val="100000"/>
              </a:lnSpc>
              <a:spcBef>
                <a:spcPts val="0"/>
              </a:spcBef>
              <a:spcAft>
                <a:spcPts val="0"/>
              </a:spcAft>
              <a:buNone/>
              <a:tabLst/>
              <a:defRPr lang="en-GB" sz="1867" b="0" i="0" u="none" strike="noStrike" kern="0" cap="none" spc="0" baseline="0">
                <a:solidFill>
                  <a:srgbClr val="000000"/>
                </a:solidFill>
                <a:uFillTx/>
                <a:latin typeface="Arial"/>
                <a:ea typeface="Arial"/>
                <a:cs typeface="Arial"/>
              </a:defRPr>
            </a:lvl4pPr>
            <a:lvl5pPr marL="0" marR="0" lvl="4" indent="0" fontAlgn="auto">
              <a:lnSpc>
                <a:spcPct val="100000"/>
              </a:lnSpc>
              <a:spcBef>
                <a:spcPts val="0"/>
              </a:spcBef>
              <a:spcAft>
                <a:spcPts val="0"/>
              </a:spcAft>
              <a:buNone/>
              <a:tabLst/>
              <a:defRPr lang="en-GB" sz="1867" b="0" i="0" u="none" strike="noStrike" kern="0" cap="none" spc="0" baseline="0">
                <a:solidFill>
                  <a:srgbClr val="000000"/>
                </a:solidFill>
                <a:uFillTx/>
                <a:latin typeface="Arial"/>
                <a:ea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Rectangle 5">
            <a:extLst>
              <a:ext uri="{FF2B5EF4-FFF2-40B4-BE49-F238E27FC236}">
                <a16:creationId xmlns:a16="http://schemas.microsoft.com/office/drawing/2014/main" id="{597BA03B-C3BC-F43C-11A9-43E939480D7E}"/>
              </a:ext>
            </a:extLst>
          </p:cNvPr>
          <p:cNvSpPr txBox="1">
            <a:spLocks noGrp="1"/>
          </p:cNvSpPr>
          <p:nvPr>
            <p:ph type="sldNum" sz="quarter" idx="8"/>
          </p:nvPr>
        </p:nvSpPr>
        <p:spPr>
          <a:xfrm>
            <a:off x="0" y="0"/>
            <a:ext cx="0" cy="0"/>
          </a:xfrm>
          <a:prstGeom prst="rect">
            <a:avLst/>
          </a:prstGeom>
          <a:noFill/>
          <a:ln>
            <a:noFill/>
          </a:ln>
        </p:spPr>
        <p:txBody>
          <a:bodyPr vert="horz" wrap="square" lIns="91440" tIns="45720" rIns="91440" bIns="45720" anchor="t" anchorCtr="0" compatLnSpc="1">
            <a:noAutofit/>
          </a:bodyPr>
          <a:lstStyle>
            <a:lvl1pPr marL="0" marR="0" lvl="0" indent="0" algn="l" defTabSz="457200" rtl="0" fontAlgn="auto" hangingPunct="1">
              <a:lnSpc>
                <a:spcPct val="100000"/>
              </a:lnSpc>
              <a:spcBef>
                <a:spcPts val="0"/>
              </a:spcBef>
              <a:spcAft>
                <a:spcPts val="0"/>
              </a:spcAft>
              <a:buNone/>
              <a:tabLst/>
              <a:defRPr lang="en-US" sz="1800" b="0" i="0" u="none" strike="noStrike" kern="1200" cap="none" spc="0" baseline="0">
                <a:solidFill>
                  <a:srgbClr val="000000"/>
                </a:solidFill>
                <a:uFillTx/>
                <a:latin typeface="Arial"/>
              </a:defRPr>
            </a:lvl1pPr>
          </a:lstStyle>
          <a:p>
            <a:pPr lvl="0"/>
            <a:fld id="{F34A1697-6256-4104-BC6B-5956964A89BA}" type="slidenum">
              <a:t>‹#›</a:t>
            </a:fld>
            <a:endParaRPr lang="en-US"/>
          </a:p>
        </p:txBody>
      </p:sp>
    </p:spTree>
    <p:extLst>
      <p:ext uri="{BB962C8B-B14F-4D97-AF65-F5344CB8AC3E}">
        <p14:creationId xmlns:p14="http://schemas.microsoft.com/office/powerpoint/2010/main" val="34118458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Purple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95466-2BB6-8FC1-7850-64C67DF31EEF}"/>
              </a:ext>
            </a:extLst>
          </p:cNvPr>
          <p:cNvSpPr txBox="1">
            <a:spLocks noGrp="1"/>
          </p:cNvSpPr>
          <p:nvPr>
            <p:ph type="title"/>
          </p:nvPr>
        </p:nvSpPr>
        <p:spPr>
          <a:xfrm>
            <a:off x="750951" y="326065"/>
            <a:ext cx="10515600" cy="3102934"/>
          </a:xfrm>
          <a:prstGeom prst="rect">
            <a:avLst/>
          </a:prstGeom>
          <a:noFill/>
          <a:ln>
            <a:noFill/>
          </a:ln>
        </p:spPr>
        <p:txBody>
          <a:bodyPr vert="horz" wrap="square" lIns="91440" tIns="45720" rIns="91440" bIns="45720" anchor="t" anchorCtr="0" compatLnSpc="1">
            <a:noAutofit/>
          </a:bodyPr>
          <a:lstStyle>
            <a:lvl1pPr marL="0" marR="0" lvl="0" indent="0" fontAlgn="auto">
              <a:lnSpc>
                <a:spcPct val="100000"/>
              </a:lnSpc>
              <a:spcBef>
                <a:spcPts val="0"/>
              </a:spcBef>
              <a:spcAft>
                <a:spcPts val="0"/>
              </a:spcAft>
              <a:tabLst/>
              <a:defRPr lang="en-US" sz="9600" b="1" i="0" u="none" strike="noStrike" kern="0" cap="none" spc="0" baseline="0">
                <a:solidFill>
                  <a:srgbClr val="000000"/>
                </a:solidFill>
                <a:uFillTx/>
                <a:latin typeface="Arial"/>
                <a:ea typeface="Arial"/>
                <a:cs typeface="Calibri" pitchFamily="34"/>
              </a:defRPr>
            </a:lvl1pPr>
          </a:lstStyle>
          <a:p>
            <a:pPr lvl="0"/>
            <a:r>
              <a:rPr lang="en-US"/>
              <a:t>Presentation title</a:t>
            </a:r>
            <a:endParaRPr lang="en-GB"/>
          </a:p>
        </p:txBody>
      </p:sp>
      <p:sp>
        <p:nvSpPr>
          <p:cNvPr id="3" name="Text Placeholder 7">
            <a:extLst>
              <a:ext uri="{FF2B5EF4-FFF2-40B4-BE49-F238E27FC236}">
                <a16:creationId xmlns:a16="http://schemas.microsoft.com/office/drawing/2014/main" id="{0D5863A2-1991-FEE9-B544-74A7FF75A250}"/>
              </a:ext>
            </a:extLst>
          </p:cNvPr>
          <p:cNvSpPr txBox="1">
            <a:spLocks noGrp="1"/>
          </p:cNvSpPr>
          <p:nvPr>
            <p:ph type="body" idx="4294967295"/>
          </p:nvPr>
        </p:nvSpPr>
        <p:spPr>
          <a:xfrm>
            <a:off x="750951" y="3910212"/>
            <a:ext cx="10515600" cy="960796"/>
          </a:xfrm>
        </p:spPr>
        <p:txBody>
          <a:bodyPr/>
          <a:lstStyle>
            <a:lvl1pPr>
              <a:defRPr b="0"/>
            </a:lvl1pPr>
          </a:lstStyle>
          <a:p>
            <a:pPr lvl="0"/>
            <a:r>
              <a:rPr lang="en-US"/>
              <a:t>Presenter name</a:t>
            </a:r>
          </a:p>
        </p:txBody>
      </p:sp>
      <p:sp>
        <p:nvSpPr>
          <p:cNvPr id="4" name="Text Placeholder 9">
            <a:extLst>
              <a:ext uri="{FF2B5EF4-FFF2-40B4-BE49-F238E27FC236}">
                <a16:creationId xmlns:a16="http://schemas.microsoft.com/office/drawing/2014/main" id="{4C2EDC48-BD4A-DF21-5AD2-3A23CA5078B9}"/>
              </a:ext>
            </a:extLst>
          </p:cNvPr>
          <p:cNvSpPr txBox="1">
            <a:spLocks noGrp="1"/>
          </p:cNvSpPr>
          <p:nvPr>
            <p:ph type="body" idx="4294967295"/>
          </p:nvPr>
        </p:nvSpPr>
        <p:spPr>
          <a:xfrm>
            <a:off x="750951" y="5168444"/>
            <a:ext cx="10515600" cy="767657"/>
          </a:xfrm>
        </p:spPr>
        <p:txBody>
          <a:bodyPr/>
          <a:lstStyle>
            <a:lvl1pPr>
              <a:defRPr sz="4267" b="0"/>
            </a:lvl1pPr>
          </a:lstStyle>
          <a:p>
            <a:pPr lvl="0"/>
            <a:r>
              <a:rPr lang="en-US"/>
              <a:t>Month, Year</a:t>
            </a:r>
          </a:p>
        </p:txBody>
      </p:sp>
    </p:spTree>
    <p:extLst>
      <p:ext uri="{BB962C8B-B14F-4D97-AF65-F5344CB8AC3E}">
        <p14:creationId xmlns:p14="http://schemas.microsoft.com/office/powerpoint/2010/main" val="36523299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Purple detail">
    <p:spTree>
      <p:nvGrpSpPr>
        <p:cNvPr id="1" name=""/>
        <p:cNvGrpSpPr/>
        <p:nvPr/>
      </p:nvGrpSpPr>
      <p:grpSpPr>
        <a:xfrm>
          <a:off x="0" y="0"/>
          <a:ext cx="0" cy="0"/>
          <a:chOff x="0" y="0"/>
          <a:chExt cx="0" cy="0"/>
        </a:xfrm>
      </p:grpSpPr>
      <p:sp>
        <p:nvSpPr>
          <p:cNvPr id="2" name="Title 4">
            <a:extLst>
              <a:ext uri="{FF2B5EF4-FFF2-40B4-BE49-F238E27FC236}">
                <a16:creationId xmlns:a16="http://schemas.microsoft.com/office/drawing/2014/main" id="{F7578B44-06A3-11B7-8403-6019E49E399A}"/>
              </a:ext>
            </a:extLst>
          </p:cNvPr>
          <p:cNvSpPr txBox="1">
            <a:spLocks noGrp="1"/>
          </p:cNvSpPr>
          <p:nvPr>
            <p:ph type="title"/>
          </p:nvPr>
        </p:nvSpPr>
        <p:spPr>
          <a:xfrm>
            <a:off x="609840" y="436525"/>
            <a:ext cx="10972315" cy="1325029"/>
          </a:xfrm>
          <a:prstGeom prst="rect">
            <a:avLst/>
          </a:prstGeom>
          <a:noFill/>
          <a:ln>
            <a:noFill/>
          </a:ln>
        </p:spPr>
        <p:txBody>
          <a:bodyPr vert="horz" wrap="square" lIns="91440" tIns="45720" rIns="91440" bIns="45720" anchor="t" anchorCtr="0" compatLnSpc="1">
            <a:noAutofit/>
          </a:bodyPr>
          <a:lstStyle>
            <a:lvl1pPr marL="0" marR="0" lvl="0" indent="0" fontAlgn="auto">
              <a:lnSpc>
                <a:spcPct val="100000"/>
              </a:lnSpc>
              <a:spcBef>
                <a:spcPts val="0"/>
              </a:spcBef>
              <a:spcAft>
                <a:spcPts val="0"/>
              </a:spcAft>
              <a:tabLst/>
              <a:defRPr lang="en-US" sz="5333" b="1" i="0" u="none" strike="noStrike" kern="0" cap="none" spc="0" baseline="0">
                <a:solidFill>
                  <a:srgbClr val="000000"/>
                </a:solidFill>
                <a:uFillTx/>
                <a:latin typeface="Arial"/>
                <a:ea typeface="Arial"/>
                <a:cs typeface="Arial"/>
              </a:defRPr>
            </a:lvl1pPr>
          </a:lstStyle>
          <a:p>
            <a:pPr lvl="0"/>
            <a:r>
              <a:rPr lang="en-US"/>
              <a:t>Click to edit Master title style</a:t>
            </a:r>
            <a:endParaRPr lang="en-GB"/>
          </a:p>
        </p:txBody>
      </p:sp>
      <p:sp>
        <p:nvSpPr>
          <p:cNvPr id="3" name="Shape 8">
            <a:extLst>
              <a:ext uri="{FF2B5EF4-FFF2-40B4-BE49-F238E27FC236}">
                <a16:creationId xmlns:a16="http://schemas.microsoft.com/office/drawing/2014/main" id="{D4BE966C-05B2-ED81-0A0C-254321EAB30F}"/>
              </a:ext>
            </a:extLst>
          </p:cNvPr>
          <p:cNvSpPr txBox="1">
            <a:spLocks noGrp="1"/>
          </p:cNvSpPr>
          <p:nvPr>
            <p:ph idx="4294967295"/>
          </p:nvPr>
        </p:nvSpPr>
        <p:spPr>
          <a:xfrm>
            <a:off x="609840" y="2900860"/>
            <a:ext cx="10972315" cy="1056278"/>
          </a:xfrm>
        </p:spPr>
        <p:txBody>
          <a:bodyPr/>
          <a:lstStyle>
            <a:lvl1pPr>
              <a:defRPr sz="4267" b="0"/>
            </a:lvl1pPr>
          </a:lstStyle>
          <a:p>
            <a:pPr lvl="0"/>
            <a:r>
              <a:rPr lang="en-US"/>
              <a:t>Key points here</a:t>
            </a:r>
          </a:p>
        </p:txBody>
      </p:sp>
    </p:spTree>
    <p:extLst>
      <p:ext uri="{BB962C8B-B14F-4D97-AF65-F5344CB8AC3E}">
        <p14:creationId xmlns:p14="http://schemas.microsoft.com/office/powerpoint/2010/main" val="2006916335"/>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Purple chapter">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95418C0-C44E-2079-EF63-7FF5263384A8}"/>
              </a:ext>
            </a:extLst>
          </p:cNvPr>
          <p:cNvSpPr/>
          <p:nvPr/>
        </p:nvSpPr>
        <p:spPr>
          <a:xfrm>
            <a:off x="0" y="0"/>
            <a:ext cx="12191996" cy="6405335"/>
          </a:xfrm>
          <a:prstGeom prst="rect">
            <a:avLst/>
          </a:prstGeom>
          <a:solidFill>
            <a:srgbClr val="5F2861"/>
          </a:solidFill>
          <a:ln cap="flat">
            <a:noFill/>
            <a:prstDash val="solid"/>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2400" b="0" i="0" u="none" strike="noStrike" kern="1200" cap="none" spc="0" baseline="0">
              <a:solidFill>
                <a:srgbClr val="FFFFFF"/>
              </a:solidFill>
              <a:uFillTx/>
              <a:latin typeface="Arial"/>
            </a:endParaRPr>
          </a:p>
        </p:txBody>
      </p:sp>
      <p:sp>
        <p:nvSpPr>
          <p:cNvPr id="3" name="Title 2">
            <a:extLst>
              <a:ext uri="{FF2B5EF4-FFF2-40B4-BE49-F238E27FC236}">
                <a16:creationId xmlns:a16="http://schemas.microsoft.com/office/drawing/2014/main" id="{9595C994-E778-0C97-50B5-00D107D10F4A}"/>
              </a:ext>
            </a:extLst>
          </p:cNvPr>
          <p:cNvSpPr txBox="1">
            <a:spLocks noGrp="1"/>
          </p:cNvSpPr>
          <p:nvPr>
            <p:ph type="title"/>
          </p:nvPr>
        </p:nvSpPr>
        <p:spPr>
          <a:xfrm>
            <a:off x="838203" y="2995162"/>
            <a:ext cx="10515600" cy="867665"/>
          </a:xfrm>
          <a:prstGeom prst="rect">
            <a:avLst/>
          </a:prstGeom>
          <a:noFill/>
          <a:ln>
            <a:noFill/>
          </a:ln>
        </p:spPr>
        <p:txBody>
          <a:bodyPr vert="horz" wrap="square" lIns="91440" tIns="45720" rIns="91440" bIns="45720" anchor="t" anchorCtr="0" compatLnSpc="1">
            <a:noAutofit/>
          </a:bodyPr>
          <a:lstStyle>
            <a:lvl1pPr marL="0" marR="0" lvl="0" indent="0" fontAlgn="auto">
              <a:lnSpc>
                <a:spcPct val="100000"/>
              </a:lnSpc>
              <a:spcBef>
                <a:spcPts val="0"/>
              </a:spcBef>
              <a:spcAft>
                <a:spcPts val="0"/>
              </a:spcAft>
              <a:tabLst/>
              <a:defRPr lang="en-US" sz="5333" b="1" i="0" u="none" strike="noStrike" kern="0" cap="none" spc="0" baseline="0">
                <a:solidFill>
                  <a:srgbClr val="FFFFFF"/>
                </a:solidFill>
                <a:uFillTx/>
                <a:latin typeface="Arial"/>
                <a:ea typeface="Arial"/>
                <a:cs typeface="Arial"/>
              </a:defRPr>
            </a:lvl1pPr>
          </a:lstStyle>
          <a:p>
            <a:pPr lvl="0"/>
            <a:r>
              <a:rPr lang="en-US"/>
              <a:t>Click to edit Master title style</a:t>
            </a:r>
            <a:endParaRPr lang="en-GB"/>
          </a:p>
        </p:txBody>
      </p:sp>
    </p:spTree>
    <p:extLst>
      <p:ext uri="{BB962C8B-B14F-4D97-AF65-F5344CB8AC3E}">
        <p14:creationId xmlns:p14="http://schemas.microsoft.com/office/powerpoint/2010/main" val="3197413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Purple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1BABDA-95E0-08BA-31A8-E2C425CC47F5}"/>
              </a:ext>
            </a:extLst>
          </p:cNvPr>
          <p:cNvSpPr txBox="1">
            <a:spLocks noGrp="1"/>
          </p:cNvSpPr>
          <p:nvPr>
            <p:ph type="title"/>
          </p:nvPr>
        </p:nvSpPr>
        <p:spPr>
          <a:xfrm>
            <a:off x="750951" y="326065"/>
            <a:ext cx="10515600" cy="3102934"/>
          </a:xfrm>
          <a:prstGeom prst="rect">
            <a:avLst/>
          </a:prstGeom>
          <a:noFill/>
          <a:ln>
            <a:noFill/>
          </a:ln>
        </p:spPr>
        <p:txBody>
          <a:bodyPr vert="horz" wrap="square" lIns="91440" tIns="45720" rIns="91440" bIns="45720" anchor="t" anchorCtr="0" compatLnSpc="1">
            <a:noAutofit/>
          </a:bodyPr>
          <a:lstStyle>
            <a:lvl1pPr marL="0" marR="0" lvl="0" indent="0" fontAlgn="auto">
              <a:lnSpc>
                <a:spcPct val="100000"/>
              </a:lnSpc>
              <a:spcBef>
                <a:spcPts val="0"/>
              </a:spcBef>
              <a:spcAft>
                <a:spcPts val="0"/>
              </a:spcAft>
              <a:tabLst/>
              <a:defRPr lang="en-US" sz="9600" b="1" i="0" u="none" strike="noStrike" kern="0" cap="none" spc="0" baseline="0">
                <a:solidFill>
                  <a:srgbClr val="000000"/>
                </a:solidFill>
                <a:uFillTx/>
                <a:latin typeface="Arial"/>
                <a:ea typeface="Arial"/>
                <a:cs typeface="Calibri" pitchFamily="34"/>
              </a:defRPr>
            </a:lvl1pPr>
          </a:lstStyle>
          <a:p>
            <a:pPr lvl="0"/>
            <a:r>
              <a:rPr lang="en-US"/>
              <a:t>Presentation title</a:t>
            </a:r>
            <a:endParaRPr lang="en-GB"/>
          </a:p>
        </p:txBody>
      </p:sp>
      <p:sp>
        <p:nvSpPr>
          <p:cNvPr id="3" name="Text Placeholder 7">
            <a:extLst>
              <a:ext uri="{FF2B5EF4-FFF2-40B4-BE49-F238E27FC236}">
                <a16:creationId xmlns:a16="http://schemas.microsoft.com/office/drawing/2014/main" id="{AFC81AEA-12AE-2649-04CF-2137132D123B}"/>
              </a:ext>
            </a:extLst>
          </p:cNvPr>
          <p:cNvSpPr txBox="1">
            <a:spLocks noGrp="1"/>
          </p:cNvSpPr>
          <p:nvPr>
            <p:ph type="body" idx="4294967295"/>
          </p:nvPr>
        </p:nvSpPr>
        <p:spPr>
          <a:xfrm>
            <a:off x="750951" y="3910212"/>
            <a:ext cx="10515600" cy="960796"/>
          </a:xfrm>
        </p:spPr>
        <p:txBody>
          <a:bodyPr/>
          <a:lstStyle>
            <a:lvl1pPr>
              <a:defRPr b="0"/>
            </a:lvl1pPr>
          </a:lstStyle>
          <a:p>
            <a:pPr lvl="0"/>
            <a:r>
              <a:rPr lang="en-US"/>
              <a:t>Presenter name</a:t>
            </a:r>
          </a:p>
        </p:txBody>
      </p:sp>
      <p:sp>
        <p:nvSpPr>
          <p:cNvPr id="4" name="Text Placeholder 9">
            <a:extLst>
              <a:ext uri="{FF2B5EF4-FFF2-40B4-BE49-F238E27FC236}">
                <a16:creationId xmlns:a16="http://schemas.microsoft.com/office/drawing/2014/main" id="{9EA2DF88-05C5-7B1C-4E5D-48CCDF87D1DC}"/>
              </a:ext>
            </a:extLst>
          </p:cNvPr>
          <p:cNvSpPr txBox="1">
            <a:spLocks noGrp="1"/>
          </p:cNvSpPr>
          <p:nvPr>
            <p:ph type="body" idx="4294967295"/>
          </p:nvPr>
        </p:nvSpPr>
        <p:spPr>
          <a:xfrm>
            <a:off x="750951" y="5168444"/>
            <a:ext cx="10515600" cy="767657"/>
          </a:xfrm>
        </p:spPr>
        <p:txBody>
          <a:bodyPr/>
          <a:lstStyle>
            <a:lvl1pPr>
              <a:defRPr sz="4267" b="0"/>
            </a:lvl1pPr>
          </a:lstStyle>
          <a:p>
            <a:pPr lvl="0"/>
            <a:r>
              <a:rPr lang="en-US"/>
              <a:t>Month, Year</a:t>
            </a:r>
          </a:p>
        </p:txBody>
      </p:sp>
    </p:spTree>
    <p:extLst>
      <p:ext uri="{BB962C8B-B14F-4D97-AF65-F5344CB8AC3E}">
        <p14:creationId xmlns:p14="http://schemas.microsoft.com/office/powerpoint/2010/main" val="37126603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urple detail">
    <p:spTree>
      <p:nvGrpSpPr>
        <p:cNvPr id="1" name=""/>
        <p:cNvGrpSpPr/>
        <p:nvPr/>
      </p:nvGrpSpPr>
      <p:grpSpPr>
        <a:xfrm>
          <a:off x="0" y="0"/>
          <a:ext cx="0" cy="0"/>
          <a:chOff x="0" y="0"/>
          <a:chExt cx="0" cy="0"/>
        </a:xfrm>
      </p:grpSpPr>
      <p:sp>
        <p:nvSpPr>
          <p:cNvPr id="2" name="Title 4">
            <a:extLst>
              <a:ext uri="{FF2B5EF4-FFF2-40B4-BE49-F238E27FC236}">
                <a16:creationId xmlns:a16="http://schemas.microsoft.com/office/drawing/2014/main" id="{395DA6DA-AE72-491D-B1D0-D3748ECAE831}"/>
              </a:ext>
            </a:extLst>
          </p:cNvPr>
          <p:cNvSpPr txBox="1">
            <a:spLocks noGrp="1"/>
          </p:cNvSpPr>
          <p:nvPr>
            <p:ph type="title"/>
          </p:nvPr>
        </p:nvSpPr>
        <p:spPr>
          <a:xfrm>
            <a:off x="609840" y="436525"/>
            <a:ext cx="10972315" cy="1325029"/>
          </a:xfrm>
          <a:prstGeom prst="rect">
            <a:avLst/>
          </a:prstGeom>
          <a:noFill/>
          <a:ln>
            <a:noFill/>
          </a:ln>
        </p:spPr>
        <p:txBody>
          <a:bodyPr vert="horz" wrap="square" lIns="91440" tIns="45720" rIns="91440" bIns="45720" anchor="t" anchorCtr="0" compatLnSpc="1">
            <a:noAutofit/>
          </a:bodyPr>
          <a:lstStyle>
            <a:lvl1pPr marL="0" marR="0" lvl="0" indent="0" fontAlgn="auto">
              <a:lnSpc>
                <a:spcPct val="100000"/>
              </a:lnSpc>
              <a:spcBef>
                <a:spcPts val="0"/>
              </a:spcBef>
              <a:spcAft>
                <a:spcPts val="0"/>
              </a:spcAft>
              <a:tabLst/>
              <a:defRPr lang="en-US" sz="5333" b="1" i="0" u="none" strike="noStrike" kern="0" cap="none" spc="0" baseline="0">
                <a:solidFill>
                  <a:srgbClr val="000000"/>
                </a:solidFill>
                <a:uFillTx/>
                <a:latin typeface="Arial"/>
                <a:ea typeface="Arial"/>
                <a:cs typeface="Arial"/>
              </a:defRPr>
            </a:lvl1pPr>
          </a:lstStyle>
          <a:p>
            <a:pPr lvl="0"/>
            <a:r>
              <a:rPr lang="en-US"/>
              <a:t>Click to edit Master title style</a:t>
            </a:r>
            <a:endParaRPr lang="en-GB"/>
          </a:p>
        </p:txBody>
      </p:sp>
      <p:sp>
        <p:nvSpPr>
          <p:cNvPr id="3" name="Shape 8">
            <a:extLst>
              <a:ext uri="{FF2B5EF4-FFF2-40B4-BE49-F238E27FC236}">
                <a16:creationId xmlns:a16="http://schemas.microsoft.com/office/drawing/2014/main" id="{8CD745BF-50B8-46C1-ED54-885C3CC9F1F4}"/>
              </a:ext>
            </a:extLst>
          </p:cNvPr>
          <p:cNvSpPr txBox="1">
            <a:spLocks noGrp="1"/>
          </p:cNvSpPr>
          <p:nvPr>
            <p:ph idx="4294967295"/>
          </p:nvPr>
        </p:nvSpPr>
        <p:spPr>
          <a:xfrm>
            <a:off x="609840" y="2900860"/>
            <a:ext cx="10972315" cy="1056278"/>
          </a:xfrm>
        </p:spPr>
        <p:txBody>
          <a:bodyPr/>
          <a:lstStyle>
            <a:lvl1pPr>
              <a:defRPr sz="4267" b="0"/>
            </a:lvl1pPr>
          </a:lstStyle>
          <a:p>
            <a:pPr lvl="0"/>
            <a:r>
              <a:rPr lang="en-US"/>
              <a:t>Key points here</a:t>
            </a:r>
          </a:p>
        </p:txBody>
      </p:sp>
    </p:spTree>
    <p:extLst>
      <p:ext uri="{BB962C8B-B14F-4D97-AF65-F5344CB8AC3E}">
        <p14:creationId xmlns:p14="http://schemas.microsoft.com/office/powerpoint/2010/main" val="309733472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5" Type="http://schemas.openxmlformats.org/officeDocument/2006/relationships/image" Target="../media/image1.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10.xml"/><Relationship Id="rId7" Type="http://schemas.openxmlformats.org/officeDocument/2006/relationships/theme" Target="../theme/theme3.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4.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image" Target="../media/image1.png"/><Relationship Id="rId5" Type="http://schemas.openxmlformats.org/officeDocument/2006/relationships/theme" Target="../theme/theme5.xml"/><Relationship Id="rId4" Type="http://schemas.openxmlformats.org/officeDocument/2006/relationships/slideLayout" Target="../slideLayouts/slideLayout2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6.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8">
            <a:extLst>
              <a:ext uri="{FF2B5EF4-FFF2-40B4-BE49-F238E27FC236}">
                <a16:creationId xmlns:a16="http://schemas.microsoft.com/office/drawing/2014/main" id="{45CA3E08-8072-2974-4569-D34852260802}"/>
              </a:ext>
            </a:extLst>
          </p:cNvPr>
          <p:cNvSpPr txBox="1">
            <a:spLocks noGrp="1"/>
          </p:cNvSpPr>
          <p:nvPr>
            <p:ph type="body" idx="1"/>
          </p:nvPr>
        </p:nvSpPr>
        <p:spPr>
          <a:xfrm>
            <a:off x="609603" y="1604634"/>
            <a:ext cx="10972315" cy="3977283"/>
          </a:xfrm>
          <a:prstGeom prst="rect">
            <a:avLst/>
          </a:prstGeom>
          <a:noFill/>
          <a:ln>
            <a:noFill/>
          </a:ln>
        </p:spPr>
        <p:txBody>
          <a:bodyPr vert="horz" wrap="square" lIns="91421" tIns="91421" rIns="91421" bIns="91421" anchor="t" anchorCtr="0" compatLnSpc="1">
            <a:noAutofit/>
          </a:bodyPr>
          <a:lstStyle/>
          <a:p>
            <a:pPr lvl="0"/>
            <a:r>
              <a:rPr lang="en-US"/>
              <a:t>Key points here</a:t>
            </a:r>
            <a:br>
              <a:rPr lang="en-US"/>
            </a:br>
            <a:r>
              <a:rPr lang="en-US"/>
              <a:t>(minimum font size 32)</a:t>
            </a:r>
          </a:p>
        </p:txBody>
      </p:sp>
      <p:sp>
        <p:nvSpPr>
          <p:cNvPr id="3" name="Shape 5">
            <a:extLst>
              <a:ext uri="{FF2B5EF4-FFF2-40B4-BE49-F238E27FC236}">
                <a16:creationId xmlns:a16="http://schemas.microsoft.com/office/drawing/2014/main" id="{9934438F-DD67-2666-52A7-27E4AE2DDBC9}"/>
              </a:ext>
            </a:extLst>
          </p:cNvPr>
          <p:cNvSpPr/>
          <p:nvPr/>
        </p:nvSpPr>
        <p:spPr>
          <a:xfrm rot="10800009" flipH="1">
            <a:off x="-10" y="6309323"/>
            <a:ext cx="12191996" cy="561880"/>
          </a:xfrm>
          <a:prstGeom prst="rect">
            <a:avLst/>
          </a:prstGeom>
          <a:solidFill>
            <a:srgbClr val="5F2861"/>
          </a:solidFill>
          <a:ln cap="flat">
            <a:noFill/>
            <a:prstDash val="solid"/>
          </a:ln>
        </p:spPr>
        <p:txBody>
          <a:bodyPr vert="horz" wrap="square" lIns="121898" tIns="121898" rIns="121898" bIns="121898" anchor="ctr"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2400" b="0" i="0" u="none" strike="noStrike" kern="1200" cap="none" spc="0" baseline="0">
              <a:solidFill>
                <a:srgbClr val="000000"/>
              </a:solidFill>
              <a:uFillTx/>
              <a:latin typeface="Arial"/>
            </a:endParaRPr>
          </a:p>
        </p:txBody>
      </p:sp>
      <p:pic>
        <p:nvPicPr>
          <p:cNvPr id="4" name="Picture 2">
            <a:extLst>
              <a:ext uri="{FF2B5EF4-FFF2-40B4-BE49-F238E27FC236}">
                <a16:creationId xmlns:a16="http://schemas.microsoft.com/office/drawing/2014/main" id="{1BD69E40-D946-C81B-DDE2-B6818365D94E}"/>
              </a:ext>
            </a:extLst>
          </p:cNvPr>
          <p:cNvPicPr>
            <a:picLocks noChangeAspect="1"/>
          </p:cNvPicPr>
          <p:nvPr/>
        </p:nvPicPr>
        <p:blipFill>
          <a:blip r:embed="rId6"/>
          <a:stretch>
            <a:fillRect/>
          </a:stretch>
        </p:blipFill>
        <p:spPr>
          <a:xfrm>
            <a:off x="10704515" y="6405335"/>
            <a:ext cx="1344149" cy="425360"/>
          </a:xfrm>
          <a:prstGeom prst="rect">
            <a:avLst/>
          </a:prstGeom>
          <a:noFill/>
          <a:ln cap="flat">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marR="0" lvl="0" indent="0" algn="l" defTabSz="914400" rtl="0" fontAlgn="auto" hangingPunct="1">
        <a:lnSpc>
          <a:spcPct val="100000"/>
        </a:lnSpc>
        <a:spcBef>
          <a:spcPts val="0"/>
        </a:spcBef>
        <a:spcAft>
          <a:spcPts val="0"/>
        </a:spcAft>
        <a:buNone/>
        <a:tabLst/>
        <a:defRPr lang="en-US" sz="5333" b="1" i="0" u="none" strike="noStrike" kern="0" cap="none" spc="0" baseline="0">
          <a:solidFill>
            <a:srgbClr val="000000"/>
          </a:solidFill>
          <a:uFillTx/>
          <a:latin typeface="Arial"/>
          <a:ea typeface="Calibri" pitchFamily="34"/>
          <a:cs typeface="Calibri" pitchFamily="34"/>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8">
            <a:extLst>
              <a:ext uri="{FF2B5EF4-FFF2-40B4-BE49-F238E27FC236}">
                <a16:creationId xmlns:a16="http://schemas.microsoft.com/office/drawing/2014/main" id="{AD4F4C18-E21D-DC64-DFD1-1533EB3F7D35}"/>
              </a:ext>
            </a:extLst>
          </p:cNvPr>
          <p:cNvSpPr txBox="1">
            <a:spLocks noGrp="1"/>
          </p:cNvSpPr>
          <p:nvPr>
            <p:ph type="body" idx="1"/>
          </p:nvPr>
        </p:nvSpPr>
        <p:spPr>
          <a:xfrm>
            <a:off x="609603" y="1604634"/>
            <a:ext cx="10972315" cy="3977283"/>
          </a:xfrm>
          <a:prstGeom prst="rect">
            <a:avLst/>
          </a:prstGeom>
          <a:noFill/>
          <a:ln>
            <a:noFill/>
          </a:ln>
        </p:spPr>
        <p:txBody>
          <a:bodyPr vert="horz" wrap="square" lIns="91421" tIns="91421" rIns="91421" bIns="91421" anchor="t" anchorCtr="0" compatLnSpc="1">
            <a:noAutofit/>
          </a:bodyPr>
          <a:lstStyle/>
          <a:p>
            <a:pPr lvl="0"/>
            <a:r>
              <a:rPr lang="en-US"/>
              <a:t>Key points here</a:t>
            </a:r>
            <a:br>
              <a:rPr lang="en-US"/>
            </a:br>
            <a:r>
              <a:rPr lang="en-US"/>
              <a:t>(minimum font size 32)</a:t>
            </a:r>
          </a:p>
        </p:txBody>
      </p:sp>
      <p:sp>
        <p:nvSpPr>
          <p:cNvPr id="3" name="Shape 5">
            <a:extLst>
              <a:ext uri="{FF2B5EF4-FFF2-40B4-BE49-F238E27FC236}">
                <a16:creationId xmlns:a16="http://schemas.microsoft.com/office/drawing/2014/main" id="{882E46AD-6A27-447A-D8B3-4F75278605E1}"/>
              </a:ext>
            </a:extLst>
          </p:cNvPr>
          <p:cNvSpPr/>
          <p:nvPr/>
        </p:nvSpPr>
        <p:spPr>
          <a:xfrm rot="10800009" flipH="1">
            <a:off x="-10" y="6309323"/>
            <a:ext cx="12191996" cy="561880"/>
          </a:xfrm>
          <a:prstGeom prst="rect">
            <a:avLst/>
          </a:prstGeom>
          <a:solidFill>
            <a:srgbClr val="5F2861"/>
          </a:solidFill>
          <a:ln cap="flat">
            <a:noFill/>
            <a:prstDash val="solid"/>
          </a:ln>
        </p:spPr>
        <p:txBody>
          <a:bodyPr vert="horz" wrap="square" lIns="121898" tIns="121898" rIns="121898" bIns="121898" anchor="ctr"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2400" b="0" i="0" u="none" strike="noStrike" kern="1200" cap="none" spc="0" baseline="0">
              <a:solidFill>
                <a:srgbClr val="000000"/>
              </a:solidFill>
              <a:uFillTx/>
              <a:latin typeface="Arial"/>
            </a:endParaRPr>
          </a:p>
        </p:txBody>
      </p:sp>
      <p:pic>
        <p:nvPicPr>
          <p:cNvPr id="4" name="Picture 2">
            <a:extLst>
              <a:ext uri="{FF2B5EF4-FFF2-40B4-BE49-F238E27FC236}">
                <a16:creationId xmlns:a16="http://schemas.microsoft.com/office/drawing/2014/main" id="{084459DE-A06F-A78B-4B6F-72A3EA262C75}"/>
              </a:ext>
            </a:extLst>
          </p:cNvPr>
          <p:cNvPicPr>
            <a:picLocks noChangeAspect="1"/>
          </p:cNvPicPr>
          <p:nvPr/>
        </p:nvPicPr>
        <p:blipFill>
          <a:blip r:embed="rId5"/>
          <a:stretch>
            <a:fillRect/>
          </a:stretch>
        </p:blipFill>
        <p:spPr>
          <a:xfrm>
            <a:off x="10704515" y="6405335"/>
            <a:ext cx="1344149" cy="425360"/>
          </a:xfrm>
          <a:prstGeom prst="rect">
            <a:avLst/>
          </a:prstGeom>
          <a:noFill/>
          <a:ln cap="flat">
            <a:noFill/>
          </a:ln>
        </p:spPr>
      </p:pic>
    </p:spTree>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marR="0" lvl="0" indent="0" algn="l" defTabSz="914400" rtl="0" fontAlgn="auto" hangingPunct="1">
        <a:lnSpc>
          <a:spcPct val="100000"/>
        </a:lnSpc>
        <a:spcBef>
          <a:spcPts val="0"/>
        </a:spcBef>
        <a:spcAft>
          <a:spcPts val="0"/>
        </a:spcAft>
        <a:buNone/>
        <a:tabLst/>
        <a:defRPr lang="en-US" sz="5333" b="1" i="0" u="none" strike="noStrike" kern="0" cap="none" spc="0" baseline="0">
          <a:solidFill>
            <a:srgbClr val="000000"/>
          </a:solidFill>
          <a:uFillTx/>
          <a:latin typeface="Arial"/>
          <a:ea typeface="Calibri" pitchFamily="34"/>
          <a:cs typeface="Calibri" pitchFamily="34"/>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8">
            <a:extLst>
              <a:ext uri="{FF2B5EF4-FFF2-40B4-BE49-F238E27FC236}">
                <a16:creationId xmlns:a16="http://schemas.microsoft.com/office/drawing/2014/main" id="{59B052DA-B998-8765-06AA-C6CA63A7B865}"/>
              </a:ext>
            </a:extLst>
          </p:cNvPr>
          <p:cNvSpPr txBox="1">
            <a:spLocks noGrp="1"/>
          </p:cNvSpPr>
          <p:nvPr>
            <p:ph type="body" idx="1"/>
          </p:nvPr>
        </p:nvSpPr>
        <p:spPr>
          <a:xfrm>
            <a:off x="609603" y="1604634"/>
            <a:ext cx="10972315" cy="3977283"/>
          </a:xfrm>
          <a:prstGeom prst="rect">
            <a:avLst/>
          </a:prstGeom>
          <a:noFill/>
          <a:ln>
            <a:noFill/>
          </a:ln>
        </p:spPr>
        <p:txBody>
          <a:bodyPr vert="horz" wrap="square" lIns="91421" tIns="91421" rIns="91421" bIns="91421" anchor="t" anchorCtr="0" compatLnSpc="1">
            <a:noAutofit/>
          </a:bodyPr>
          <a:lstStyle/>
          <a:p>
            <a:pPr lvl="0"/>
            <a:r>
              <a:rPr lang="en-US"/>
              <a:t>Key points here</a:t>
            </a:r>
            <a:br>
              <a:rPr lang="en-US"/>
            </a:br>
            <a:r>
              <a:rPr lang="en-US"/>
              <a:t>(minimum font size 32)</a:t>
            </a:r>
          </a:p>
        </p:txBody>
      </p:sp>
      <p:sp>
        <p:nvSpPr>
          <p:cNvPr id="3" name="Shape 5">
            <a:extLst>
              <a:ext uri="{FF2B5EF4-FFF2-40B4-BE49-F238E27FC236}">
                <a16:creationId xmlns:a16="http://schemas.microsoft.com/office/drawing/2014/main" id="{C59DF8A6-A04E-281E-2118-AA02E577D95F}"/>
              </a:ext>
            </a:extLst>
          </p:cNvPr>
          <p:cNvSpPr/>
          <p:nvPr/>
        </p:nvSpPr>
        <p:spPr>
          <a:xfrm rot="10800009" flipH="1">
            <a:off x="-10" y="6309323"/>
            <a:ext cx="12191996" cy="561880"/>
          </a:xfrm>
          <a:prstGeom prst="rect">
            <a:avLst/>
          </a:prstGeom>
          <a:solidFill>
            <a:srgbClr val="5F2861"/>
          </a:solidFill>
          <a:ln cap="flat">
            <a:noFill/>
            <a:prstDash val="solid"/>
          </a:ln>
        </p:spPr>
        <p:txBody>
          <a:bodyPr vert="horz" wrap="square" lIns="121898" tIns="121898" rIns="121898" bIns="121898" anchor="ctr"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2400" b="0" i="0" u="none" strike="noStrike" kern="1200" cap="none" spc="0" baseline="0">
              <a:solidFill>
                <a:srgbClr val="000000"/>
              </a:solidFill>
              <a:uFillTx/>
              <a:latin typeface="Arial"/>
            </a:endParaRPr>
          </a:p>
        </p:txBody>
      </p:sp>
      <p:pic>
        <p:nvPicPr>
          <p:cNvPr id="4" name="Picture 2">
            <a:extLst>
              <a:ext uri="{FF2B5EF4-FFF2-40B4-BE49-F238E27FC236}">
                <a16:creationId xmlns:a16="http://schemas.microsoft.com/office/drawing/2014/main" id="{308AFE16-C9ED-105A-ED8B-B467321F1494}"/>
              </a:ext>
            </a:extLst>
          </p:cNvPr>
          <p:cNvPicPr>
            <a:picLocks noChangeAspect="1"/>
          </p:cNvPicPr>
          <p:nvPr/>
        </p:nvPicPr>
        <p:blipFill>
          <a:blip r:embed="rId8"/>
          <a:stretch>
            <a:fillRect/>
          </a:stretch>
        </p:blipFill>
        <p:spPr>
          <a:xfrm>
            <a:off x="10704515" y="6405335"/>
            <a:ext cx="1344149" cy="425360"/>
          </a:xfrm>
          <a:prstGeom prst="rect">
            <a:avLst/>
          </a:prstGeom>
          <a:noFill/>
          <a:ln cap="flat">
            <a:noFill/>
          </a:ln>
        </p:spPr>
      </p:pic>
    </p:spTree>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marR="0" lvl="0" indent="0" algn="l" defTabSz="914400" rtl="0" fontAlgn="auto" hangingPunct="1">
        <a:lnSpc>
          <a:spcPct val="100000"/>
        </a:lnSpc>
        <a:spcBef>
          <a:spcPts val="0"/>
        </a:spcBef>
        <a:spcAft>
          <a:spcPts val="0"/>
        </a:spcAft>
        <a:buNone/>
        <a:tabLst/>
        <a:defRPr lang="en-US" sz="5333" b="1" i="0" u="none" strike="noStrike" kern="0" cap="none" spc="0" baseline="0">
          <a:solidFill>
            <a:srgbClr val="000000"/>
          </a:solidFill>
          <a:uFillTx/>
          <a:latin typeface="Arial"/>
          <a:ea typeface="Calibri" pitchFamily="34"/>
          <a:cs typeface="Calibri" pitchFamily="34"/>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54CB41D-4AB0-19C8-CFEC-331FE1CB36AB}"/>
              </a:ext>
            </a:extLst>
          </p:cNvPr>
          <p:cNvSpPr txBox="1">
            <a:spLocks noGrp="1"/>
          </p:cNvSpPr>
          <p:nvPr>
            <p:ph type="title"/>
          </p:nvPr>
        </p:nvSpPr>
        <p:spPr>
          <a:xfrm>
            <a:off x="438153" y="752478"/>
            <a:ext cx="11314118" cy="938210"/>
          </a:xfrm>
          <a:prstGeom prst="rect">
            <a:avLst/>
          </a:prstGeom>
          <a:noFill/>
          <a:ln>
            <a:noFill/>
          </a:ln>
        </p:spPr>
        <p:txBody>
          <a:bodyPr vert="horz" wrap="square" lIns="0" tIns="0" rIns="0" bIns="0" anchor="t" anchorCtr="0" compatLnSpc="1">
            <a:noAutofit/>
          </a:bodyPr>
          <a:lstStyle/>
          <a:p>
            <a:pPr lvl="0"/>
            <a:r>
              <a:rPr lang="en-US"/>
              <a:t>Click to edit Master title style</a:t>
            </a:r>
            <a:endParaRPr lang="en-GB"/>
          </a:p>
        </p:txBody>
      </p:sp>
      <p:sp>
        <p:nvSpPr>
          <p:cNvPr id="3" name="Text Placeholder 2">
            <a:extLst>
              <a:ext uri="{FF2B5EF4-FFF2-40B4-BE49-F238E27FC236}">
                <a16:creationId xmlns:a16="http://schemas.microsoft.com/office/drawing/2014/main" id="{367B30F7-4ADC-7EFB-8AF4-57FA6526FAD9}"/>
              </a:ext>
            </a:extLst>
          </p:cNvPr>
          <p:cNvSpPr txBox="1">
            <a:spLocks noGrp="1"/>
          </p:cNvSpPr>
          <p:nvPr>
            <p:ph type="body" idx="1"/>
          </p:nvPr>
        </p:nvSpPr>
        <p:spPr>
          <a:xfrm>
            <a:off x="438153" y="1998658"/>
            <a:ext cx="11314108" cy="4106863"/>
          </a:xfrm>
          <a:prstGeom prst="rect">
            <a:avLst/>
          </a:prstGeom>
          <a:noFill/>
          <a:ln>
            <a:noFill/>
          </a:ln>
        </p:spPr>
        <p:txBody>
          <a:bodyPr vert="horz" wrap="square" lIns="0" tIns="0" rIns="0" bIns="0" anchor="t" anchorCtr="0" compatLnSpc="1">
            <a:normAutofit/>
          </a:bodyPr>
          <a:lstStyle/>
          <a:p>
            <a:pPr lvl="0"/>
            <a:r>
              <a:rPr lang="en-US"/>
              <a:t>Click to edit Master text styles</a:t>
            </a:r>
          </a:p>
        </p:txBody>
      </p:sp>
      <p:sp>
        <p:nvSpPr>
          <p:cNvPr id="4" name="Slide Number Placeholder 5">
            <a:extLst>
              <a:ext uri="{FF2B5EF4-FFF2-40B4-BE49-F238E27FC236}">
                <a16:creationId xmlns:a16="http://schemas.microsoft.com/office/drawing/2014/main" id="{94B00496-1BD5-2AF4-3F52-E9FE713EE791}"/>
              </a:ext>
            </a:extLst>
          </p:cNvPr>
          <p:cNvSpPr txBox="1">
            <a:spLocks noGrp="1"/>
          </p:cNvSpPr>
          <p:nvPr>
            <p:ph type="sldNum" sz="quarter" idx="4"/>
          </p:nvPr>
        </p:nvSpPr>
        <p:spPr>
          <a:xfrm>
            <a:off x="10925178" y="7092945"/>
            <a:ext cx="827083" cy="365129"/>
          </a:xfrm>
          <a:prstGeom prst="rect">
            <a:avLst/>
          </a:prstGeom>
          <a:noFill/>
          <a:ln>
            <a:noFill/>
          </a:ln>
        </p:spPr>
        <p:txBody>
          <a:bodyPr vert="horz" wrap="square" lIns="0" tIns="0" rIns="0" bIns="0" anchor="t" anchorCtr="0" compatLnSpc="1">
            <a:noAutofit/>
          </a:bodyPr>
          <a:lstStyle>
            <a:lvl1pPr marL="0" marR="0" lvl="0" indent="0" algn="r" defTabSz="457200" rtl="0" fontAlgn="auto" hangingPunct="1">
              <a:lnSpc>
                <a:spcPct val="100000"/>
              </a:lnSpc>
              <a:spcBef>
                <a:spcPts val="0"/>
              </a:spcBef>
              <a:spcAft>
                <a:spcPts val="0"/>
              </a:spcAft>
              <a:buNone/>
              <a:tabLst/>
              <a:defRPr lang="en-GB" sz="1150" b="0" i="0" u="none" strike="noStrike" kern="1200" cap="none" spc="0" baseline="0">
                <a:solidFill>
                  <a:srgbClr val="898989"/>
                </a:solidFill>
                <a:uFillTx/>
                <a:latin typeface="Chapter Light" pitchFamily="50"/>
              </a:defRPr>
            </a:lvl1pPr>
          </a:lstStyle>
          <a:p>
            <a:pPr lvl="0"/>
            <a:fld id="{37267F49-DB11-4F3F-AEF2-67595D0B49F1}" type="slidenum">
              <a:t>‹#›</a:t>
            </a:fld>
            <a:endParaRPr lang="en-GB"/>
          </a:p>
        </p:txBody>
      </p:sp>
    </p:spTree>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txStyles>
    <p:titleStyle>
      <a:lvl1pPr marL="0" marR="0" lvl="0" indent="0" algn="l" defTabSz="914400" rtl="0" fontAlgn="auto" hangingPunct="1">
        <a:lnSpc>
          <a:spcPct val="90000"/>
        </a:lnSpc>
        <a:spcBef>
          <a:spcPts val="0"/>
        </a:spcBef>
        <a:spcAft>
          <a:spcPts val="0"/>
        </a:spcAft>
        <a:buNone/>
        <a:tabLst/>
        <a:defRPr lang="en-US" sz="4500" b="1" i="0" u="none" strike="noStrike" kern="1200" cap="none" spc="0" baseline="0">
          <a:solidFill>
            <a:srgbClr val="000000"/>
          </a:solidFill>
          <a:uFillTx/>
          <a:latin typeface="Arial"/>
        </a:defRPr>
      </a:lvl1pPr>
    </p:titleStyle>
    <p:bodyStyle>
      <a:lvl1pPr marL="0" marR="0" lvl="0" indent="0" algn="l" defTabSz="914400" rtl="0" fontAlgn="auto" hangingPunct="1">
        <a:lnSpc>
          <a:spcPct val="90000"/>
        </a:lnSpc>
        <a:spcBef>
          <a:spcPts val="1000"/>
        </a:spcBef>
        <a:spcAft>
          <a:spcPts val="0"/>
        </a:spcAft>
        <a:buNone/>
        <a:tabLst/>
        <a:defRPr lang="en-US" sz="2100" b="0" i="0" u="none" strike="noStrike" kern="1200" cap="none" spc="0" baseline="0">
          <a:solidFill>
            <a:srgbClr val="000000"/>
          </a:solidFill>
          <a:uFillTx/>
          <a:latin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4"/>
        <p:cNvGrpSpPr/>
        <p:nvPr/>
      </p:nvGrpSpPr>
      <p:grpSpPr>
        <a:xfrm>
          <a:off x="0" y="0"/>
          <a:ext cx="0" cy="0"/>
          <a:chOff x="0" y="0"/>
          <a:chExt cx="0" cy="0"/>
        </a:xfrm>
      </p:grpSpPr>
      <p:sp>
        <p:nvSpPr>
          <p:cNvPr id="8" name="Shape 8"/>
          <p:cNvSpPr txBox="1">
            <a:spLocks noGrp="1"/>
          </p:cNvSpPr>
          <p:nvPr>
            <p:ph type="body" idx="1"/>
          </p:nvPr>
        </p:nvSpPr>
        <p:spPr>
          <a:xfrm>
            <a:off x="609601" y="1604639"/>
            <a:ext cx="10972319" cy="3977279"/>
          </a:xfrm>
          <a:prstGeom prst="rect">
            <a:avLst/>
          </a:prstGeom>
          <a:noFill/>
          <a:ln>
            <a:noFill/>
          </a:ln>
        </p:spPr>
        <p:txBody>
          <a:bodyPr lIns="91425" tIns="91425" rIns="91425" bIns="91425" anchor="t" anchorCtr="0"/>
          <a:lstStyle>
            <a:lvl1pPr marL="0" marR="0" indent="0" algn="l" rtl="0">
              <a:spcBef>
                <a:spcPts val="0"/>
              </a:spcBef>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r>
              <a:rPr lang="en-GB"/>
              <a:t>Key points here</a:t>
            </a:r>
            <a:br>
              <a:rPr lang="en-GB"/>
            </a:br>
            <a:r>
              <a:rPr lang="en-GB"/>
              <a:t>(minimum font size 32)</a:t>
            </a:r>
            <a:endParaRPr/>
          </a:p>
        </p:txBody>
      </p:sp>
      <p:sp>
        <p:nvSpPr>
          <p:cNvPr id="5" name="Shape 5">
            <a:extLst>
              <a:ext uri="{C183D7F6-B498-43B3-948B-1728B52AA6E4}">
                <adec:decorative xmlns:adec="http://schemas.microsoft.com/office/drawing/2017/decorative" val="1"/>
              </a:ext>
            </a:extLst>
          </p:cNvPr>
          <p:cNvSpPr/>
          <p:nvPr/>
        </p:nvSpPr>
        <p:spPr>
          <a:xfrm rot="10800000" flipH="1">
            <a:off x="1" y="6309321"/>
            <a:ext cx="12192000" cy="561879"/>
          </a:xfrm>
          <a:prstGeom prst="rect">
            <a:avLst/>
          </a:prstGeom>
          <a:solidFill>
            <a:srgbClr val="5F2861"/>
          </a:solidFill>
          <a:ln>
            <a:noFill/>
          </a:ln>
        </p:spPr>
        <p:txBody>
          <a:bodyPr lIns="121900" tIns="121900" rIns="121900" bIns="121900" anchor="ctr" anchorCtr="0">
            <a:noAutofit/>
          </a:bodyPr>
          <a:lstStyle/>
          <a:p>
            <a:pPr>
              <a:spcBef>
                <a:spcPts val="0"/>
              </a:spcBef>
              <a:buNone/>
            </a:pPr>
            <a:endParaRPr sz="2400"/>
          </a:p>
        </p:txBody>
      </p:sp>
      <p:pic>
        <p:nvPicPr>
          <p:cNvPr id="3" name="Picture 2">
            <a:extLst>
              <a:ext uri="{FF2B5EF4-FFF2-40B4-BE49-F238E27FC236}">
                <a16:creationId xmlns:a16="http://schemas.microsoft.com/office/drawing/2014/main" id="{07A978B9-95F6-4A52-A7AD-8F58E33528D8}"/>
              </a:ext>
              <a:ext uri="{C183D7F6-B498-43B3-948B-1728B52AA6E4}">
                <adec:decorative xmlns:adec="http://schemas.microsoft.com/office/drawing/2017/decorative" val="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0704512" y="6405331"/>
            <a:ext cx="1344149" cy="425364"/>
          </a:xfrm>
          <a:prstGeom prst="rect">
            <a:avLst/>
          </a:prstGeom>
        </p:spPr>
      </p:pic>
    </p:spTree>
    <p:extLst>
      <p:ext uri="{BB962C8B-B14F-4D97-AF65-F5344CB8AC3E}">
        <p14:creationId xmlns:p14="http://schemas.microsoft.com/office/powerpoint/2010/main" val="3562647746"/>
      </p:ext>
    </p:extLst>
  </p:cSld>
  <p:clrMap bg1="lt1" tx1="dk1" bg2="dk2" tx2="lt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Lst>
  <p:hf sldNum="0" hdr="0" ftr="0" dt="0"/>
  <p:txStyles>
    <p:titleStyle>
      <a:defPPr marR="0" algn="l" rtl="0">
        <a:lnSpc>
          <a:spcPct val="100000"/>
        </a:lnSpc>
        <a:spcBef>
          <a:spcPts val="0"/>
        </a:spcBef>
        <a:spcAft>
          <a:spcPts val="0"/>
        </a:spcAft>
      </a:defPPr>
      <a:lvl1pPr marR="0" algn="l" rtl="0" eaLnBrk="1" hangingPunct="1">
        <a:lnSpc>
          <a:spcPct val="100000"/>
        </a:lnSpc>
        <a:spcBef>
          <a:spcPts val="0"/>
        </a:spcBef>
        <a:spcAft>
          <a:spcPts val="0"/>
        </a:spcAft>
        <a:buNone/>
        <a:defRPr sz="1867" b="0" i="0" u="none" strike="noStrike" cap="none" baseline="0">
          <a:solidFill>
            <a:srgbClr val="000000"/>
          </a:solidFill>
          <a:latin typeface="Arial"/>
          <a:ea typeface="Arial"/>
          <a:cs typeface="Arial"/>
          <a:sym typeface="Arial"/>
          <a:rtl val="0"/>
        </a:defRPr>
      </a:lvl1pPr>
    </p:titleStyle>
    <p:bodyStyle>
      <a:defPPr marR="0" algn="l" rtl="0">
        <a:lnSpc>
          <a:spcPct val="100000"/>
        </a:lnSpc>
        <a:spcBef>
          <a:spcPts val="0"/>
        </a:spcBef>
        <a:spcAft>
          <a:spcPts val="0"/>
        </a:spcAft>
      </a:defPPr>
      <a:lvl1pPr marR="0" algn="l" rtl="0" eaLnBrk="1" hangingPunct="1">
        <a:lnSpc>
          <a:spcPct val="100000"/>
        </a:lnSpc>
        <a:spcBef>
          <a:spcPts val="0"/>
        </a:spcBef>
        <a:spcAft>
          <a:spcPts val="0"/>
        </a:spcAft>
        <a:buNone/>
        <a:defRPr sz="5333" b="1" i="0" u="none" strike="noStrike" cap="none" baseline="0">
          <a:solidFill>
            <a:schemeClr val="tx1"/>
          </a:solidFill>
          <a:latin typeface="+mn-lt"/>
          <a:ea typeface="Calibri" panose="020F0502020204030204" pitchFamily="34" charset="0"/>
          <a:cs typeface="Calibri" panose="020F0502020204030204" pitchFamily="34" charset="0"/>
          <a:sym typeface="Arial"/>
          <a:rtl val="0"/>
        </a:defRPr>
      </a:lvl1pPr>
      <a:lvl2pPr marR="0" algn="l" rtl="0" eaLnBrk="1" hangingPunct="1">
        <a:lnSpc>
          <a:spcPct val="100000"/>
        </a:lnSpc>
        <a:spcBef>
          <a:spcPts val="0"/>
        </a:spcBef>
        <a:spcAft>
          <a:spcPts val="0"/>
        </a:spcAft>
        <a:buNone/>
        <a:defRPr sz="1867" b="0" i="0" u="none" strike="noStrike" cap="none" baseline="0">
          <a:solidFill>
            <a:srgbClr val="000000"/>
          </a:solidFill>
          <a:latin typeface="Arial"/>
          <a:ea typeface="Arial"/>
          <a:cs typeface="Arial"/>
          <a:sym typeface="Arial"/>
          <a:rtl val="0"/>
        </a:defRPr>
      </a:lvl2pPr>
      <a:lvl3pPr marR="0" algn="l" rtl="0" eaLnBrk="1" hangingPunct="1">
        <a:lnSpc>
          <a:spcPct val="100000"/>
        </a:lnSpc>
        <a:spcBef>
          <a:spcPts val="0"/>
        </a:spcBef>
        <a:spcAft>
          <a:spcPts val="0"/>
        </a:spcAft>
        <a:buNone/>
        <a:defRPr sz="1867" b="0" i="0" u="none" strike="noStrike" cap="none" baseline="0">
          <a:solidFill>
            <a:srgbClr val="000000"/>
          </a:solidFill>
          <a:latin typeface="Arial"/>
          <a:ea typeface="Arial"/>
          <a:cs typeface="Arial"/>
          <a:sym typeface="Arial"/>
          <a:rtl val="0"/>
        </a:defRPr>
      </a:lvl3pPr>
      <a:lvl4pPr marR="0" algn="l" rtl="0" eaLnBrk="1" hangingPunct="1">
        <a:lnSpc>
          <a:spcPct val="100000"/>
        </a:lnSpc>
        <a:spcBef>
          <a:spcPts val="0"/>
        </a:spcBef>
        <a:spcAft>
          <a:spcPts val="0"/>
        </a:spcAft>
        <a:buNone/>
        <a:defRPr sz="1867" b="0" i="0" u="none" strike="noStrike" cap="none" baseline="0">
          <a:solidFill>
            <a:srgbClr val="000000"/>
          </a:solidFill>
          <a:latin typeface="Arial"/>
          <a:ea typeface="Arial"/>
          <a:cs typeface="Arial"/>
          <a:sym typeface="Arial"/>
          <a:rtl val="0"/>
        </a:defRPr>
      </a:lvl4pPr>
      <a:lvl5pPr marR="0" algn="l" rtl="0" eaLnBrk="1" hangingPunct="1">
        <a:lnSpc>
          <a:spcPct val="100000"/>
        </a:lnSpc>
        <a:spcBef>
          <a:spcPts val="0"/>
        </a:spcBef>
        <a:spcAft>
          <a:spcPts val="0"/>
        </a:spcAft>
        <a:buNone/>
        <a:defRPr sz="1867" b="0" i="0" u="none" strike="noStrike" cap="none" baseline="0">
          <a:solidFill>
            <a:srgbClr val="000000"/>
          </a:solidFill>
          <a:latin typeface="Arial"/>
          <a:ea typeface="Arial"/>
          <a:cs typeface="Arial"/>
          <a:sym typeface="Arial"/>
          <a:rtl val="0"/>
        </a:defRPr>
      </a:lvl5pPr>
      <a:lvl6pPr marR="0" algn="l" rtl="0" eaLnBrk="1" hangingPunct="1">
        <a:lnSpc>
          <a:spcPct val="100000"/>
        </a:lnSpc>
        <a:spcBef>
          <a:spcPts val="0"/>
        </a:spcBef>
        <a:spcAft>
          <a:spcPts val="0"/>
        </a:spcAft>
        <a:buNone/>
        <a:defRPr sz="1867" b="0" i="0" u="none" strike="noStrike" cap="none" baseline="0">
          <a:solidFill>
            <a:srgbClr val="000000"/>
          </a:solidFill>
          <a:latin typeface="Arial"/>
          <a:ea typeface="Arial"/>
          <a:cs typeface="Arial"/>
          <a:sym typeface="Arial"/>
          <a:rtl val="0"/>
        </a:defRPr>
      </a:lvl6pPr>
      <a:lvl7pPr marR="0" algn="l" rtl="0" eaLnBrk="1" hangingPunct="1">
        <a:lnSpc>
          <a:spcPct val="100000"/>
        </a:lnSpc>
        <a:spcBef>
          <a:spcPts val="0"/>
        </a:spcBef>
        <a:spcAft>
          <a:spcPts val="0"/>
        </a:spcAft>
        <a:buNone/>
        <a:defRPr sz="1867" b="0" i="0" u="none" strike="noStrike" cap="none" baseline="0">
          <a:solidFill>
            <a:srgbClr val="000000"/>
          </a:solidFill>
          <a:latin typeface="Arial"/>
          <a:ea typeface="Arial"/>
          <a:cs typeface="Arial"/>
          <a:sym typeface="Arial"/>
          <a:rtl val="0"/>
        </a:defRPr>
      </a:lvl7pPr>
      <a:lvl8pPr marR="0" algn="l" rtl="0" eaLnBrk="1" hangingPunct="1">
        <a:lnSpc>
          <a:spcPct val="100000"/>
        </a:lnSpc>
        <a:spcBef>
          <a:spcPts val="0"/>
        </a:spcBef>
        <a:spcAft>
          <a:spcPts val="0"/>
        </a:spcAft>
        <a:buNone/>
        <a:defRPr sz="1867" b="0" i="0" u="none" strike="noStrike" cap="none" baseline="0">
          <a:solidFill>
            <a:srgbClr val="000000"/>
          </a:solidFill>
          <a:latin typeface="Arial"/>
          <a:ea typeface="Arial"/>
          <a:cs typeface="Arial"/>
          <a:sym typeface="Arial"/>
          <a:rtl val="0"/>
        </a:defRPr>
      </a:lvl8pPr>
      <a:lvl9pPr marR="0" algn="l" rtl="0" eaLnBrk="1" hangingPunct="1">
        <a:lnSpc>
          <a:spcPct val="100000"/>
        </a:lnSpc>
        <a:spcBef>
          <a:spcPts val="0"/>
        </a:spcBef>
        <a:spcAft>
          <a:spcPts val="0"/>
        </a:spcAft>
        <a:buNone/>
        <a:defRPr sz="1867"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eaLnBrk="1" hangingPunct="1">
        <a:lnSpc>
          <a:spcPct val="100000"/>
        </a:lnSpc>
        <a:spcBef>
          <a:spcPts val="0"/>
        </a:spcBef>
        <a:spcAft>
          <a:spcPts val="0"/>
        </a:spcAft>
        <a:buNone/>
        <a:defRPr sz="1867" b="0" i="0" u="none" strike="noStrike" cap="none" baseline="0">
          <a:solidFill>
            <a:srgbClr val="000000"/>
          </a:solidFill>
          <a:latin typeface="Arial"/>
          <a:ea typeface="Arial"/>
          <a:cs typeface="Arial"/>
          <a:sym typeface="Arial"/>
          <a:rtl val="0"/>
        </a:defRPr>
      </a:lvl1pPr>
      <a:lvl2pPr marR="0" algn="l" rtl="0" eaLnBrk="1" hangingPunct="1">
        <a:lnSpc>
          <a:spcPct val="100000"/>
        </a:lnSpc>
        <a:spcBef>
          <a:spcPts val="0"/>
        </a:spcBef>
        <a:spcAft>
          <a:spcPts val="0"/>
        </a:spcAft>
        <a:buNone/>
        <a:defRPr sz="1867" b="0" i="0" u="none" strike="noStrike" cap="none" baseline="0">
          <a:solidFill>
            <a:srgbClr val="000000"/>
          </a:solidFill>
          <a:latin typeface="Arial"/>
          <a:ea typeface="Arial"/>
          <a:cs typeface="Arial"/>
          <a:sym typeface="Arial"/>
          <a:rtl val="0"/>
        </a:defRPr>
      </a:lvl2pPr>
      <a:lvl3pPr marR="0" algn="l" rtl="0" eaLnBrk="1" hangingPunct="1">
        <a:lnSpc>
          <a:spcPct val="100000"/>
        </a:lnSpc>
        <a:spcBef>
          <a:spcPts val="0"/>
        </a:spcBef>
        <a:spcAft>
          <a:spcPts val="0"/>
        </a:spcAft>
        <a:buNone/>
        <a:defRPr sz="1867" b="0" i="0" u="none" strike="noStrike" cap="none" baseline="0">
          <a:solidFill>
            <a:srgbClr val="000000"/>
          </a:solidFill>
          <a:latin typeface="Arial"/>
          <a:ea typeface="Arial"/>
          <a:cs typeface="Arial"/>
          <a:sym typeface="Arial"/>
          <a:rtl val="0"/>
        </a:defRPr>
      </a:lvl3pPr>
      <a:lvl4pPr marR="0" algn="l" rtl="0" eaLnBrk="1" hangingPunct="1">
        <a:lnSpc>
          <a:spcPct val="100000"/>
        </a:lnSpc>
        <a:spcBef>
          <a:spcPts val="0"/>
        </a:spcBef>
        <a:spcAft>
          <a:spcPts val="0"/>
        </a:spcAft>
        <a:buNone/>
        <a:defRPr sz="1867" b="0" i="0" u="none" strike="noStrike" cap="none" baseline="0">
          <a:solidFill>
            <a:srgbClr val="000000"/>
          </a:solidFill>
          <a:latin typeface="Arial"/>
          <a:ea typeface="Arial"/>
          <a:cs typeface="Arial"/>
          <a:sym typeface="Arial"/>
          <a:rtl val="0"/>
        </a:defRPr>
      </a:lvl4pPr>
      <a:lvl5pPr marR="0" algn="l" rtl="0" eaLnBrk="1" hangingPunct="1">
        <a:lnSpc>
          <a:spcPct val="100000"/>
        </a:lnSpc>
        <a:spcBef>
          <a:spcPts val="0"/>
        </a:spcBef>
        <a:spcAft>
          <a:spcPts val="0"/>
        </a:spcAft>
        <a:buNone/>
        <a:defRPr sz="1867" b="0" i="0" u="none" strike="noStrike" cap="none" baseline="0">
          <a:solidFill>
            <a:srgbClr val="000000"/>
          </a:solidFill>
          <a:latin typeface="Arial"/>
          <a:ea typeface="Arial"/>
          <a:cs typeface="Arial"/>
          <a:sym typeface="Arial"/>
          <a:rtl val="0"/>
        </a:defRPr>
      </a:lvl5pPr>
      <a:lvl6pPr marR="0" algn="l" rtl="0" eaLnBrk="1" hangingPunct="1">
        <a:lnSpc>
          <a:spcPct val="100000"/>
        </a:lnSpc>
        <a:spcBef>
          <a:spcPts val="0"/>
        </a:spcBef>
        <a:spcAft>
          <a:spcPts val="0"/>
        </a:spcAft>
        <a:buNone/>
        <a:defRPr sz="1867" b="0" i="0" u="none" strike="noStrike" cap="none" baseline="0">
          <a:solidFill>
            <a:srgbClr val="000000"/>
          </a:solidFill>
          <a:latin typeface="Arial"/>
          <a:ea typeface="Arial"/>
          <a:cs typeface="Arial"/>
          <a:sym typeface="Arial"/>
          <a:rtl val="0"/>
        </a:defRPr>
      </a:lvl6pPr>
      <a:lvl7pPr marR="0" algn="l" rtl="0" eaLnBrk="1" hangingPunct="1">
        <a:lnSpc>
          <a:spcPct val="100000"/>
        </a:lnSpc>
        <a:spcBef>
          <a:spcPts val="0"/>
        </a:spcBef>
        <a:spcAft>
          <a:spcPts val="0"/>
        </a:spcAft>
        <a:buNone/>
        <a:defRPr sz="1867" b="0" i="0" u="none" strike="noStrike" cap="none" baseline="0">
          <a:solidFill>
            <a:srgbClr val="000000"/>
          </a:solidFill>
          <a:latin typeface="Arial"/>
          <a:ea typeface="Arial"/>
          <a:cs typeface="Arial"/>
          <a:sym typeface="Arial"/>
          <a:rtl val="0"/>
        </a:defRPr>
      </a:lvl7pPr>
      <a:lvl8pPr marR="0" algn="l" rtl="0" eaLnBrk="1" hangingPunct="1">
        <a:lnSpc>
          <a:spcPct val="100000"/>
        </a:lnSpc>
        <a:spcBef>
          <a:spcPts val="0"/>
        </a:spcBef>
        <a:spcAft>
          <a:spcPts val="0"/>
        </a:spcAft>
        <a:buNone/>
        <a:defRPr sz="1867" b="0" i="0" u="none" strike="noStrike" cap="none" baseline="0">
          <a:solidFill>
            <a:srgbClr val="000000"/>
          </a:solidFill>
          <a:latin typeface="Arial"/>
          <a:ea typeface="Arial"/>
          <a:cs typeface="Arial"/>
          <a:sym typeface="Arial"/>
          <a:rtl val="0"/>
        </a:defRPr>
      </a:lvl8pPr>
      <a:lvl9pPr marR="0" algn="l" rtl="0" eaLnBrk="1" hangingPunct="1">
        <a:lnSpc>
          <a:spcPct val="100000"/>
        </a:lnSpc>
        <a:spcBef>
          <a:spcPts val="0"/>
        </a:spcBef>
        <a:spcAft>
          <a:spcPts val="0"/>
        </a:spcAft>
        <a:buNone/>
        <a:defRPr sz="1867" b="0" i="0" u="none" strike="noStrike" cap="none" baseline="0">
          <a:solidFill>
            <a:srgbClr val="000000"/>
          </a:solidFill>
          <a:latin typeface="Arial"/>
          <a:ea typeface="Arial"/>
          <a:cs typeface="Arial"/>
          <a:sym typeface="Arial"/>
          <a:rtl val="0"/>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88CDEA1-66BA-A83F-5BD9-DB2AC3FDE2D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89225F1-AB74-1B09-F1A1-FABBD2C613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E8AA8DD-E4ED-1A43-032E-0941DCBD2DA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16B561-9637-46CD-A8A8-2E446FCAAC27}" type="datetimeFigureOut">
              <a:rPr lang="en-GB" smtClean="0"/>
              <a:t>26/03/2024</a:t>
            </a:fld>
            <a:endParaRPr lang="en-GB"/>
          </a:p>
        </p:txBody>
      </p:sp>
      <p:sp>
        <p:nvSpPr>
          <p:cNvPr id="5" name="Footer Placeholder 4">
            <a:extLst>
              <a:ext uri="{FF2B5EF4-FFF2-40B4-BE49-F238E27FC236}">
                <a16:creationId xmlns:a16="http://schemas.microsoft.com/office/drawing/2014/main" id="{3FBD051E-7A44-4F3A-0700-AAE00624DC2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3E79BF4A-7056-9983-1F5D-4E16D51BF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210C60-1C8C-46D0-BE7B-617B340B1DAB}" type="slidenum">
              <a:rPr lang="en-GB" smtClean="0"/>
              <a:t>‹#›</a:t>
            </a:fld>
            <a:endParaRPr lang="en-GB"/>
          </a:p>
        </p:txBody>
      </p:sp>
    </p:spTree>
    <p:extLst>
      <p:ext uri="{BB962C8B-B14F-4D97-AF65-F5344CB8AC3E}">
        <p14:creationId xmlns:p14="http://schemas.microsoft.com/office/powerpoint/2010/main" val="2645586572"/>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26.jpeg"/></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35.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9.xml"/></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hyperlink" Target="https://www.cqc.org.uk/node/9364"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9.xml"/><Relationship Id="rId5" Type="http://schemas.openxmlformats.org/officeDocument/2006/relationships/image" Target="../media/image15.png"/><Relationship Id="rId4" Type="http://schemas.openxmlformats.org/officeDocument/2006/relationships/image" Target="../media/image14.png"/></Relationships>
</file>

<file path=ppt/slides/_rels/slide4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7.xml.rels><?xml version="1.0" encoding="UTF-8" standalone="yes"?>
<Relationships xmlns="http://schemas.openxmlformats.org/package/2006/relationships"><Relationship Id="rId8" Type="http://schemas.openxmlformats.org/officeDocument/2006/relationships/image" Target="../media/image49.svg"/><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notesSlide" Target="../notesSlides/notesSlide34.xml"/><Relationship Id="rId1" Type="http://schemas.openxmlformats.org/officeDocument/2006/relationships/slideLayout" Target="../slideLayouts/slideLayout26.xml"/><Relationship Id="rId6" Type="http://schemas.openxmlformats.org/officeDocument/2006/relationships/image" Target="../media/image47.svg"/><Relationship Id="rId11" Type="http://schemas.openxmlformats.org/officeDocument/2006/relationships/image" Target="../media/image52.png"/><Relationship Id="rId5" Type="http://schemas.openxmlformats.org/officeDocument/2006/relationships/image" Target="../media/image46.png"/><Relationship Id="rId10" Type="http://schemas.openxmlformats.org/officeDocument/2006/relationships/image" Target="../media/image51.svg"/><Relationship Id="rId4" Type="http://schemas.openxmlformats.org/officeDocument/2006/relationships/image" Target="../media/image45.svg"/><Relationship Id="rId9" Type="http://schemas.openxmlformats.org/officeDocument/2006/relationships/image" Target="../media/image50.png"/></Relationships>
</file>

<file path=ppt/slides/_rels/slide48.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53.png"/><Relationship Id="rId7" Type="http://schemas.openxmlformats.org/officeDocument/2006/relationships/image" Target="../media/image49.svg"/><Relationship Id="rId2" Type="http://schemas.openxmlformats.org/officeDocument/2006/relationships/notesSlide" Target="../notesSlides/notesSlide35.xml"/><Relationship Id="rId1" Type="http://schemas.openxmlformats.org/officeDocument/2006/relationships/slideLayout" Target="../slideLayouts/slideLayout26.xml"/><Relationship Id="rId6" Type="http://schemas.openxmlformats.org/officeDocument/2006/relationships/image" Target="../media/image48.png"/><Relationship Id="rId11" Type="http://schemas.openxmlformats.org/officeDocument/2006/relationships/image" Target="../media/image45.svg"/><Relationship Id="rId5" Type="http://schemas.openxmlformats.org/officeDocument/2006/relationships/image" Target="../media/image47.svg"/><Relationship Id="rId10" Type="http://schemas.openxmlformats.org/officeDocument/2006/relationships/image" Target="../media/image44.png"/><Relationship Id="rId4" Type="http://schemas.openxmlformats.org/officeDocument/2006/relationships/image" Target="../media/image46.png"/><Relationship Id="rId9" Type="http://schemas.openxmlformats.org/officeDocument/2006/relationships/image" Target="../media/image51.svg"/></Relationships>
</file>

<file path=ppt/slides/_rels/slide4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9.xml"/><Relationship Id="rId5" Type="http://schemas.openxmlformats.org/officeDocument/2006/relationships/image" Target="../media/image17.png"/><Relationship Id="rId4" Type="http://schemas.openxmlformats.org/officeDocument/2006/relationships/image" Target="../media/image16.png"/></Relationships>
</file>

<file path=ppt/slides/_rels/slide5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5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29.xml"/><Relationship Id="rId5" Type="http://schemas.openxmlformats.org/officeDocument/2006/relationships/image" Target="../media/image20.png"/><Relationship Id="rId4" Type="http://schemas.openxmlformats.org/officeDocument/2006/relationships/image" Target="../media/image19.png"/></Relationships>
</file>

<file path=ppt/slides/_rels/slide60.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hyperlink" Target="https://www.digitalsocialcare.co.uk/social-care-technology/digital-social-care-records-dynamic-purchasing-system/accredited-supplier-list/" TargetMode="External"/><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hyperlink" Target="https://www.cqc.org.uk/guidance-providers/adult-social-care/digital-record-systems-adult-social-care-services" TargetMode="External"/><Relationship Id="rId2" Type="http://schemas.openxmlformats.org/officeDocument/2006/relationships/notesSlide" Target="../notesSlides/notesSlide46.xml"/><Relationship Id="rId1" Type="http://schemas.openxmlformats.org/officeDocument/2006/relationships/slideLayout" Target="../slideLayouts/slideLayout6.xml"/><Relationship Id="rId4" Type="http://schemas.openxmlformats.org/officeDocument/2006/relationships/image" Target="../media/image64.jpeg"/></Relationships>
</file>

<file path=ppt/slides/_rels/slide66.xml.rels><?xml version="1.0" encoding="UTF-8" standalone="yes"?>
<Relationships xmlns="http://schemas.openxmlformats.org/package/2006/relationships"><Relationship Id="rId8" Type="http://schemas.openxmlformats.org/officeDocument/2006/relationships/image" Target="../media/image69.jpeg"/><Relationship Id="rId13" Type="http://schemas.openxmlformats.org/officeDocument/2006/relationships/hyperlink" Target="https://www.cqc.org.uk/publications" TargetMode="External"/><Relationship Id="rId3" Type="http://schemas.openxmlformats.org/officeDocument/2006/relationships/image" Target="../media/image65.jpeg"/><Relationship Id="rId7" Type="http://schemas.openxmlformats.org/officeDocument/2006/relationships/image" Target="../media/image68.png"/><Relationship Id="rId12" Type="http://schemas.openxmlformats.org/officeDocument/2006/relationships/hyperlink" Target="https://medium.com/@CareQualityComm" TargetMode="External"/><Relationship Id="rId2" Type="http://schemas.openxmlformats.org/officeDocument/2006/relationships/notesSlide" Target="../notesSlides/notesSlide47.xml"/><Relationship Id="rId16" Type="http://schemas.openxmlformats.org/officeDocument/2006/relationships/image" Target="../media/image73.png"/><Relationship Id="rId1" Type="http://schemas.openxmlformats.org/officeDocument/2006/relationships/slideLayout" Target="../slideLayouts/slideLayout2.xml"/><Relationship Id="rId6" Type="http://schemas.openxmlformats.org/officeDocument/2006/relationships/image" Target="../media/image67.jpeg"/><Relationship Id="rId11" Type="http://schemas.openxmlformats.org/officeDocument/2006/relationships/image" Target="../media/image71.png"/><Relationship Id="rId5" Type="http://schemas.openxmlformats.org/officeDocument/2006/relationships/image" Target="../media/image66.png"/><Relationship Id="rId15" Type="http://schemas.openxmlformats.org/officeDocument/2006/relationships/hyperlink" Target="https://youtube.com/playlist?list=PLEwLzOd_XW-IU-FCX2gvNu3OYG1aHn365" TargetMode="External"/><Relationship Id="rId10" Type="http://schemas.openxmlformats.org/officeDocument/2006/relationships/image" Target="../media/image70.jpeg"/><Relationship Id="rId4" Type="http://schemas.openxmlformats.org/officeDocument/2006/relationships/hyperlink" Target="https://www.cqc.org.uk/news/newsletters-alerts/email-newsletters-cqc" TargetMode="External"/><Relationship Id="rId9" Type="http://schemas.openxmlformats.org/officeDocument/2006/relationships/hyperlink" Target="https://cqc.citizenlab.co/en-GB/" TargetMode="External"/><Relationship Id="rId14" Type="http://schemas.openxmlformats.org/officeDocument/2006/relationships/image" Target="../media/image72.jpeg"/></Relationships>
</file>

<file path=ppt/slides/_rels/slide6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1B9CB16-A087-29F4-C715-68FC4C04E999}"/>
              </a:ext>
            </a:extLst>
          </p:cNvPr>
          <p:cNvSpPr>
            <a:spLocks noGrp="1"/>
          </p:cNvSpPr>
          <p:nvPr>
            <p:ph type="ctrTitle"/>
          </p:nvPr>
        </p:nvSpPr>
        <p:spPr>
          <a:xfrm>
            <a:off x="6501028" y="1443479"/>
            <a:ext cx="4805996" cy="1141858"/>
          </a:xfrm>
        </p:spPr>
        <p:txBody>
          <a:bodyPr anchor="t">
            <a:noAutofit/>
          </a:bodyPr>
          <a:lstStyle/>
          <a:p>
            <a:r>
              <a:rPr lang="en-GB" b="1" dirty="0">
                <a:solidFill>
                  <a:srgbClr val="582B82"/>
                </a:solidFill>
              </a:rPr>
              <a:t>Care Leaders Network</a:t>
            </a:r>
            <a:br>
              <a:rPr lang="en-GB" b="1" dirty="0">
                <a:solidFill>
                  <a:srgbClr val="582B82"/>
                </a:solidFill>
              </a:rPr>
            </a:br>
            <a:r>
              <a:rPr lang="en-GB" b="1" dirty="0">
                <a:solidFill>
                  <a:srgbClr val="582B82"/>
                </a:solidFill>
              </a:rPr>
              <a:t>19</a:t>
            </a:r>
            <a:r>
              <a:rPr lang="en-GB" b="1" baseline="30000" dirty="0">
                <a:solidFill>
                  <a:srgbClr val="582B82"/>
                </a:solidFill>
              </a:rPr>
              <a:t>th</a:t>
            </a:r>
            <a:r>
              <a:rPr lang="en-GB" b="1" dirty="0">
                <a:solidFill>
                  <a:srgbClr val="582B82"/>
                </a:solidFill>
              </a:rPr>
              <a:t> March 2024</a:t>
            </a:r>
          </a:p>
        </p:txBody>
      </p:sp>
      <p:pic>
        <p:nvPicPr>
          <p:cNvPr id="8" name="Picture 7">
            <a:extLst>
              <a:ext uri="{FF2B5EF4-FFF2-40B4-BE49-F238E27FC236}">
                <a16:creationId xmlns:a16="http://schemas.microsoft.com/office/drawing/2014/main" id="{B0FC0402-30AA-5EE6-F9B1-215170D8E877}"/>
              </a:ext>
            </a:extLst>
          </p:cNvPr>
          <p:cNvPicPr>
            <a:picLocks noChangeAspect="1"/>
          </p:cNvPicPr>
          <p:nvPr/>
        </p:nvPicPr>
        <p:blipFill>
          <a:blip r:embed="rId2"/>
          <a:stretch>
            <a:fillRect/>
          </a:stretch>
        </p:blipFill>
        <p:spPr>
          <a:xfrm>
            <a:off x="340470" y="2585337"/>
            <a:ext cx="4141760" cy="2601725"/>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17" name="Group 16">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18" name="Freeform: Shape 17">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Freeform: Shape 18">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2893593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214570648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8280E-BD53-64E7-A761-96A2ACFD87D5}"/>
              </a:ext>
            </a:extLst>
          </p:cNvPr>
          <p:cNvSpPr txBox="1">
            <a:spLocks noGrp="1"/>
          </p:cNvSpPr>
          <p:nvPr>
            <p:ph type="title"/>
          </p:nvPr>
        </p:nvSpPr>
        <p:spPr/>
        <p:txBody>
          <a:bodyPr/>
          <a:lstStyle/>
          <a:p>
            <a:pPr lvl="0"/>
            <a:r>
              <a:rPr lang="en-GB"/>
              <a:t>Topics</a:t>
            </a:r>
          </a:p>
        </p:txBody>
      </p:sp>
      <p:sp>
        <p:nvSpPr>
          <p:cNvPr id="3" name="Content Placeholder 2">
            <a:extLst>
              <a:ext uri="{FF2B5EF4-FFF2-40B4-BE49-F238E27FC236}">
                <a16:creationId xmlns:a16="http://schemas.microsoft.com/office/drawing/2014/main" id="{1B78E8C7-C5B6-7132-A91C-41A934FEAB9A}"/>
              </a:ext>
            </a:extLst>
          </p:cNvPr>
          <p:cNvSpPr txBox="1">
            <a:spLocks noGrp="1"/>
          </p:cNvSpPr>
          <p:nvPr>
            <p:ph type="body" idx="4294967295"/>
          </p:nvPr>
        </p:nvSpPr>
        <p:spPr>
          <a:xfrm>
            <a:off x="609840" y="1558951"/>
            <a:ext cx="10972315" cy="1056278"/>
          </a:xfrm>
        </p:spPr>
        <p:txBody>
          <a:bodyPr/>
          <a:lstStyle/>
          <a:p>
            <a:pPr lvl="0"/>
            <a:r>
              <a:rPr lang="en-GB" dirty="0"/>
              <a:t>Single Assessment Framework</a:t>
            </a:r>
          </a:p>
          <a:p>
            <a:pPr lvl="0"/>
            <a:r>
              <a:rPr lang="en-GB" dirty="0"/>
              <a:t>Our new teams</a:t>
            </a:r>
          </a:p>
          <a:p>
            <a:pPr lvl="0"/>
            <a:r>
              <a:rPr lang="en-GB"/>
              <a:t>Digital </a:t>
            </a:r>
            <a:r>
              <a:rPr lang="en-GB" dirty="0"/>
              <a:t>Social Care records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1916">
    <p:spTree>
      <p:nvGrpSpPr>
        <p:cNvPr id="1" name=""/>
        <p:cNvGrpSpPr/>
        <p:nvPr/>
      </p:nvGrpSpPr>
      <p:grpSpPr>
        <a:xfrm>
          <a:off x="0" y="0"/>
          <a:ext cx="0" cy="0"/>
          <a:chOff x="0" y="0"/>
          <a:chExt cx="0" cy="0"/>
        </a:xfrm>
      </p:grpSpPr>
      <p:sp>
        <p:nvSpPr>
          <p:cNvPr id="2" name="TextBox 5">
            <a:extLst>
              <a:ext uri="{FF2B5EF4-FFF2-40B4-BE49-F238E27FC236}">
                <a16:creationId xmlns:a16="http://schemas.microsoft.com/office/drawing/2014/main" id="{97D49970-C5AE-D322-434F-429FF4FB861C}"/>
              </a:ext>
            </a:extLst>
          </p:cNvPr>
          <p:cNvSpPr txBox="1"/>
          <p:nvPr/>
        </p:nvSpPr>
        <p:spPr>
          <a:xfrm>
            <a:off x="352583" y="1169956"/>
            <a:ext cx="7451134" cy="4657688"/>
          </a:xfrm>
          <a:prstGeom prst="rect">
            <a:avLst/>
          </a:prstGeom>
          <a:noFill/>
          <a:ln cap="flat">
            <a:noFill/>
          </a:ln>
        </p:spPr>
        <p:txBody>
          <a:bodyPr vert="horz" wrap="square" lIns="91440" tIns="45720" rIns="91440" bIns="45720" anchor="t" anchorCtr="0" compatLnSpc="1">
            <a:spAutoFit/>
          </a:bodyPr>
          <a:lstStyle/>
          <a:p>
            <a:pPr marL="342900" marR="0" lvl="0" indent="-342900" algn="l" defTabSz="457200" rtl="0" fontAlgn="auto" hangingPunct="1">
              <a:lnSpc>
                <a:spcPct val="100000"/>
              </a:lnSpc>
              <a:spcBef>
                <a:spcPts val="800"/>
              </a:spcBef>
              <a:spcAft>
                <a:spcPts val="0"/>
              </a:spcAft>
              <a:buSzPct val="100000"/>
              <a:buFont typeface="Arial" pitchFamily="34"/>
              <a:buChar char="•"/>
              <a:tabLst/>
              <a:defRPr sz="1800" b="0" i="0" u="none" strike="noStrike" kern="0" cap="none" spc="0" baseline="0">
                <a:solidFill>
                  <a:srgbClr val="000000"/>
                </a:solidFill>
                <a:uFillTx/>
              </a:defRPr>
            </a:pPr>
            <a:r>
              <a:rPr lang="en-US" sz="3000" b="0" i="0" u="none" strike="noStrike" kern="1200" cap="none" spc="0" baseline="0">
                <a:solidFill>
                  <a:srgbClr val="000000"/>
                </a:solidFill>
                <a:uFillTx/>
                <a:latin typeface="Arial"/>
                <a:ea typeface="ＭＳ Ｐゴシック"/>
              </a:rPr>
              <a:t>To have a greater focus on care across </a:t>
            </a:r>
            <a:r>
              <a:rPr lang="en-GB" sz="3000" b="0" i="0" u="none" strike="noStrike" kern="1200" cap="none" spc="0" baseline="0">
                <a:solidFill>
                  <a:srgbClr val="000000"/>
                </a:solidFill>
                <a:uFillTx/>
                <a:latin typeface="Arial"/>
              </a:rPr>
              <a:t>local areas or systems</a:t>
            </a:r>
          </a:p>
          <a:p>
            <a:pPr marL="342900" marR="0" lvl="0" indent="-342900" algn="l" defTabSz="457200" rtl="0" fontAlgn="auto" hangingPunct="1">
              <a:lnSpc>
                <a:spcPct val="100000"/>
              </a:lnSpc>
              <a:spcBef>
                <a:spcPts val="800"/>
              </a:spcBef>
              <a:spcAft>
                <a:spcPts val="0"/>
              </a:spcAft>
              <a:buSzPct val="100000"/>
              <a:buFont typeface="Arial" pitchFamily="34"/>
              <a:buChar char="•"/>
              <a:tabLst/>
              <a:defRPr sz="1800" b="0" i="0" u="none" strike="noStrike" kern="0" cap="none" spc="0" baseline="0">
                <a:solidFill>
                  <a:srgbClr val="000000"/>
                </a:solidFill>
                <a:uFillTx/>
              </a:defRPr>
            </a:pPr>
            <a:r>
              <a:rPr lang="en-GB" sz="3000" b="0" i="0" u="none" strike="noStrike" kern="1200" cap="none" spc="0" baseline="0">
                <a:solidFill>
                  <a:srgbClr val="000000"/>
                </a:solidFill>
                <a:uFillTx/>
                <a:latin typeface="Arial"/>
                <a:ea typeface="ＭＳ Ｐゴシック"/>
              </a:rPr>
              <a:t>To use our new regulatory powers </a:t>
            </a:r>
            <a:r>
              <a:rPr lang="en-GB" sz="3000" b="0" i="0" u="none" strike="noStrike" kern="1200" cap="none" spc="0" baseline="0">
                <a:solidFill>
                  <a:srgbClr val="000000"/>
                </a:solidFill>
                <a:uFillTx/>
                <a:latin typeface="Arial"/>
              </a:rPr>
              <a:t>effectively to improve people’s care</a:t>
            </a:r>
          </a:p>
          <a:p>
            <a:pPr marL="342900" marR="0" lvl="0" indent="-342900" algn="l" defTabSz="457200" rtl="0" fontAlgn="auto" hangingPunct="1">
              <a:lnSpc>
                <a:spcPct val="100000"/>
              </a:lnSpc>
              <a:spcBef>
                <a:spcPts val="800"/>
              </a:spcBef>
              <a:spcAft>
                <a:spcPts val="0"/>
              </a:spcAft>
              <a:buSzPct val="100000"/>
              <a:buFont typeface="Arial" pitchFamily="34"/>
              <a:buChar char="•"/>
              <a:tabLst/>
              <a:defRPr sz="1800" b="0" i="0" u="none" strike="noStrike" kern="0" cap="none" spc="0" baseline="0">
                <a:solidFill>
                  <a:srgbClr val="000000"/>
                </a:solidFill>
                <a:uFillTx/>
              </a:defRPr>
            </a:pPr>
            <a:r>
              <a:rPr lang="en-GB" sz="3000" b="0" i="0" u="none" strike="noStrike" kern="1200" cap="none" spc="0" baseline="0">
                <a:solidFill>
                  <a:srgbClr val="000000"/>
                </a:solidFill>
                <a:uFillTx/>
                <a:latin typeface="Arial"/>
              </a:rPr>
              <a:t>To make our regulation less complex and more efficient</a:t>
            </a:r>
          </a:p>
          <a:p>
            <a:pPr marL="342900" marR="0" lvl="0" indent="-342900" algn="l" defTabSz="457200" rtl="0" fontAlgn="auto" hangingPunct="1">
              <a:lnSpc>
                <a:spcPct val="100000"/>
              </a:lnSpc>
              <a:spcBef>
                <a:spcPts val="800"/>
              </a:spcBef>
              <a:spcAft>
                <a:spcPts val="0"/>
              </a:spcAft>
              <a:buSzPct val="100000"/>
              <a:buFont typeface="Arial" pitchFamily="34"/>
              <a:buChar char="•"/>
              <a:tabLst/>
              <a:defRPr sz="1800" b="0" i="0" u="none" strike="noStrike" kern="0" cap="none" spc="0" baseline="0">
                <a:solidFill>
                  <a:srgbClr val="000000"/>
                </a:solidFill>
                <a:uFillTx/>
              </a:defRPr>
            </a:pPr>
            <a:r>
              <a:rPr lang="en-US" sz="3000" b="0" i="0" u="none" strike="noStrike" kern="1200" cap="none" spc="0" baseline="0">
                <a:solidFill>
                  <a:srgbClr val="000000"/>
                </a:solidFill>
                <a:uFillTx/>
                <a:latin typeface="Arial"/>
              </a:rPr>
              <a:t>To regulate in a smarter way</a:t>
            </a:r>
          </a:p>
          <a:p>
            <a:pPr marL="342900" marR="0" lvl="0" indent="-342900" algn="l" defTabSz="457200" rtl="0" fontAlgn="auto" hangingPunct="1">
              <a:lnSpc>
                <a:spcPct val="100000"/>
              </a:lnSpc>
              <a:spcBef>
                <a:spcPts val="800"/>
              </a:spcBef>
              <a:spcAft>
                <a:spcPts val="0"/>
              </a:spcAft>
              <a:buSzPct val="100000"/>
              <a:buFont typeface="Arial" pitchFamily="34"/>
              <a:buChar char="•"/>
              <a:tabLst/>
              <a:defRPr sz="1800" b="0" i="0" u="none" strike="noStrike" kern="0" cap="none" spc="0" baseline="0">
                <a:solidFill>
                  <a:srgbClr val="000000"/>
                </a:solidFill>
                <a:uFillTx/>
              </a:defRPr>
            </a:pPr>
            <a:r>
              <a:rPr lang="en-US" sz="3000" b="0" i="0" u="none" strike="noStrike" kern="1200" cap="none" spc="0" baseline="0">
                <a:solidFill>
                  <a:srgbClr val="000000"/>
                </a:solidFill>
                <a:uFillTx/>
                <a:latin typeface="Arial"/>
              </a:rPr>
              <a:t>To work better with the sector </a:t>
            </a:r>
            <a:br>
              <a:rPr lang="en-US" sz="3000" b="0" i="0" u="none" strike="noStrike" kern="1200" cap="none" spc="0" baseline="0">
                <a:solidFill>
                  <a:srgbClr val="000000"/>
                </a:solidFill>
                <a:uFillTx/>
                <a:latin typeface="Arial"/>
              </a:rPr>
            </a:br>
            <a:r>
              <a:rPr lang="en-US" sz="3000" b="0" i="0" u="none" strike="noStrike" kern="1200" cap="none" spc="0" baseline="0">
                <a:solidFill>
                  <a:srgbClr val="000000"/>
                </a:solidFill>
                <a:uFillTx/>
                <a:latin typeface="Arial"/>
              </a:rPr>
              <a:t>as it changes and recovers</a:t>
            </a:r>
            <a:endParaRPr lang="en-US" sz="3000" b="0" i="0" u="none" strike="noStrike" kern="1200" cap="none" spc="0" baseline="0">
              <a:solidFill>
                <a:srgbClr val="000000"/>
              </a:solidFill>
              <a:uFillTx/>
              <a:latin typeface="Arial"/>
              <a:ea typeface="ＭＳ Ｐゴシック"/>
            </a:endParaRPr>
          </a:p>
        </p:txBody>
      </p:sp>
      <p:sp>
        <p:nvSpPr>
          <p:cNvPr id="3" name="Title: Use the accesibility checker">
            <a:extLst>
              <a:ext uri="{FF2B5EF4-FFF2-40B4-BE49-F238E27FC236}">
                <a16:creationId xmlns:a16="http://schemas.microsoft.com/office/drawing/2014/main" id="{B2552B83-FDAA-938E-D249-AF71FAAD8951}"/>
              </a:ext>
            </a:extLst>
          </p:cNvPr>
          <p:cNvSpPr txBox="1">
            <a:spLocks noGrp="1"/>
          </p:cNvSpPr>
          <p:nvPr>
            <p:ph type="title"/>
          </p:nvPr>
        </p:nvSpPr>
        <p:spPr>
          <a:xfrm>
            <a:off x="352583" y="117738"/>
            <a:ext cx="10972315" cy="838605"/>
          </a:xfrm>
        </p:spPr>
        <p:txBody>
          <a:bodyPr/>
          <a:lstStyle/>
          <a:p>
            <a:pPr lvl="0"/>
            <a:r>
              <a:rPr lang="en-GB" sz="4267" cap="none">
                <a:solidFill>
                  <a:srgbClr val="5F2861"/>
                </a:solidFill>
              </a:rPr>
              <a:t>Why we’re changing?</a:t>
            </a:r>
          </a:p>
        </p:txBody>
      </p:sp>
      <p:pic>
        <p:nvPicPr>
          <p:cNvPr id="4" name="Picture 2" descr="A picture containing text, silhouette&#10;&#10;Description automatically generated">
            <a:extLst>
              <a:ext uri="{FF2B5EF4-FFF2-40B4-BE49-F238E27FC236}">
                <a16:creationId xmlns:a16="http://schemas.microsoft.com/office/drawing/2014/main" id="{37F2201E-D4F3-7FE7-4384-A471E269606E}"/>
              </a:ext>
            </a:extLst>
          </p:cNvPr>
          <p:cNvPicPr>
            <a:picLocks noChangeAspect="1"/>
          </p:cNvPicPr>
          <p:nvPr/>
        </p:nvPicPr>
        <p:blipFill>
          <a:blip r:embed="rId3"/>
          <a:stretch>
            <a:fillRect/>
          </a:stretch>
        </p:blipFill>
        <p:spPr>
          <a:xfrm>
            <a:off x="8290709" y="1121356"/>
            <a:ext cx="3034189" cy="4754880"/>
          </a:xfrm>
          <a:prstGeom prst="rect">
            <a:avLst/>
          </a:prstGeom>
          <a:noFill/>
          <a:ln cap="flat">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1912">
    <p:spTree>
      <p:nvGrpSpPr>
        <p:cNvPr id="1" name=""/>
        <p:cNvGrpSpPr/>
        <p:nvPr/>
      </p:nvGrpSpPr>
      <p:grpSpPr>
        <a:xfrm>
          <a:off x="0" y="0"/>
          <a:ext cx="0" cy="0"/>
          <a:chOff x="0" y="0"/>
          <a:chExt cx="0" cy="0"/>
        </a:xfrm>
      </p:grpSpPr>
      <p:sp>
        <p:nvSpPr>
          <p:cNvPr id="2" name="TextBox 5">
            <a:extLst>
              <a:ext uri="{FF2B5EF4-FFF2-40B4-BE49-F238E27FC236}">
                <a16:creationId xmlns:a16="http://schemas.microsoft.com/office/drawing/2014/main" id="{C2ABA4DF-5693-24E3-C255-79E12C746A23}"/>
              </a:ext>
            </a:extLst>
          </p:cNvPr>
          <p:cNvSpPr txBox="1"/>
          <p:nvPr/>
        </p:nvSpPr>
        <p:spPr>
          <a:xfrm>
            <a:off x="355308" y="903884"/>
            <a:ext cx="11336712" cy="5106521"/>
          </a:xfrm>
          <a:prstGeom prst="rect">
            <a:avLst/>
          </a:prstGeom>
          <a:noFill/>
          <a:ln cap="flat">
            <a:noFill/>
          </a:ln>
        </p:spPr>
        <p:txBody>
          <a:bodyPr vert="horz" wrap="square" lIns="91440" tIns="45720" rIns="91440" bIns="45720" anchor="t" anchorCtr="0" compatLnSpc="1">
            <a:spAutoFit/>
          </a:bodyPr>
          <a:lstStyle/>
          <a:p>
            <a:pPr marL="0" marR="0" lvl="0" indent="0" algn="l" defTabSz="457200" rtl="0" fontAlgn="auto" hangingPunct="1">
              <a:lnSpc>
                <a:spcPct val="100000"/>
              </a:lnSpc>
              <a:spcBef>
                <a:spcPts val="70"/>
              </a:spcBef>
              <a:spcAft>
                <a:spcPts val="0"/>
              </a:spcAft>
              <a:buNone/>
              <a:tabLst/>
              <a:defRPr sz="1800" b="0" i="0" u="none" strike="noStrike" kern="0" cap="none" spc="0" baseline="0">
                <a:solidFill>
                  <a:srgbClr val="000000"/>
                </a:solidFill>
                <a:uFillTx/>
              </a:defRPr>
            </a:pPr>
            <a:r>
              <a:rPr lang="en-US" sz="3200" b="1" i="0" u="none" strike="noStrike" kern="1200" cap="none" spc="0" baseline="0">
                <a:solidFill>
                  <a:srgbClr val="000000"/>
                </a:solidFill>
                <a:uFillTx/>
                <a:latin typeface="Arial"/>
                <a:ea typeface="MS PGothic"/>
              </a:rPr>
              <a:t>Our transformation and new approach will build on 3 key pillars:</a:t>
            </a:r>
            <a:endParaRPr lang="en-US" sz="3200" b="0" i="0" u="none" strike="noStrike" kern="1200" cap="none" spc="0" baseline="0">
              <a:solidFill>
                <a:srgbClr val="000000"/>
              </a:solidFill>
              <a:uFillTx/>
              <a:latin typeface="Arial"/>
              <a:ea typeface="MS PGothic"/>
            </a:endParaRPr>
          </a:p>
          <a:p>
            <a:pPr marL="971550" marR="0" lvl="1" indent="-514350" algn="l" defTabSz="457200" rtl="0" fontAlgn="auto" hangingPunct="1">
              <a:lnSpc>
                <a:spcPct val="100000"/>
              </a:lnSpc>
              <a:spcBef>
                <a:spcPts val="70"/>
              </a:spcBef>
              <a:spcAft>
                <a:spcPts val="0"/>
              </a:spcAft>
              <a:buSzPct val="100000"/>
              <a:buFont typeface="Arial"/>
              <a:buAutoNum type="arabicPeriod"/>
              <a:tabLst/>
              <a:defRPr sz="1800" b="0" i="0" u="none" strike="noStrike" kern="0" cap="none" spc="0" baseline="0">
                <a:solidFill>
                  <a:srgbClr val="000000"/>
                </a:solidFill>
                <a:uFillTx/>
              </a:defRPr>
            </a:pPr>
            <a:r>
              <a:rPr lang="en-US" sz="3200" b="0" i="0" u="none" strike="noStrike" kern="1200" cap="none" spc="0" baseline="0">
                <a:solidFill>
                  <a:srgbClr val="000000"/>
                </a:solidFill>
                <a:uFillTx/>
                <a:latin typeface="Arial"/>
                <a:ea typeface="MS PGothic"/>
              </a:rPr>
              <a:t>Our strategy</a:t>
            </a:r>
          </a:p>
          <a:p>
            <a:pPr marL="971550" marR="0" lvl="1" indent="-514350" algn="l" defTabSz="457200" rtl="0" fontAlgn="auto" hangingPunct="1">
              <a:lnSpc>
                <a:spcPct val="100000"/>
              </a:lnSpc>
              <a:spcBef>
                <a:spcPts val="70"/>
              </a:spcBef>
              <a:spcAft>
                <a:spcPts val="0"/>
              </a:spcAft>
              <a:buSzPct val="100000"/>
              <a:buFont typeface="Arial"/>
              <a:buAutoNum type="arabicPeriod"/>
              <a:tabLst/>
              <a:defRPr sz="1800" b="0" i="0" u="none" strike="noStrike" kern="0" cap="none" spc="0" baseline="0">
                <a:solidFill>
                  <a:srgbClr val="000000"/>
                </a:solidFill>
                <a:uFillTx/>
              </a:defRPr>
            </a:pPr>
            <a:r>
              <a:rPr lang="en-US" sz="3200" b="0" i="0" u="none" strike="noStrike" kern="1200" cap="none" spc="0" baseline="0">
                <a:solidFill>
                  <a:srgbClr val="000000"/>
                </a:solidFill>
                <a:uFillTx/>
                <a:latin typeface="Arial"/>
                <a:ea typeface="MS PGothic"/>
              </a:rPr>
              <a:t>Our risk-based approach during the pandemic</a:t>
            </a:r>
          </a:p>
          <a:p>
            <a:pPr marL="971550" marR="0" lvl="1" indent="-514350" algn="l" defTabSz="457200" rtl="0" fontAlgn="auto" hangingPunct="1">
              <a:lnSpc>
                <a:spcPct val="100000"/>
              </a:lnSpc>
              <a:spcBef>
                <a:spcPts val="70"/>
              </a:spcBef>
              <a:spcAft>
                <a:spcPts val="0"/>
              </a:spcAft>
              <a:buSzPct val="100000"/>
              <a:buFont typeface="Arial"/>
              <a:buAutoNum type="arabicPeriod"/>
              <a:tabLst/>
              <a:defRPr sz="1800" b="0" i="0" u="none" strike="noStrike" kern="0" cap="none" spc="0" baseline="0">
                <a:solidFill>
                  <a:srgbClr val="000000"/>
                </a:solidFill>
                <a:uFillTx/>
              </a:defRPr>
            </a:pPr>
            <a:r>
              <a:rPr lang="en-US" sz="3200" b="0" i="0" u="none" strike="noStrike" kern="1200" cap="none" spc="0" baseline="0">
                <a:solidFill>
                  <a:srgbClr val="000000"/>
                </a:solidFill>
                <a:uFillTx/>
                <a:latin typeface="Arial"/>
                <a:ea typeface="MS PGothic"/>
              </a:rPr>
              <a:t>Our new statutory roles</a:t>
            </a:r>
          </a:p>
          <a:p>
            <a:pPr marL="0" marR="0" lvl="0" indent="0" algn="l" defTabSz="457200" rtl="0" fontAlgn="auto" hangingPunct="1">
              <a:lnSpc>
                <a:spcPct val="100000"/>
              </a:lnSpc>
              <a:spcBef>
                <a:spcPts val="7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000000"/>
              </a:solidFill>
              <a:uFillTx/>
              <a:latin typeface="Arial"/>
              <a:ea typeface="MS PGothic"/>
            </a:endParaRPr>
          </a:p>
          <a:p>
            <a:pPr marL="0" marR="0" lvl="0" indent="0" algn="l" defTabSz="457200" rtl="0" fontAlgn="auto" hangingPunct="1">
              <a:lnSpc>
                <a:spcPct val="100000"/>
              </a:lnSpc>
              <a:spcBef>
                <a:spcPts val="70"/>
              </a:spcBef>
              <a:spcAft>
                <a:spcPts val="0"/>
              </a:spcAft>
              <a:buNone/>
              <a:tabLst/>
              <a:defRPr sz="1800" b="0" i="0" u="none" strike="noStrike" kern="0" cap="none" spc="0" baseline="0">
                <a:solidFill>
                  <a:srgbClr val="000000"/>
                </a:solidFill>
                <a:uFillTx/>
              </a:defRPr>
            </a:pPr>
            <a:r>
              <a:rPr lang="en-US" sz="3200" b="0" i="0" u="none" strike="noStrike" kern="1200" cap="none" spc="0" baseline="0">
                <a:solidFill>
                  <a:srgbClr val="000000"/>
                </a:solidFill>
                <a:uFillTx/>
                <a:latin typeface="Arial"/>
                <a:ea typeface="ＭＳ Ｐゴシック"/>
              </a:rPr>
              <a:t>Underpinned by the data we gather, we will use our new and existing powers to improve people’s care. </a:t>
            </a:r>
          </a:p>
          <a:p>
            <a:pPr marL="0" marR="0" lvl="0" indent="0" algn="l" defTabSz="457200" rtl="0" fontAlgn="auto" hangingPunct="1">
              <a:lnSpc>
                <a:spcPct val="100000"/>
              </a:lnSpc>
              <a:spcBef>
                <a:spcPts val="7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000000"/>
              </a:solidFill>
              <a:uFillTx/>
              <a:latin typeface="Arial"/>
              <a:ea typeface="ＭＳ Ｐゴシック"/>
            </a:endParaRPr>
          </a:p>
          <a:p>
            <a:pPr marL="0" marR="0" lvl="0" indent="0" algn="l" defTabSz="457200" rtl="0" fontAlgn="auto" hangingPunct="1">
              <a:lnSpc>
                <a:spcPct val="100000"/>
              </a:lnSpc>
              <a:spcBef>
                <a:spcPts val="70"/>
              </a:spcBef>
              <a:spcAft>
                <a:spcPts val="0"/>
              </a:spcAft>
              <a:buNone/>
              <a:tabLst/>
              <a:defRPr sz="1800" b="0" i="0" u="none" strike="noStrike" kern="0" cap="none" spc="0" baseline="0">
                <a:solidFill>
                  <a:srgbClr val="000000"/>
                </a:solidFill>
                <a:uFillTx/>
              </a:defRPr>
            </a:pPr>
            <a:r>
              <a:rPr lang="en-US" sz="3200" b="1" i="0" u="none" strike="noStrike" kern="1200" cap="none" spc="0" baseline="0">
                <a:solidFill>
                  <a:srgbClr val="5F2861"/>
                </a:solidFill>
                <a:uFillTx/>
                <a:latin typeface="Arial"/>
                <a:ea typeface="ＭＳ Ｐゴシック"/>
              </a:rPr>
              <a:t>We’re changing how we work and how we regulate</a:t>
            </a:r>
            <a:endParaRPr lang="en-US" sz="3200" b="1" i="0" u="none" strike="noStrike" kern="1200" cap="none" spc="0" baseline="0">
              <a:solidFill>
                <a:srgbClr val="5F2861"/>
              </a:solidFill>
              <a:uFillTx/>
              <a:latin typeface="Arial"/>
              <a:ea typeface="ＭＳ Ｐゴシック"/>
              <a:cs typeface="Arial"/>
            </a:endParaRPr>
          </a:p>
        </p:txBody>
      </p:sp>
      <p:sp>
        <p:nvSpPr>
          <p:cNvPr id="3" name="Title: Use the accesibility checker">
            <a:extLst>
              <a:ext uri="{FF2B5EF4-FFF2-40B4-BE49-F238E27FC236}">
                <a16:creationId xmlns:a16="http://schemas.microsoft.com/office/drawing/2014/main" id="{52A4DFDB-B763-5A07-D5D0-16DFBE9C754D}"/>
              </a:ext>
            </a:extLst>
          </p:cNvPr>
          <p:cNvSpPr txBox="1">
            <a:spLocks noGrp="1"/>
          </p:cNvSpPr>
          <p:nvPr>
            <p:ph type="title"/>
          </p:nvPr>
        </p:nvSpPr>
        <p:spPr>
          <a:xfrm>
            <a:off x="352583" y="117738"/>
            <a:ext cx="10972315" cy="838605"/>
          </a:xfrm>
        </p:spPr>
        <p:txBody>
          <a:bodyPr/>
          <a:lstStyle/>
          <a:p>
            <a:pPr lvl="0"/>
            <a:r>
              <a:rPr lang="en-GB" sz="4267" cap="none">
                <a:solidFill>
                  <a:srgbClr val="5F2861"/>
                </a:solidFill>
              </a:rPr>
              <a:t>Our transformation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2145706373">
    <p:spTree>
      <p:nvGrpSpPr>
        <p:cNvPr id="1" name=""/>
        <p:cNvGrpSpPr/>
        <p:nvPr/>
      </p:nvGrpSpPr>
      <p:grpSpPr>
        <a:xfrm>
          <a:off x="0" y="0"/>
          <a:ext cx="0" cy="0"/>
          <a:chOff x="0" y="0"/>
          <a:chExt cx="0" cy="0"/>
        </a:xfrm>
      </p:grpSpPr>
      <p:sp>
        <p:nvSpPr>
          <p:cNvPr id="2" name="Title: Use the accesibility checker">
            <a:extLst>
              <a:ext uri="{FF2B5EF4-FFF2-40B4-BE49-F238E27FC236}">
                <a16:creationId xmlns:a16="http://schemas.microsoft.com/office/drawing/2014/main" id="{6837EFE5-ECEE-611A-5CA4-3A354DD7D1F0}"/>
              </a:ext>
            </a:extLst>
          </p:cNvPr>
          <p:cNvSpPr txBox="1">
            <a:spLocks noGrp="1"/>
          </p:cNvSpPr>
          <p:nvPr>
            <p:ph type="title"/>
          </p:nvPr>
        </p:nvSpPr>
        <p:spPr>
          <a:xfrm>
            <a:off x="686174" y="912095"/>
            <a:ext cx="10972315" cy="838605"/>
          </a:xfrm>
        </p:spPr>
        <p:txBody>
          <a:bodyPr/>
          <a:lstStyle/>
          <a:p>
            <a:pPr lvl="0"/>
            <a:r>
              <a:rPr lang="en-GB" sz="4267">
                <a:solidFill>
                  <a:srgbClr val="5F2861"/>
                </a:solidFill>
              </a:rPr>
              <a:t>Our strategy</a:t>
            </a:r>
          </a:p>
        </p:txBody>
      </p:sp>
      <p:pic>
        <p:nvPicPr>
          <p:cNvPr id="3" name="Picture 2" descr="A graphic showing the key themes of CQC's strategy">
            <a:extLst>
              <a:ext uri="{FF2B5EF4-FFF2-40B4-BE49-F238E27FC236}">
                <a16:creationId xmlns:a16="http://schemas.microsoft.com/office/drawing/2014/main" id="{260D5172-D762-66B4-98B0-3B8742751059}"/>
              </a:ext>
            </a:extLst>
          </p:cNvPr>
          <p:cNvPicPr>
            <a:picLocks noChangeAspect="1"/>
          </p:cNvPicPr>
          <p:nvPr/>
        </p:nvPicPr>
        <p:blipFill>
          <a:blip r:embed="rId3"/>
          <a:srcRect/>
          <a:stretch>
            <a:fillRect/>
          </a:stretch>
        </p:blipFill>
        <p:spPr>
          <a:xfrm>
            <a:off x="5607878" y="338273"/>
            <a:ext cx="6231544" cy="6181462"/>
          </a:xfrm>
          <a:prstGeom prst="rect">
            <a:avLst/>
          </a:prstGeom>
          <a:noFill/>
          <a:ln cap="flat">
            <a:noFill/>
          </a:ln>
        </p:spPr>
      </p:pic>
      <p:sp>
        <p:nvSpPr>
          <p:cNvPr id="4" name="Title: Use the accesibility checker">
            <a:extLst>
              <a:ext uri="{FF2B5EF4-FFF2-40B4-BE49-F238E27FC236}">
                <a16:creationId xmlns:a16="http://schemas.microsoft.com/office/drawing/2014/main" id="{02FA3300-D412-A9ED-F30C-3D2DCB010B25}"/>
              </a:ext>
            </a:extLst>
          </p:cNvPr>
          <p:cNvSpPr txBox="1"/>
          <p:nvPr/>
        </p:nvSpPr>
        <p:spPr>
          <a:xfrm>
            <a:off x="686174" y="1870679"/>
            <a:ext cx="4921703" cy="3734702"/>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3200" b="0" i="0" u="none" strike="noStrike" kern="0" cap="none" spc="0" baseline="0">
                <a:solidFill>
                  <a:srgbClr val="000000"/>
                </a:solidFill>
                <a:uFillTx/>
                <a:latin typeface="Arial (Body)"/>
                <a:ea typeface="Arial"/>
                <a:cs typeface="Arial"/>
              </a:rPr>
              <a:t>Our overall aim and focus is on tackling inequalities </a:t>
            </a:r>
            <a:br>
              <a:rPr lang="en-GB" sz="3200" b="0" i="0" u="none" strike="noStrike" kern="0" cap="none" spc="0" baseline="0">
                <a:solidFill>
                  <a:srgbClr val="000000"/>
                </a:solidFill>
                <a:uFillTx/>
                <a:latin typeface="Arial (Body)"/>
                <a:ea typeface="Arial"/>
                <a:cs typeface="Arial"/>
              </a:rPr>
            </a:br>
            <a:r>
              <a:rPr lang="en-GB" sz="3200" b="0" i="0" u="none" strike="noStrike" kern="0" cap="none" spc="0" baseline="0">
                <a:solidFill>
                  <a:srgbClr val="000000"/>
                </a:solidFill>
                <a:uFillTx/>
                <a:latin typeface="Arial (Body)"/>
                <a:ea typeface="Arial"/>
                <a:cs typeface="Arial"/>
              </a:rPr>
              <a:t>and driving improvement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1904">
    <p:spTree>
      <p:nvGrpSpPr>
        <p:cNvPr id="1" name=""/>
        <p:cNvGrpSpPr/>
        <p:nvPr/>
      </p:nvGrpSpPr>
      <p:grpSpPr>
        <a:xfrm>
          <a:off x="0" y="0"/>
          <a:ext cx="0" cy="0"/>
          <a:chOff x="0" y="0"/>
          <a:chExt cx="0" cy="0"/>
        </a:xfrm>
      </p:grpSpPr>
      <p:sp>
        <p:nvSpPr>
          <p:cNvPr id="2" name="TextBox 5">
            <a:extLst>
              <a:ext uri="{FF2B5EF4-FFF2-40B4-BE49-F238E27FC236}">
                <a16:creationId xmlns:a16="http://schemas.microsoft.com/office/drawing/2014/main" id="{2CEA3D0C-D975-1621-5CE9-CB06E9960B29}"/>
              </a:ext>
            </a:extLst>
          </p:cNvPr>
          <p:cNvSpPr txBox="1"/>
          <p:nvPr/>
        </p:nvSpPr>
        <p:spPr>
          <a:xfrm>
            <a:off x="352583" y="1059871"/>
            <a:ext cx="11457130" cy="3046991"/>
          </a:xfrm>
          <a:prstGeom prst="rect">
            <a:avLst/>
          </a:prstGeom>
          <a:noFill/>
          <a:ln cap="flat">
            <a:noFill/>
          </a:ln>
        </p:spPr>
        <p:txBody>
          <a:bodyPr vert="horz" wrap="square" lIns="91440" tIns="45720" rIns="91440" bIns="45720" anchor="t" anchorCtr="0" compatLnSpc="1">
            <a:spAutoFit/>
          </a:bodyPr>
          <a:lstStyle/>
          <a:p>
            <a:pPr marL="342900" marR="0" lvl="0" indent="-34290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a:rPr>
              <a:t>Our strategy has a core ambition of tackling inequalities.</a:t>
            </a:r>
          </a:p>
          <a:p>
            <a:pPr marL="342900" marR="0" lvl="0" indent="-34290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endParaRPr lang="en-US" sz="2400" b="0" i="0" u="none" strike="noStrike" kern="1200" cap="none" spc="0" baseline="0">
              <a:solidFill>
                <a:srgbClr val="000000"/>
              </a:solidFill>
              <a:uFillTx/>
              <a:latin typeface="Arial"/>
            </a:endParaRPr>
          </a:p>
          <a:p>
            <a:pPr marL="342900" marR="0" lvl="0" indent="-34290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a:rPr>
              <a:t>The pandemic exacerbated inequalities - people who were less likely to receive good care before the pandemic are often the same groups disproportionally affected by COVID-19.</a:t>
            </a:r>
            <a:r>
              <a:rPr lang="en-US" sz="2400" b="0" i="0" u="none" strike="noStrike" kern="0" cap="none" spc="0" baseline="0">
                <a:solidFill>
                  <a:srgbClr val="000000"/>
                </a:solidFill>
                <a:uFillTx/>
                <a:latin typeface="Arial"/>
              </a:rPr>
              <a:t> </a:t>
            </a:r>
            <a:endParaRPr lang="en-US" sz="2400" b="0" i="0" u="none" strike="noStrike" kern="1200" cap="none" spc="0" baseline="0">
              <a:solidFill>
                <a:srgbClr val="000000"/>
              </a:solidFill>
              <a:uFillTx/>
              <a:latin typeface="Arial"/>
              <a:cs typeface="Arial"/>
            </a:endParaRPr>
          </a:p>
          <a:p>
            <a:pPr marL="342900" marR="0" lvl="0" indent="-34290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endParaRPr lang="en-US" sz="2400" b="0" i="0" u="none" strike="noStrike" kern="1200" cap="none" spc="0" baseline="0">
              <a:solidFill>
                <a:srgbClr val="000000"/>
              </a:solidFill>
              <a:uFillTx/>
              <a:latin typeface="Arial"/>
            </a:endParaRPr>
          </a:p>
          <a:p>
            <a:pPr marL="342900" marR="0" lvl="0" indent="-34290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2400" b="0" i="0" u="none" strike="noStrike" kern="1200" cap="none" spc="0" baseline="0">
                <a:solidFill>
                  <a:srgbClr val="000000"/>
                </a:solidFill>
                <a:uFillTx/>
                <a:latin typeface="Arial"/>
                <a:cs typeface="Arial"/>
              </a:rPr>
              <a:t>We’re pushing for equality of access, experiences and outcomes from health and social care services</a:t>
            </a:r>
            <a:endParaRPr lang="en-US" sz="2400" b="0" i="0" u="none" strike="noStrike" kern="1200" cap="none" spc="0" baseline="0">
              <a:solidFill>
                <a:srgbClr val="000000"/>
              </a:solidFill>
              <a:uFillTx/>
              <a:latin typeface="Arial"/>
              <a:cs typeface="Arial"/>
            </a:endParaRPr>
          </a:p>
        </p:txBody>
      </p:sp>
      <p:sp>
        <p:nvSpPr>
          <p:cNvPr id="3" name="Title: Use the accesibility checker">
            <a:extLst>
              <a:ext uri="{FF2B5EF4-FFF2-40B4-BE49-F238E27FC236}">
                <a16:creationId xmlns:a16="http://schemas.microsoft.com/office/drawing/2014/main" id="{AC9DEB8F-DA38-78E5-6DCA-977A1F113259}"/>
              </a:ext>
            </a:extLst>
          </p:cNvPr>
          <p:cNvSpPr txBox="1">
            <a:spLocks noGrp="1"/>
          </p:cNvSpPr>
          <p:nvPr>
            <p:ph type="title"/>
          </p:nvPr>
        </p:nvSpPr>
        <p:spPr>
          <a:xfrm>
            <a:off x="352583" y="117738"/>
            <a:ext cx="10972315" cy="838605"/>
          </a:xfrm>
        </p:spPr>
        <p:txBody>
          <a:bodyPr/>
          <a:lstStyle/>
          <a:p>
            <a:pPr lvl="0"/>
            <a:r>
              <a:rPr lang="en-GB" sz="4267" cap="none">
                <a:solidFill>
                  <a:srgbClr val="5F2861"/>
                </a:solidFill>
              </a:rPr>
              <a:t>Tackling inequalities</a:t>
            </a:r>
          </a:p>
        </p:txBody>
      </p:sp>
      <p:pic>
        <p:nvPicPr>
          <p:cNvPr id="4" name="Picture 6">
            <a:extLst>
              <a:ext uri="{FF2B5EF4-FFF2-40B4-BE49-F238E27FC236}">
                <a16:creationId xmlns:a16="http://schemas.microsoft.com/office/drawing/2014/main" id="{85808921-C60A-E5D8-D189-18EF58A959A9}"/>
              </a:ext>
            </a:extLst>
          </p:cNvPr>
          <p:cNvPicPr>
            <a:picLocks noChangeAspect="1"/>
          </p:cNvPicPr>
          <p:nvPr/>
        </p:nvPicPr>
        <p:blipFill>
          <a:blip r:embed="rId3"/>
          <a:stretch>
            <a:fillRect/>
          </a:stretch>
        </p:blipFill>
        <p:spPr>
          <a:xfrm>
            <a:off x="1907465" y="4458358"/>
            <a:ext cx="8377056" cy="1836718"/>
          </a:xfrm>
          <a:prstGeom prst="rect">
            <a:avLst/>
          </a:prstGeom>
          <a:noFill/>
          <a:ln cap="flat">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2145706366">
    <p:spTree>
      <p:nvGrpSpPr>
        <p:cNvPr id="1" name=""/>
        <p:cNvGrpSpPr/>
        <p:nvPr/>
      </p:nvGrpSpPr>
      <p:grpSpPr>
        <a:xfrm>
          <a:off x="0" y="0"/>
          <a:ext cx="0" cy="0"/>
          <a:chOff x="0" y="0"/>
          <a:chExt cx="0" cy="0"/>
        </a:xfrm>
      </p:grpSpPr>
      <p:sp>
        <p:nvSpPr>
          <p:cNvPr id="2" name="Title: Use the accesibility checker">
            <a:extLst>
              <a:ext uri="{FF2B5EF4-FFF2-40B4-BE49-F238E27FC236}">
                <a16:creationId xmlns:a16="http://schemas.microsoft.com/office/drawing/2014/main" id="{A3A34C56-687F-19B5-F0DA-E1EE2D84CCD1}"/>
              </a:ext>
            </a:extLst>
          </p:cNvPr>
          <p:cNvSpPr txBox="1">
            <a:spLocks noGrp="1"/>
          </p:cNvSpPr>
          <p:nvPr>
            <p:ph type="title"/>
          </p:nvPr>
        </p:nvSpPr>
        <p:spPr>
          <a:xfrm>
            <a:off x="352583" y="117738"/>
            <a:ext cx="11360715" cy="838605"/>
          </a:xfrm>
        </p:spPr>
        <p:txBody>
          <a:bodyPr/>
          <a:lstStyle/>
          <a:p>
            <a:pPr lvl="0"/>
            <a:r>
              <a:rPr lang="en-GB" cap="none">
                <a:solidFill>
                  <a:srgbClr val="5F2861"/>
                </a:solidFill>
              </a:rPr>
              <a:t>Improving outcomes for people and reducing inequalities </a:t>
            </a:r>
          </a:p>
        </p:txBody>
      </p:sp>
      <p:sp>
        <p:nvSpPr>
          <p:cNvPr id="3" name="TextBox 8">
            <a:extLst>
              <a:ext uri="{FF2B5EF4-FFF2-40B4-BE49-F238E27FC236}">
                <a16:creationId xmlns:a16="http://schemas.microsoft.com/office/drawing/2014/main" id="{EB348B79-AE87-1FE7-7F15-878E4D47FB2C}"/>
              </a:ext>
            </a:extLst>
          </p:cNvPr>
          <p:cNvSpPr txBox="1"/>
          <p:nvPr/>
        </p:nvSpPr>
        <p:spPr>
          <a:xfrm>
            <a:off x="352583" y="1542702"/>
            <a:ext cx="8090190" cy="4955206"/>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a:rPr>
              <a:t>Our new responsibilities to assess local authorities and integrated care systems under the Health and Care Act will support us to deliver the objectives and ambition of our strategy.</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600" b="0" i="0" u="none" strike="noStrike" kern="1200" cap="none" spc="0" baseline="0">
              <a:solidFill>
                <a:srgbClr val="000000"/>
              </a:solidFill>
              <a:uFillTx/>
              <a:latin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a:rPr>
              <a:t>They will allow us to look at how effectively care is provided in a local system, and how it is improving outcomes for people and reducing inequalities in their care.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600" b="0" i="0" u="none" strike="noStrike" kern="1200" cap="none" spc="0" baseline="0">
              <a:solidFill>
                <a:srgbClr val="000000"/>
              </a:solidFill>
              <a:uFillTx/>
              <a:latin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a:rPr>
              <a:t>This will transform how we bring together a view of quality across a local area, put people at the centre of care and help drive improvement in care.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a:endParaRPr>
          </a:p>
        </p:txBody>
      </p:sp>
      <p:pic>
        <p:nvPicPr>
          <p:cNvPr id="4" name="Picture 13" descr="An old person looking at a vase of flowers&#10;&#10;Description automatically generated with medium confidence">
            <a:extLst>
              <a:ext uri="{FF2B5EF4-FFF2-40B4-BE49-F238E27FC236}">
                <a16:creationId xmlns:a16="http://schemas.microsoft.com/office/drawing/2014/main" id="{B71AF30B-A3B0-FB08-1209-6E570D5464D7}"/>
              </a:ext>
            </a:extLst>
          </p:cNvPr>
          <p:cNvPicPr>
            <a:picLocks noChangeAspect="1"/>
          </p:cNvPicPr>
          <p:nvPr/>
        </p:nvPicPr>
        <p:blipFill>
          <a:blip r:embed="rId3"/>
          <a:stretch>
            <a:fillRect/>
          </a:stretch>
        </p:blipFill>
        <p:spPr>
          <a:xfrm>
            <a:off x="8528709" y="1099172"/>
            <a:ext cx="3161089" cy="2322649"/>
          </a:xfrm>
          <a:prstGeom prst="rect">
            <a:avLst/>
          </a:prstGeom>
          <a:noFill/>
          <a:ln cap="flat">
            <a:noFill/>
          </a:ln>
        </p:spPr>
      </p:pic>
      <p:pic>
        <p:nvPicPr>
          <p:cNvPr id="5" name="Picture 19" descr="A person sitting in a garden&#10;&#10;Description automatically generated with low confidence">
            <a:extLst>
              <a:ext uri="{FF2B5EF4-FFF2-40B4-BE49-F238E27FC236}">
                <a16:creationId xmlns:a16="http://schemas.microsoft.com/office/drawing/2014/main" id="{B3BBEF89-3FD3-0284-581A-1EBD82E00C87}"/>
              </a:ext>
            </a:extLst>
          </p:cNvPr>
          <p:cNvPicPr>
            <a:picLocks noChangeAspect="1"/>
          </p:cNvPicPr>
          <p:nvPr/>
        </p:nvPicPr>
        <p:blipFill>
          <a:blip r:embed="rId4"/>
          <a:stretch>
            <a:fillRect/>
          </a:stretch>
        </p:blipFill>
        <p:spPr>
          <a:xfrm>
            <a:off x="8528709" y="3859554"/>
            <a:ext cx="3161089" cy="2157727"/>
          </a:xfrm>
          <a:prstGeom prst="rect">
            <a:avLst/>
          </a:prstGeom>
          <a:noFill/>
          <a:ln cap="flat">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2145706399">
    <p:spTree>
      <p:nvGrpSpPr>
        <p:cNvPr id="1" name=""/>
        <p:cNvGrpSpPr/>
        <p:nvPr/>
      </p:nvGrpSpPr>
      <p:grpSpPr>
        <a:xfrm>
          <a:off x="0" y="0"/>
          <a:ext cx="0" cy="0"/>
          <a:chOff x="0" y="0"/>
          <a:chExt cx="0" cy="0"/>
        </a:xfrm>
      </p:grpSpPr>
      <p:sp>
        <p:nvSpPr>
          <p:cNvPr id="2" name="Title: Use the accesibility checker">
            <a:extLst>
              <a:ext uri="{FF2B5EF4-FFF2-40B4-BE49-F238E27FC236}">
                <a16:creationId xmlns:a16="http://schemas.microsoft.com/office/drawing/2014/main" id="{BC0CE9C8-2A14-C969-2834-D320D77D5AEE}"/>
              </a:ext>
            </a:extLst>
          </p:cNvPr>
          <p:cNvSpPr txBox="1">
            <a:spLocks noGrp="1"/>
          </p:cNvSpPr>
          <p:nvPr>
            <p:ph type="title"/>
          </p:nvPr>
        </p:nvSpPr>
        <p:spPr>
          <a:xfrm>
            <a:off x="330610" y="117738"/>
            <a:ext cx="10972315" cy="838605"/>
          </a:xfrm>
        </p:spPr>
        <p:txBody>
          <a:bodyPr/>
          <a:lstStyle/>
          <a:p>
            <a:pPr lvl="0"/>
            <a:r>
              <a:rPr lang="en-GB" sz="4267" cap="none">
                <a:solidFill>
                  <a:srgbClr val="5F2861"/>
                </a:solidFill>
              </a:rPr>
              <a:t>New responsibilities</a:t>
            </a:r>
          </a:p>
        </p:txBody>
      </p:sp>
      <p:sp>
        <p:nvSpPr>
          <p:cNvPr id="3" name="TextBox 6">
            <a:extLst>
              <a:ext uri="{FF2B5EF4-FFF2-40B4-BE49-F238E27FC236}">
                <a16:creationId xmlns:a16="http://schemas.microsoft.com/office/drawing/2014/main" id="{438E0BCF-7E40-70CF-2C92-AE20C80F945C}"/>
              </a:ext>
            </a:extLst>
          </p:cNvPr>
          <p:cNvSpPr txBox="1"/>
          <p:nvPr/>
        </p:nvSpPr>
        <p:spPr>
          <a:xfrm>
            <a:off x="352583" y="877266"/>
            <a:ext cx="11326947" cy="5339922"/>
          </a:xfrm>
          <a:prstGeom prst="rect">
            <a:avLst/>
          </a:prstGeom>
          <a:noFill/>
          <a:ln cap="flat">
            <a:noFill/>
          </a:ln>
        </p:spPr>
        <p:txBody>
          <a:bodyPr vert="horz" wrap="square" lIns="91440" tIns="45720" rIns="91440" bIns="45720" anchor="t" anchorCtr="0" compatLnSpc="1">
            <a:spAutoFit/>
          </a:bodyPr>
          <a:lstStyle/>
          <a:p>
            <a:pPr marL="0" marR="0" lvl="0" indent="0" algn="l" defTabSz="457200" rtl="0" fontAlgn="auto" hangingPunct="1">
              <a:lnSpc>
                <a:spcPct val="100000"/>
              </a:lnSpc>
              <a:spcBef>
                <a:spcPts val="70"/>
              </a:spcBef>
              <a:spcAft>
                <a:spcPts val="0"/>
              </a:spcAft>
              <a:buNone/>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a:ea typeface="MS PGothic"/>
              </a:rPr>
              <a:t>CQC has new responsibilities:</a:t>
            </a:r>
            <a:br>
              <a:rPr lang="en-US" sz="2400" b="0" i="0" u="none" strike="noStrike" kern="1200" cap="none" spc="0" baseline="0">
                <a:solidFill>
                  <a:srgbClr val="000000"/>
                </a:solidFill>
                <a:uFillTx/>
                <a:latin typeface="Arial"/>
                <a:ea typeface="MS PGothic"/>
              </a:rPr>
            </a:br>
            <a:endParaRPr lang="en-US" sz="2400" b="0" i="0" u="none" strike="noStrike" kern="1200" cap="none" spc="0" baseline="0">
              <a:solidFill>
                <a:srgbClr val="000000"/>
              </a:solidFill>
              <a:uFillTx/>
              <a:latin typeface="Arial"/>
              <a:ea typeface="ＭＳ Ｐゴシック"/>
            </a:endParaRPr>
          </a:p>
          <a:p>
            <a:pPr marL="913128" marR="0" lvl="1" indent="-455928" algn="l" defTabSz="457200" rtl="0" fontAlgn="auto" hangingPunct="1">
              <a:lnSpc>
                <a:spcPct val="100000"/>
              </a:lnSpc>
              <a:spcBef>
                <a:spcPts val="70"/>
              </a:spcBef>
              <a:spcAft>
                <a:spcPts val="0"/>
              </a:spcAft>
              <a:buSzPct val="100000"/>
              <a:buFont typeface="Arial"/>
              <a:buChar char="•"/>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a:ea typeface="MS PGothic"/>
              </a:rPr>
              <a:t>The Health and Care Act gives CQC </a:t>
            </a:r>
            <a:br>
              <a:rPr lang="en-US" sz="2400" b="0" i="0" u="none" strike="noStrike" kern="1200" cap="none" spc="0" baseline="0">
                <a:solidFill>
                  <a:srgbClr val="000000"/>
                </a:solidFill>
                <a:uFillTx/>
                <a:latin typeface="Arial"/>
                <a:ea typeface="MS PGothic"/>
              </a:rPr>
            </a:br>
            <a:r>
              <a:rPr lang="en-US" sz="2400" b="0" i="0" u="none" strike="noStrike" kern="1200" cap="none" spc="0" baseline="0">
                <a:solidFill>
                  <a:srgbClr val="000000"/>
                </a:solidFill>
                <a:uFillTx/>
                <a:latin typeface="Arial"/>
                <a:ea typeface="MS PGothic"/>
              </a:rPr>
              <a:t>a role in reviewing </a:t>
            </a:r>
            <a:r>
              <a:rPr lang="en-US" sz="2400" b="1" i="0" u="none" strike="noStrike" kern="1200" cap="none" spc="0" baseline="0">
                <a:solidFill>
                  <a:srgbClr val="000000"/>
                </a:solidFill>
                <a:uFillTx/>
                <a:latin typeface="Arial"/>
                <a:ea typeface="MS PGothic"/>
              </a:rPr>
              <a:t>integrated care systems</a:t>
            </a:r>
            <a:br>
              <a:rPr lang="en-US" sz="2400" b="1" i="0" u="none" strike="noStrike" kern="1200" cap="none" spc="0" baseline="0">
                <a:solidFill>
                  <a:srgbClr val="000000"/>
                </a:solidFill>
                <a:uFillTx/>
                <a:latin typeface="Arial"/>
                <a:ea typeface="MS PGothic"/>
              </a:rPr>
            </a:br>
            <a:r>
              <a:rPr lang="en-US" sz="2400" b="1" i="0" u="none" strike="noStrike" kern="1200" cap="none" spc="0" baseline="0">
                <a:solidFill>
                  <a:srgbClr val="000000"/>
                </a:solidFill>
                <a:uFillTx/>
                <a:latin typeface="Arial"/>
                <a:ea typeface="MS PGothic"/>
              </a:rPr>
              <a:t> </a:t>
            </a:r>
            <a:endParaRPr lang="en-US" sz="2400" b="0" i="0" u="none" strike="noStrike" kern="1200" cap="none" spc="0" baseline="0">
              <a:solidFill>
                <a:srgbClr val="000000"/>
              </a:solidFill>
              <a:uFillTx/>
              <a:latin typeface="Arial"/>
              <a:ea typeface="ＭＳ Ｐゴシック"/>
              <a:cs typeface="Arial"/>
            </a:endParaRPr>
          </a:p>
          <a:p>
            <a:pPr marL="913128" marR="0" lvl="1" indent="-455928" algn="l" defTabSz="457200" rtl="0" fontAlgn="auto" hangingPunct="1">
              <a:lnSpc>
                <a:spcPct val="100000"/>
              </a:lnSpc>
              <a:spcBef>
                <a:spcPts val="70"/>
              </a:spcBef>
              <a:spcAft>
                <a:spcPts val="0"/>
              </a:spcAft>
              <a:buSzPct val="100000"/>
              <a:buFont typeface="Arial"/>
              <a:buChar char="•"/>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a:ea typeface="MS PGothic"/>
              </a:rPr>
              <a:t>It also gives CQC a duty to assess how </a:t>
            </a:r>
            <a:r>
              <a:rPr lang="en-US" sz="2400" b="1" i="0" u="none" strike="noStrike" kern="1200" cap="none" spc="0" baseline="0">
                <a:solidFill>
                  <a:srgbClr val="000000"/>
                </a:solidFill>
                <a:uFillTx/>
                <a:latin typeface="Arial"/>
                <a:ea typeface="MS PGothic"/>
              </a:rPr>
              <a:t>local authorities</a:t>
            </a:r>
            <a:r>
              <a:rPr lang="en-US" sz="2400" b="0" i="0" u="none" strike="noStrike" kern="1200" cap="none" spc="0" baseline="0">
                <a:solidFill>
                  <a:srgbClr val="000000"/>
                </a:solidFill>
                <a:uFillTx/>
                <a:latin typeface="Arial"/>
                <a:ea typeface="MS PGothic"/>
              </a:rPr>
              <a:t> are meeting their social care duties under part 1 of the Care Act</a:t>
            </a:r>
            <a:endParaRPr lang="en-US" sz="2400" b="0" i="0" u="none" strike="noStrike" kern="1200" cap="none" spc="0" baseline="0">
              <a:solidFill>
                <a:srgbClr val="000000"/>
              </a:solidFill>
              <a:uFillTx/>
              <a:latin typeface="Arial"/>
              <a:ea typeface="MS PGothic"/>
              <a:cs typeface="Arial"/>
            </a:endParaRPr>
          </a:p>
          <a:p>
            <a:pPr marL="913128" marR="0" lvl="1" indent="-455928" algn="l" defTabSz="457200" rtl="0" fontAlgn="auto" hangingPunct="1">
              <a:lnSpc>
                <a:spcPct val="100000"/>
              </a:lnSpc>
              <a:spcBef>
                <a:spcPts val="70"/>
              </a:spcBef>
              <a:spcAft>
                <a:spcPts val="0"/>
              </a:spcAft>
              <a:buSzPct val="100000"/>
              <a:buFont typeface="Arial"/>
              <a:buChar char="•"/>
              <a:tabLst/>
              <a:defRPr sz="1800" b="0" i="0" u="none" strike="noStrike" kern="0" cap="none" spc="0" baseline="0">
                <a:solidFill>
                  <a:srgbClr val="000000"/>
                </a:solidFill>
                <a:uFillTx/>
              </a:defRPr>
            </a:pPr>
            <a:endParaRPr lang="en-US" sz="2400" b="0" i="0" u="none" strike="noStrike" kern="1200" cap="none" spc="0" baseline="0">
              <a:solidFill>
                <a:srgbClr val="000000"/>
              </a:solidFill>
              <a:uFillTx/>
              <a:latin typeface="Arial"/>
              <a:ea typeface="MS PGothic"/>
              <a:cs typeface="Arial"/>
            </a:endParaRPr>
          </a:p>
          <a:p>
            <a:pPr marL="0" marR="0" lvl="0" indent="0" algn="l" defTabSz="457200" rtl="0" fontAlgn="auto" hangingPunct="1">
              <a:lnSpc>
                <a:spcPct val="100000"/>
              </a:lnSpc>
              <a:spcBef>
                <a:spcPts val="70"/>
              </a:spcBef>
              <a:spcAft>
                <a:spcPts val="0"/>
              </a:spcAft>
              <a:buNone/>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a:ea typeface="MS PGothic"/>
              </a:rPr>
              <a:t>These will allow us to look more effectively at how care provided in a local system is improving outcomes and reducing inequalities. </a:t>
            </a:r>
          </a:p>
          <a:p>
            <a:pPr marL="0" marR="0" lvl="0" indent="0" algn="l" defTabSz="457200" rtl="0" fontAlgn="auto" hangingPunct="1">
              <a:lnSpc>
                <a:spcPct val="100000"/>
              </a:lnSpc>
              <a:spcBef>
                <a:spcPts val="70"/>
              </a:spcBef>
              <a:spcAft>
                <a:spcPts val="0"/>
              </a:spcAft>
              <a:buNone/>
              <a:tabLst/>
              <a:defRPr sz="1800" b="0" i="0" u="none" strike="noStrike" kern="0" cap="none" spc="0" baseline="0">
                <a:solidFill>
                  <a:srgbClr val="000000"/>
                </a:solidFill>
                <a:uFillTx/>
              </a:defRPr>
            </a:pPr>
            <a:endParaRPr lang="en-US" sz="2400" b="0" i="0" u="none" strike="noStrike" kern="1200" cap="none" spc="0" baseline="0">
              <a:solidFill>
                <a:srgbClr val="000000"/>
              </a:solidFill>
              <a:uFillTx/>
              <a:latin typeface="Arial"/>
              <a:ea typeface="MS PGothic"/>
            </a:endParaRPr>
          </a:p>
          <a:p>
            <a:pPr marL="0" marR="0" lvl="0" indent="0" algn="l" defTabSz="457200" rtl="0" fontAlgn="auto" hangingPunct="1">
              <a:lnSpc>
                <a:spcPct val="100000"/>
              </a:lnSpc>
              <a:spcBef>
                <a:spcPts val="70"/>
              </a:spcBef>
              <a:spcAft>
                <a:spcPts val="0"/>
              </a:spcAft>
              <a:buNone/>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a:ea typeface="MS PGothic"/>
              </a:rPr>
              <a:t>We’ve engaged extensively on how we’ll do this. We want to bring together a view of quality across a local area and put people at the centre of driving improvement in care.</a:t>
            </a:r>
          </a:p>
        </p:txBody>
      </p:sp>
      <p:pic>
        <p:nvPicPr>
          <p:cNvPr id="4" name="Picture 3" descr="A picture of parliament">
            <a:extLst>
              <a:ext uri="{FF2B5EF4-FFF2-40B4-BE49-F238E27FC236}">
                <a16:creationId xmlns:a16="http://schemas.microsoft.com/office/drawing/2014/main" id="{BC407A04-02CD-A49F-5B57-2DF50E0B629C}"/>
              </a:ext>
            </a:extLst>
          </p:cNvPr>
          <p:cNvPicPr>
            <a:picLocks noChangeAspect="1"/>
          </p:cNvPicPr>
          <p:nvPr/>
        </p:nvPicPr>
        <p:blipFill>
          <a:blip r:embed="rId3"/>
          <a:srcRect/>
          <a:stretch>
            <a:fillRect/>
          </a:stretch>
        </p:blipFill>
        <p:spPr>
          <a:xfrm>
            <a:off x="8439482" y="376933"/>
            <a:ext cx="3062727" cy="2234711"/>
          </a:xfrm>
          <a:prstGeom prst="rect">
            <a:avLst/>
          </a:prstGeom>
          <a:noFill/>
          <a:ln cap="flat">
            <a:noFill/>
          </a:ln>
          <a:effectLst>
            <a:outerShdw dist="139699" dir="2700000" algn="tl">
              <a:srgbClr val="333333">
                <a:alpha val="65000"/>
              </a:srgbClr>
            </a:outerShdw>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1913">
    <p:spTree>
      <p:nvGrpSpPr>
        <p:cNvPr id="1" name=""/>
        <p:cNvGrpSpPr/>
        <p:nvPr/>
      </p:nvGrpSpPr>
      <p:grpSpPr>
        <a:xfrm>
          <a:off x="0" y="0"/>
          <a:ext cx="0" cy="0"/>
          <a:chOff x="0" y="0"/>
          <a:chExt cx="0" cy="0"/>
        </a:xfrm>
      </p:grpSpPr>
      <p:sp>
        <p:nvSpPr>
          <p:cNvPr id="2" name="TextBox 5">
            <a:extLst>
              <a:ext uri="{FF2B5EF4-FFF2-40B4-BE49-F238E27FC236}">
                <a16:creationId xmlns:a16="http://schemas.microsoft.com/office/drawing/2014/main" id="{6E333832-6FF1-35EF-4CEA-9E8C7E7C74E9}"/>
              </a:ext>
            </a:extLst>
          </p:cNvPr>
          <p:cNvSpPr txBox="1"/>
          <p:nvPr/>
        </p:nvSpPr>
        <p:spPr>
          <a:xfrm>
            <a:off x="335091" y="941356"/>
            <a:ext cx="11326947" cy="4811572"/>
          </a:xfrm>
          <a:prstGeom prst="rect">
            <a:avLst/>
          </a:prstGeom>
          <a:noFill/>
          <a:ln cap="flat">
            <a:noFill/>
          </a:ln>
        </p:spPr>
        <p:txBody>
          <a:bodyPr vert="horz" wrap="square" lIns="91440" tIns="45720" rIns="91440" bIns="45720" anchor="t" anchorCtr="0" compatLnSpc="1">
            <a:spAutoFit/>
          </a:bodyPr>
          <a:lstStyle/>
          <a:p>
            <a:pPr marL="0" marR="0" lvl="0" indent="0" algn="l" defTabSz="457200" rtl="0" fontAlgn="auto" hangingPunct="1">
              <a:lnSpc>
                <a:spcPct val="100000"/>
              </a:lnSpc>
              <a:spcBef>
                <a:spcPts val="70"/>
              </a:spcBef>
              <a:spcAft>
                <a:spcPts val="0"/>
              </a:spcAft>
              <a:buNone/>
              <a:tabLst/>
              <a:defRPr sz="1800" b="0" i="0" u="none" strike="noStrike" kern="0" cap="none" spc="0" baseline="0">
                <a:solidFill>
                  <a:srgbClr val="000000"/>
                </a:solidFill>
                <a:uFillTx/>
              </a:defRPr>
            </a:pPr>
            <a:r>
              <a:rPr lang="en-US" sz="2400" b="1" i="0" u="none" strike="noStrike" kern="1200" cap="none" spc="0" baseline="0">
                <a:solidFill>
                  <a:srgbClr val="000000"/>
                </a:solidFill>
                <a:uFillTx/>
                <a:latin typeface="Arial"/>
                <a:ea typeface="ＭＳ Ｐゴシック"/>
              </a:rPr>
              <a:t>Our new approach has 4 main areas:</a:t>
            </a:r>
          </a:p>
          <a:p>
            <a:pPr marL="0" marR="0" lvl="0" indent="0" algn="l" defTabSz="457200" rtl="0" fontAlgn="auto" hangingPunct="1">
              <a:lnSpc>
                <a:spcPct val="100000"/>
              </a:lnSpc>
              <a:spcBef>
                <a:spcPts val="7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a:ea typeface="ＭＳ Ｐゴシック"/>
            </a:endParaRPr>
          </a:p>
          <a:p>
            <a:pPr marL="342900" marR="0" lvl="0" indent="-342900" algn="l" defTabSz="457200" rtl="0" fontAlgn="auto" hangingPunct="1">
              <a:lnSpc>
                <a:spcPct val="100000"/>
              </a:lnSpc>
              <a:spcBef>
                <a:spcPts val="70"/>
              </a:spcBef>
              <a:spcAft>
                <a:spcPts val="0"/>
              </a:spcAft>
              <a:buSzPct val="100000"/>
              <a:buFont typeface="Arial" pitchFamily="34"/>
              <a:buChar char="•"/>
              <a:tabLst/>
              <a:defRPr sz="1800" b="0" i="0" u="none" strike="noStrike" kern="0" cap="none" spc="0" baseline="0">
                <a:solidFill>
                  <a:srgbClr val="000000"/>
                </a:solidFill>
                <a:uFillTx/>
              </a:defRPr>
            </a:pPr>
            <a:r>
              <a:rPr lang="en-US" sz="2400" b="1" i="0" u="none" strike="noStrike" kern="1200" cap="none" spc="0" baseline="0">
                <a:solidFill>
                  <a:srgbClr val="000000"/>
                </a:solidFill>
                <a:uFillTx/>
                <a:latin typeface="Arial"/>
                <a:ea typeface="ＭＳ Ｐゴシック"/>
              </a:rPr>
              <a:t>New technology </a:t>
            </a:r>
            <a:r>
              <a:rPr lang="en-US" sz="2400" b="0" i="0" u="none" strike="noStrike" kern="1200" cap="none" spc="0" baseline="0">
                <a:solidFill>
                  <a:srgbClr val="000000"/>
                </a:solidFill>
                <a:uFillTx/>
                <a:latin typeface="Arial"/>
                <a:ea typeface="ＭＳ Ｐゴシック"/>
              </a:rPr>
              <a:t>– we’ll be able to harness what we hear from people using services through new data and insight skills and technology </a:t>
            </a:r>
          </a:p>
          <a:p>
            <a:pPr marL="342900" marR="0" lvl="0" indent="-342900" algn="l" defTabSz="457200" rtl="0" fontAlgn="auto" hangingPunct="1">
              <a:lnSpc>
                <a:spcPct val="100000"/>
              </a:lnSpc>
              <a:spcBef>
                <a:spcPts val="70"/>
              </a:spcBef>
              <a:spcAft>
                <a:spcPts val="0"/>
              </a:spcAft>
              <a:buSzPct val="100000"/>
              <a:buFont typeface="Arial" pitchFamily="34"/>
              <a:buChar char="•"/>
              <a:tabLst/>
              <a:defRPr sz="18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a:ea typeface="ＭＳ Ｐゴシック"/>
            </a:endParaRPr>
          </a:p>
          <a:p>
            <a:pPr marL="342900" marR="0" lvl="0" indent="-342900" algn="l" defTabSz="457200" rtl="0" fontAlgn="auto" hangingPunct="1">
              <a:lnSpc>
                <a:spcPct val="100000"/>
              </a:lnSpc>
              <a:spcBef>
                <a:spcPts val="70"/>
              </a:spcBef>
              <a:spcAft>
                <a:spcPts val="0"/>
              </a:spcAft>
              <a:buSzPct val="100000"/>
              <a:buFont typeface="Arial" pitchFamily="34"/>
              <a:buChar char="•"/>
              <a:tabLst/>
              <a:defRPr sz="1800" b="0" i="0" u="none" strike="noStrike" kern="0" cap="none" spc="0" baseline="0">
                <a:solidFill>
                  <a:srgbClr val="000000"/>
                </a:solidFill>
                <a:uFillTx/>
              </a:defRPr>
            </a:pPr>
            <a:r>
              <a:rPr lang="en-US" sz="2400" b="1" i="0" u="none" strike="noStrike" kern="1200" cap="none" spc="0" baseline="0">
                <a:solidFill>
                  <a:srgbClr val="000000"/>
                </a:solidFill>
                <a:uFillTx/>
                <a:latin typeface="Arial"/>
                <a:ea typeface="ＭＳ Ｐゴシック"/>
              </a:rPr>
              <a:t>New policy </a:t>
            </a:r>
            <a:r>
              <a:rPr lang="en-US" sz="2400" b="0" i="0" u="none" strike="noStrike" kern="1200" cap="none" spc="0" baseline="0">
                <a:solidFill>
                  <a:srgbClr val="000000"/>
                </a:solidFill>
                <a:uFillTx/>
                <a:latin typeface="Arial"/>
                <a:ea typeface="ＭＳ Ｐゴシック"/>
              </a:rPr>
              <a:t>– we’ll use a single quality assessment framework for all service types and at all levels</a:t>
            </a:r>
          </a:p>
          <a:p>
            <a:pPr marL="342900" marR="0" lvl="0" indent="-342900" algn="l" defTabSz="457200" rtl="0" fontAlgn="auto" hangingPunct="1">
              <a:lnSpc>
                <a:spcPct val="100000"/>
              </a:lnSpc>
              <a:spcBef>
                <a:spcPts val="70"/>
              </a:spcBef>
              <a:spcAft>
                <a:spcPts val="0"/>
              </a:spcAft>
              <a:buSzPct val="100000"/>
              <a:buFont typeface="Arial" pitchFamily="34"/>
              <a:buChar char="•"/>
              <a:tabLst/>
              <a:defRPr sz="18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a:ea typeface="ＭＳ Ｐゴシック"/>
            </a:endParaRPr>
          </a:p>
          <a:p>
            <a:pPr marL="342900" marR="0" lvl="0" indent="-342900" algn="l" defTabSz="457200" rtl="0" fontAlgn="auto" hangingPunct="1">
              <a:lnSpc>
                <a:spcPct val="100000"/>
              </a:lnSpc>
              <a:spcBef>
                <a:spcPts val="70"/>
              </a:spcBef>
              <a:spcAft>
                <a:spcPts val="0"/>
              </a:spcAft>
              <a:buSzPct val="100000"/>
              <a:buFont typeface="Arial" pitchFamily="34"/>
              <a:buChar char="•"/>
              <a:tabLst/>
              <a:defRPr sz="1800" b="0" i="0" u="none" strike="noStrike" kern="0" cap="none" spc="0" baseline="0">
                <a:solidFill>
                  <a:srgbClr val="000000"/>
                </a:solidFill>
                <a:uFillTx/>
              </a:defRPr>
            </a:pPr>
            <a:r>
              <a:rPr lang="en-US" sz="2400" b="1" i="0" u="none" strike="noStrike" kern="1200" cap="none" spc="0" baseline="0">
                <a:solidFill>
                  <a:srgbClr val="000000"/>
                </a:solidFill>
                <a:uFillTx/>
                <a:latin typeface="Arial"/>
                <a:ea typeface="ＭＳ Ｐゴシック"/>
              </a:rPr>
              <a:t>New ways of organising </a:t>
            </a:r>
            <a:r>
              <a:rPr lang="en-US" sz="2400" b="0" i="0" u="none" strike="noStrike" kern="1200" cap="none" spc="0" baseline="0">
                <a:solidFill>
                  <a:srgbClr val="000000"/>
                </a:solidFill>
                <a:uFillTx/>
                <a:latin typeface="Arial"/>
                <a:ea typeface="ＭＳ Ｐゴシック"/>
              </a:rPr>
              <a:t>– we’ll be working in multidisciplinary teams to make sure we can look at quality better across an area</a:t>
            </a:r>
          </a:p>
          <a:p>
            <a:pPr marL="342900" marR="0" lvl="0" indent="-342900" algn="l" defTabSz="457200" rtl="0" fontAlgn="auto" hangingPunct="1">
              <a:lnSpc>
                <a:spcPct val="100000"/>
              </a:lnSpc>
              <a:spcBef>
                <a:spcPts val="70"/>
              </a:spcBef>
              <a:spcAft>
                <a:spcPts val="0"/>
              </a:spcAft>
              <a:buSzPct val="100000"/>
              <a:buFont typeface="Arial" pitchFamily="34"/>
              <a:buChar char="•"/>
              <a:tabLst/>
              <a:defRPr sz="18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a:ea typeface="ＭＳ Ｐゴシック"/>
            </a:endParaRPr>
          </a:p>
          <a:p>
            <a:pPr marL="342900" marR="0" lvl="0" indent="-342900" algn="l" defTabSz="457200" rtl="0" fontAlgn="auto" hangingPunct="1">
              <a:lnSpc>
                <a:spcPct val="100000"/>
              </a:lnSpc>
              <a:spcBef>
                <a:spcPts val="70"/>
              </a:spcBef>
              <a:spcAft>
                <a:spcPts val="0"/>
              </a:spcAft>
              <a:buSzPct val="100000"/>
              <a:buFont typeface="Arial" pitchFamily="34"/>
              <a:buChar char="•"/>
              <a:tabLst/>
              <a:defRPr sz="1800" b="0" i="0" u="none" strike="noStrike" kern="0" cap="none" spc="0" baseline="0">
                <a:solidFill>
                  <a:srgbClr val="000000"/>
                </a:solidFill>
                <a:uFillTx/>
              </a:defRPr>
            </a:pPr>
            <a:r>
              <a:rPr lang="en-US" sz="2400" b="1" i="0" u="none" strike="noStrike" kern="1200" cap="none" spc="0" baseline="0">
                <a:solidFill>
                  <a:srgbClr val="000000"/>
                </a:solidFill>
                <a:uFillTx/>
                <a:latin typeface="Arial"/>
                <a:ea typeface="ＭＳ Ｐゴシック"/>
              </a:rPr>
              <a:t>New responsibilities </a:t>
            </a:r>
            <a:r>
              <a:rPr lang="en-US" sz="2400" b="0" i="0" u="none" strike="noStrike" kern="1200" cap="none" spc="0" baseline="0">
                <a:solidFill>
                  <a:srgbClr val="000000"/>
                </a:solidFill>
                <a:uFillTx/>
                <a:latin typeface="Arial"/>
                <a:ea typeface="ＭＳ Ｐゴシック"/>
              </a:rPr>
              <a:t>– we’ll build on our previous activity looking at how services work together across a local area with new assessments of integrated care systems and local authorities</a:t>
            </a:r>
          </a:p>
        </p:txBody>
      </p:sp>
      <p:sp>
        <p:nvSpPr>
          <p:cNvPr id="3" name="Title: Use the accesibility checker">
            <a:extLst>
              <a:ext uri="{FF2B5EF4-FFF2-40B4-BE49-F238E27FC236}">
                <a16:creationId xmlns:a16="http://schemas.microsoft.com/office/drawing/2014/main" id="{11E6CFDB-1311-D8A5-1E3D-9B06D0D0DC28}"/>
              </a:ext>
            </a:extLst>
          </p:cNvPr>
          <p:cNvSpPr txBox="1">
            <a:spLocks noGrp="1"/>
          </p:cNvSpPr>
          <p:nvPr>
            <p:ph type="title"/>
          </p:nvPr>
        </p:nvSpPr>
        <p:spPr>
          <a:xfrm>
            <a:off x="352583" y="117738"/>
            <a:ext cx="10972315" cy="838605"/>
          </a:xfrm>
        </p:spPr>
        <p:txBody>
          <a:bodyPr/>
          <a:lstStyle/>
          <a:p>
            <a:pPr lvl="0"/>
            <a:r>
              <a:rPr lang="en-GB" sz="4267" cap="none">
                <a:solidFill>
                  <a:srgbClr val="5F2861"/>
                </a:solidFill>
              </a:rPr>
              <a:t>What will change?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1932">
    <p:spTree>
      <p:nvGrpSpPr>
        <p:cNvPr id="1" name=""/>
        <p:cNvGrpSpPr/>
        <p:nvPr/>
      </p:nvGrpSpPr>
      <p:grpSpPr>
        <a:xfrm>
          <a:off x="0" y="0"/>
          <a:ext cx="0" cy="0"/>
          <a:chOff x="0" y="0"/>
          <a:chExt cx="0" cy="0"/>
        </a:xfrm>
      </p:grpSpPr>
      <p:sp>
        <p:nvSpPr>
          <p:cNvPr id="2" name="Title: Use the accesibility checker">
            <a:extLst>
              <a:ext uri="{FF2B5EF4-FFF2-40B4-BE49-F238E27FC236}">
                <a16:creationId xmlns:a16="http://schemas.microsoft.com/office/drawing/2014/main" id="{250C85B5-753A-A971-3E19-D9DA8C66CFCF}"/>
              </a:ext>
            </a:extLst>
          </p:cNvPr>
          <p:cNvSpPr txBox="1">
            <a:spLocks noGrp="1"/>
          </p:cNvSpPr>
          <p:nvPr>
            <p:ph type="title"/>
          </p:nvPr>
        </p:nvSpPr>
        <p:spPr>
          <a:xfrm>
            <a:off x="352583" y="117738"/>
            <a:ext cx="10972315" cy="838605"/>
          </a:xfrm>
        </p:spPr>
        <p:txBody>
          <a:bodyPr/>
          <a:lstStyle/>
          <a:p>
            <a:pPr lvl="0"/>
            <a:r>
              <a:rPr lang="en-GB" sz="4267" cap="none">
                <a:solidFill>
                  <a:srgbClr val="5F2861"/>
                </a:solidFill>
              </a:rPr>
              <a:t>Our new online portal</a:t>
            </a:r>
          </a:p>
        </p:txBody>
      </p:sp>
      <p:sp>
        <p:nvSpPr>
          <p:cNvPr id="3" name="TextBox 6">
            <a:extLst>
              <a:ext uri="{FF2B5EF4-FFF2-40B4-BE49-F238E27FC236}">
                <a16:creationId xmlns:a16="http://schemas.microsoft.com/office/drawing/2014/main" id="{7E8FDFC4-573D-8F10-EDE0-B4C550802A57}"/>
              </a:ext>
            </a:extLst>
          </p:cNvPr>
          <p:cNvSpPr txBox="1"/>
          <p:nvPr/>
        </p:nvSpPr>
        <p:spPr>
          <a:xfrm>
            <a:off x="5248656" y="956343"/>
            <a:ext cx="6757416" cy="4708977"/>
          </a:xfrm>
          <a:prstGeom prst="rect">
            <a:avLst/>
          </a:prstGeom>
          <a:noFill/>
          <a:ln cap="flat">
            <a:noFill/>
          </a:ln>
        </p:spPr>
        <p:txBody>
          <a:bodyPr vert="horz" wrap="square" lIns="91440" tIns="45720" rIns="91440" bIns="45720" anchor="t" anchorCtr="0" compatLnSpc="1">
            <a:spAutoFit/>
          </a:bodyPr>
          <a:lstStyle/>
          <a:p>
            <a:pPr marL="0" marR="0" lvl="0" indent="0" algn="l" defTabSz="457200" rtl="0" fontAlgn="auto" hangingPunct="1">
              <a:lnSpc>
                <a:spcPct val="100000"/>
              </a:lnSpc>
              <a:spcBef>
                <a:spcPts val="1200"/>
              </a:spcBef>
              <a:spcAft>
                <a:spcPts val="0"/>
              </a:spcAft>
              <a:buNone/>
              <a:tabLst/>
              <a:defRPr sz="1800" b="0" i="0" u="none" strike="noStrike" kern="0" cap="none" spc="0" baseline="0">
                <a:solidFill>
                  <a:srgbClr val="000000"/>
                </a:solidFill>
                <a:uFillTx/>
              </a:defRPr>
            </a:pPr>
            <a:r>
              <a:rPr lang="en-US" sz="2600" b="0" i="0" u="none" strike="noStrike" kern="1200" cap="none" spc="0" baseline="0">
                <a:solidFill>
                  <a:srgbClr val="000000"/>
                </a:solidFill>
                <a:uFillTx/>
                <a:latin typeface="Arial"/>
                <a:ea typeface="MS PGothic"/>
              </a:rPr>
              <a:t>We’ve created a new online portal for providers to interact with us in a simple and intuitive way.</a:t>
            </a:r>
          </a:p>
          <a:p>
            <a:pPr marL="0" marR="0" lvl="0" indent="0" algn="l" defTabSz="457200" rtl="0" fontAlgn="auto" hangingPunct="1">
              <a:lnSpc>
                <a:spcPct val="100000"/>
              </a:lnSpc>
              <a:spcBef>
                <a:spcPts val="1200"/>
              </a:spcBef>
              <a:spcAft>
                <a:spcPts val="0"/>
              </a:spcAft>
              <a:buNone/>
              <a:tabLst/>
              <a:defRPr sz="1800" b="0" i="0" u="none" strike="noStrike" kern="0" cap="none" spc="0" baseline="0">
                <a:solidFill>
                  <a:srgbClr val="000000"/>
                </a:solidFill>
                <a:uFillTx/>
              </a:defRPr>
            </a:pPr>
            <a:r>
              <a:rPr lang="en-US" sz="2600" b="0" i="0" u="none" strike="noStrike" kern="1200" cap="none" spc="0" baseline="0">
                <a:solidFill>
                  <a:srgbClr val="000000"/>
                </a:solidFill>
                <a:uFillTx/>
                <a:latin typeface="Arial"/>
                <a:ea typeface="MS PGothic"/>
              </a:rPr>
              <a:t>This new portal will allow providers to:</a:t>
            </a:r>
          </a:p>
          <a:p>
            <a:pPr marL="342900" marR="0" lvl="0" indent="-342900" algn="l" defTabSz="457200" rtl="0" fontAlgn="auto" hangingPunct="1">
              <a:lnSpc>
                <a:spcPct val="100000"/>
              </a:lnSpc>
              <a:spcBef>
                <a:spcPts val="1200"/>
              </a:spcBef>
              <a:spcAft>
                <a:spcPts val="0"/>
              </a:spcAft>
              <a:buSzPct val="100000"/>
              <a:buFont typeface="Arial" pitchFamily="34"/>
              <a:buChar char="•"/>
              <a:tabLst/>
              <a:defRPr sz="1800" b="0" i="0" u="none" strike="noStrike" kern="0" cap="none" spc="0" baseline="0">
                <a:solidFill>
                  <a:srgbClr val="000000"/>
                </a:solidFill>
                <a:uFillTx/>
              </a:defRPr>
            </a:pPr>
            <a:r>
              <a:rPr lang="en-US" sz="2600" b="0" i="0" u="none" strike="noStrike" kern="1200" cap="none" spc="0" baseline="0">
                <a:solidFill>
                  <a:srgbClr val="000000"/>
                </a:solidFill>
                <a:uFillTx/>
                <a:latin typeface="Arial"/>
                <a:ea typeface="MS PGothic"/>
              </a:rPr>
              <a:t>share information easily with CQC, </a:t>
            </a:r>
            <a:br>
              <a:rPr lang="en-US" sz="2600" b="0" i="0" u="none" strike="noStrike" kern="1200" cap="none" spc="0" baseline="0">
                <a:solidFill>
                  <a:srgbClr val="000000"/>
                </a:solidFill>
                <a:uFillTx/>
                <a:latin typeface="Arial"/>
                <a:ea typeface="MS PGothic"/>
              </a:rPr>
            </a:br>
            <a:r>
              <a:rPr lang="en-US" sz="2600" b="0" i="0" u="none" strike="noStrike" kern="1200" cap="none" spc="0" baseline="0">
                <a:solidFill>
                  <a:srgbClr val="000000"/>
                </a:solidFill>
                <a:uFillTx/>
                <a:latin typeface="Arial"/>
                <a:ea typeface="MS PGothic"/>
              </a:rPr>
              <a:t>including submitting notifications </a:t>
            </a:r>
          </a:p>
          <a:p>
            <a:pPr marL="342900" marR="0" lvl="0" indent="-342900" algn="l" defTabSz="457200" rtl="0" fontAlgn="auto" hangingPunct="1">
              <a:lnSpc>
                <a:spcPct val="100000"/>
              </a:lnSpc>
              <a:spcBef>
                <a:spcPts val="1200"/>
              </a:spcBef>
              <a:spcAft>
                <a:spcPts val="0"/>
              </a:spcAft>
              <a:buSzPct val="100000"/>
              <a:buFont typeface="Arial" pitchFamily="34"/>
              <a:buChar char="•"/>
              <a:tabLst/>
              <a:defRPr sz="1800" b="0" i="0" u="none" strike="noStrike" kern="0" cap="none" spc="0" baseline="0">
                <a:solidFill>
                  <a:srgbClr val="000000"/>
                </a:solidFill>
                <a:uFillTx/>
              </a:defRPr>
            </a:pPr>
            <a:r>
              <a:rPr lang="en-US" sz="2600" b="0" i="0" u="none" strike="noStrike" kern="1200" cap="none" spc="0" baseline="0">
                <a:solidFill>
                  <a:srgbClr val="000000"/>
                </a:solidFill>
                <a:uFillTx/>
                <a:latin typeface="Arial"/>
                <a:ea typeface="MS PGothic"/>
              </a:rPr>
              <a:t>register or apply to make changes to their </a:t>
            </a:r>
            <a:br>
              <a:rPr lang="en-US" sz="2600" b="0" i="0" u="none" strike="noStrike" kern="1200" cap="none" spc="0" baseline="0">
                <a:solidFill>
                  <a:srgbClr val="000000"/>
                </a:solidFill>
                <a:uFillTx/>
                <a:latin typeface="Arial"/>
                <a:ea typeface="MS PGothic"/>
              </a:rPr>
            </a:br>
            <a:r>
              <a:rPr lang="en-US" sz="2600" b="0" i="0" u="none" strike="noStrike" kern="1200" cap="none" spc="0" baseline="0">
                <a:solidFill>
                  <a:srgbClr val="000000"/>
                </a:solidFill>
                <a:uFillTx/>
                <a:latin typeface="Arial"/>
                <a:ea typeface="MS PGothic"/>
              </a:rPr>
              <a:t>registration</a:t>
            </a:r>
          </a:p>
          <a:p>
            <a:pPr marL="342900" marR="0" lvl="0" indent="-342900" algn="l" defTabSz="457200" rtl="0" fontAlgn="auto" hangingPunct="1">
              <a:lnSpc>
                <a:spcPct val="100000"/>
              </a:lnSpc>
              <a:spcBef>
                <a:spcPts val="1200"/>
              </a:spcBef>
              <a:spcAft>
                <a:spcPts val="0"/>
              </a:spcAft>
              <a:buSzPct val="100000"/>
              <a:buFont typeface="Arial" pitchFamily="34"/>
              <a:buChar char="•"/>
              <a:tabLst/>
              <a:defRPr sz="1800" b="0" i="0" u="none" strike="noStrike" kern="0" cap="none" spc="0" baseline="0">
                <a:solidFill>
                  <a:srgbClr val="000000"/>
                </a:solidFill>
                <a:uFillTx/>
              </a:defRPr>
            </a:pPr>
            <a:r>
              <a:rPr lang="en-US" sz="2600" b="0" i="0" u="none" strike="noStrike" kern="1200" cap="none" spc="0" baseline="0">
                <a:solidFill>
                  <a:srgbClr val="000000"/>
                </a:solidFill>
                <a:uFillTx/>
                <a:latin typeface="Arial"/>
                <a:ea typeface="MS PGothic"/>
              </a:rPr>
              <a:t>manage their user accounts and easily </a:t>
            </a:r>
            <a:br>
              <a:rPr lang="en-US" sz="2600" b="0" i="0" u="none" strike="noStrike" kern="1200" cap="none" spc="0" baseline="0">
                <a:solidFill>
                  <a:srgbClr val="000000"/>
                </a:solidFill>
                <a:uFillTx/>
                <a:latin typeface="Arial"/>
                <a:ea typeface="MS PGothic"/>
              </a:rPr>
            </a:br>
            <a:r>
              <a:rPr lang="en-US" sz="2600" b="0" i="0" u="none" strike="noStrike" kern="1200" cap="none" spc="0" baseline="0">
                <a:solidFill>
                  <a:srgbClr val="000000"/>
                </a:solidFill>
                <a:uFillTx/>
                <a:latin typeface="Arial"/>
                <a:ea typeface="MS PGothic"/>
              </a:rPr>
              <a:t>access information about their activity</a:t>
            </a:r>
          </a:p>
        </p:txBody>
      </p:sp>
      <p:pic>
        <p:nvPicPr>
          <p:cNvPr id="4" name="Picture 2" descr="Are you looking for a rewarding career? | Wirral View">
            <a:extLst>
              <a:ext uri="{FF2B5EF4-FFF2-40B4-BE49-F238E27FC236}">
                <a16:creationId xmlns:a16="http://schemas.microsoft.com/office/drawing/2014/main" id="{DF46D234-E96A-D4F4-8DC1-0F0461F6F409}"/>
              </a:ext>
            </a:extLst>
          </p:cNvPr>
          <p:cNvPicPr>
            <a:picLocks noChangeAspect="1"/>
          </p:cNvPicPr>
          <p:nvPr/>
        </p:nvPicPr>
        <p:blipFill>
          <a:blip r:embed="rId3"/>
          <a:srcRect/>
          <a:stretch>
            <a:fillRect/>
          </a:stretch>
        </p:blipFill>
        <p:spPr>
          <a:xfrm>
            <a:off x="429768" y="2120356"/>
            <a:ext cx="4511805" cy="2506553"/>
          </a:xfrm>
          <a:prstGeom prst="rect">
            <a:avLst/>
          </a:prstGeom>
          <a:noFill/>
          <a:ln cap="flat">
            <a:noFill/>
          </a:ln>
          <a:effectLst>
            <a:outerShdw dist="139699" dir="2700000" algn="tl">
              <a:srgbClr val="333333">
                <a:alpha val="65000"/>
              </a:srgbClr>
            </a:outerShdw>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2145706428">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FD48E077-C1F7-4A9B-D878-8A413185BC4D}"/>
              </a:ext>
            </a:extLst>
          </p:cNvPr>
          <p:cNvSpPr txBox="1"/>
          <p:nvPr/>
        </p:nvSpPr>
        <p:spPr>
          <a:xfrm>
            <a:off x="491599" y="937333"/>
            <a:ext cx="11306171" cy="517522"/>
          </a:xfrm>
          <a:prstGeom prst="rect">
            <a:avLst/>
          </a:prstGeom>
          <a:noFill/>
          <a:ln cap="flat">
            <a:noFill/>
          </a:ln>
        </p:spPr>
        <p:txBody>
          <a:bodyPr vert="horz" wrap="square" lIns="0" tIns="0" rIns="0" bIns="0" anchor="t" anchorCtr="0" compatLnSpc="1">
            <a:normAutofit/>
          </a:bodyPr>
          <a:lstStyle/>
          <a:p>
            <a:pPr marL="0" marR="0" lvl="0" indent="0" algn="l"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r>
              <a:rPr lang="en-GB" sz="2100" b="0" i="0" u="none" strike="noStrike" kern="1200" cap="none" spc="0" baseline="0">
                <a:solidFill>
                  <a:srgbClr val="751D6D"/>
                </a:solidFill>
                <a:uFillTx/>
                <a:latin typeface="Arial"/>
              </a:rPr>
              <a:t>Benefits of the portal and other digital services</a:t>
            </a:r>
          </a:p>
        </p:txBody>
      </p:sp>
      <p:pic>
        <p:nvPicPr>
          <p:cNvPr id="3" name="Picture 6">
            <a:extLst>
              <a:ext uri="{FF2B5EF4-FFF2-40B4-BE49-F238E27FC236}">
                <a16:creationId xmlns:a16="http://schemas.microsoft.com/office/drawing/2014/main" id="{A9B75EEC-68AC-5CEF-581D-01FB8CACA119}"/>
              </a:ext>
            </a:extLst>
          </p:cNvPr>
          <p:cNvPicPr>
            <a:picLocks noChangeAspect="1"/>
          </p:cNvPicPr>
          <p:nvPr/>
        </p:nvPicPr>
        <p:blipFill>
          <a:blip r:embed="rId3"/>
          <a:srcRect/>
          <a:stretch>
            <a:fillRect/>
          </a:stretch>
        </p:blipFill>
        <p:spPr>
          <a:xfrm>
            <a:off x="491599" y="1669822"/>
            <a:ext cx="5567754" cy="3711833"/>
          </a:xfrm>
          <a:prstGeom prst="rect">
            <a:avLst/>
          </a:prstGeom>
          <a:noFill/>
          <a:ln cap="flat">
            <a:noFill/>
          </a:ln>
        </p:spPr>
      </p:pic>
      <p:sp>
        <p:nvSpPr>
          <p:cNvPr id="4" name="Text Placeholder 3">
            <a:extLst>
              <a:ext uri="{FF2B5EF4-FFF2-40B4-BE49-F238E27FC236}">
                <a16:creationId xmlns:a16="http://schemas.microsoft.com/office/drawing/2014/main" id="{D1F2D32F-604B-71D5-00CB-CFA589D76DEB}"/>
              </a:ext>
            </a:extLst>
          </p:cNvPr>
          <p:cNvSpPr txBox="1"/>
          <p:nvPr/>
        </p:nvSpPr>
        <p:spPr>
          <a:xfrm>
            <a:off x="6835332" y="1736372"/>
            <a:ext cx="4489566" cy="4205791"/>
          </a:xfrm>
          <a:prstGeom prst="rect">
            <a:avLst/>
          </a:prstGeom>
          <a:noFill/>
          <a:ln cap="flat">
            <a:noFill/>
          </a:ln>
        </p:spPr>
        <p:txBody>
          <a:bodyPr vert="horz" wrap="square" lIns="0" tIns="0" rIns="0" bIns="0" anchor="t" anchorCtr="0" compatLnSpc="1">
            <a:normAutofit/>
          </a:bodyPr>
          <a:lstStyle/>
          <a:p>
            <a:pPr marL="457200" marR="0" lvl="0" indent="-457200" algn="l" defTabSz="914400" rtl="0" fontAlgn="auto" hangingPunct="1">
              <a:lnSpc>
                <a:spcPct val="100000"/>
              </a:lnSpc>
              <a:spcBef>
                <a:spcPts val="600"/>
              </a:spcBef>
              <a:spcAft>
                <a:spcPts val="0"/>
              </a:spcAft>
              <a:buSzPct val="100000"/>
              <a:buFont typeface="Arial"/>
              <a:buChar char="•"/>
              <a:tabLst/>
              <a:defRPr sz="1800" b="0" i="0" u="none" strike="noStrike" kern="0" cap="none" spc="0" baseline="0">
                <a:solidFill>
                  <a:srgbClr val="000000"/>
                </a:solidFill>
                <a:uFillTx/>
              </a:defRPr>
            </a:pPr>
            <a:r>
              <a:rPr lang="en-GB" sz="2800" b="0" i="0" u="none" strike="noStrike" kern="0" cap="none" spc="0" baseline="0">
                <a:solidFill>
                  <a:srgbClr val="000000"/>
                </a:solidFill>
                <a:uFillTx/>
                <a:latin typeface="Arial"/>
                <a:ea typeface="Calibri" pitchFamily="34"/>
                <a:cs typeface="Calibri" pitchFamily="34"/>
              </a:rPr>
              <a:t>A smoother, more functional experience for providers to interact with us </a:t>
            </a:r>
            <a:endParaRPr lang="en-US" sz="2800" b="0" i="0" u="none" strike="noStrike" kern="0" cap="none" spc="0" baseline="0">
              <a:solidFill>
                <a:srgbClr val="000000"/>
              </a:solidFill>
              <a:uFillTx/>
              <a:latin typeface="Arial"/>
              <a:ea typeface="Calibri" pitchFamily="34"/>
              <a:cs typeface="Calibri" pitchFamily="34"/>
            </a:endParaRPr>
          </a:p>
          <a:p>
            <a:pPr marL="457200" marR="0" lvl="0" indent="-457200" algn="l" defTabSz="914400" rtl="0" fontAlgn="auto" hangingPunct="1">
              <a:lnSpc>
                <a:spcPct val="100000"/>
              </a:lnSpc>
              <a:spcBef>
                <a:spcPts val="600"/>
              </a:spcBef>
              <a:spcAft>
                <a:spcPts val="0"/>
              </a:spcAft>
              <a:buSzPct val="100000"/>
              <a:buFont typeface="Arial"/>
              <a:buChar char="•"/>
              <a:tabLst/>
              <a:defRPr sz="1800" b="0" i="0" u="none" strike="noStrike" kern="0" cap="none" spc="0" baseline="0">
                <a:solidFill>
                  <a:srgbClr val="000000"/>
                </a:solidFill>
                <a:uFillTx/>
              </a:defRPr>
            </a:pPr>
            <a:endParaRPr lang="en-GB" sz="2800" b="0" i="0" u="none" strike="noStrike" kern="0" cap="none" spc="0" baseline="0">
              <a:solidFill>
                <a:srgbClr val="000000"/>
              </a:solidFill>
              <a:uFillTx/>
              <a:latin typeface="Arial"/>
              <a:ea typeface="Calibri" pitchFamily="34"/>
              <a:cs typeface="Calibri" pitchFamily="34"/>
            </a:endParaRPr>
          </a:p>
          <a:p>
            <a:pPr marL="457200" marR="0" lvl="0" indent="-457200" algn="l" defTabSz="914400" rtl="0" fontAlgn="auto" hangingPunct="1">
              <a:lnSpc>
                <a:spcPct val="100000"/>
              </a:lnSpc>
              <a:spcBef>
                <a:spcPts val="600"/>
              </a:spcBef>
              <a:spcAft>
                <a:spcPts val="0"/>
              </a:spcAft>
              <a:buSzPct val="100000"/>
              <a:buFont typeface="Arial"/>
              <a:buChar char="•"/>
              <a:tabLst/>
              <a:defRPr sz="1800" b="0" i="0" u="none" strike="noStrike" kern="0" cap="none" spc="0" baseline="0">
                <a:solidFill>
                  <a:srgbClr val="000000"/>
                </a:solidFill>
                <a:uFillTx/>
              </a:defRPr>
            </a:pPr>
            <a:r>
              <a:rPr lang="en-GB" sz="2800" b="0" i="0" u="none" strike="noStrike" kern="0" cap="none" spc="0" baseline="0">
                <a:solidFill>
                  <a:srgbClr val="000000"/>
                </a:solidFill>
                <a:uFillTx/>
                <a:latin typeface="Arial"/>
                <a:ea typeface="Calibri" pitchFamily="34"/>
                <a:cs typeface="Calibri" pitchFamily="34"/>
              </a:rPr>
              <a:t>Better data to look at local areas and respond more effectively</a:t>
            </a:r>
            <a:endParaRPr lang="en-GB" sz="5333" b="0" i="0" u="none" strike="noStrike" kern="0" cap="none" spc="0" baseline="0">
              <a:solidFill>
                <a:srgbClr val="000000"/>
              </a:solidFill>
              <a:uFillTx/>
              <a:latin typeface="Arial"/>
              <a:ea typeface="Calibri" pitchFamily="34"/>
              <a:cs typeface="Calibri" pitchFamily="34"/>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1B9CB16-A087-29F4-C715-68FC4C04E999}"/>
              </a:ext>
            </a:extLst>
          </p:cNvPr>
          <p:cNvSpPr>
            <a:spLocks noGrp="1"/>
          </p:cNvSpPr>
          <p:nvPr>
            <p:ph type="ctrTitle"/>
          </p:nvPr>
        </p:nvSpPr>
        <p:spPr>
          <a:xfrm>
            <a:off x="340470" y="1265487"/>
            <a:ext cx="4145651" cy="810901"/>
          </a:xfrm>
        </p:spPr>
        <p:txBody>
          <a:bodyPr anchor="t">
            <a:normAutofit/>
          </a:bodyPr>
          <a:lstStyle/>
          <a:p>
            <a:pPr algn="l"/>
            <a:r>
              <a:rPr lang="en-GB" sz="4000" b="1" dirty="0">
                <a:solidFill>
                  <a:srgbClr val="582B82"/>
                </a:solidFill>
              </a:rPr>
              <a:t>Agenda</a:t>
            </a:r>
          </a:p>
        </p:txBody>
      </p:sp>
      <p:sp>
        <p:nvSpPr>
          <p:cNvPr id="3" name="Subtitle 2">
            <a:extLst>
              <a:ext uri="{FF2B5EF4-FFF2-40B4-BE49-F238E27FC236}">
                <a16:creationId xmlns:a16="http://schemas.microsoft.com/office/drawing/2014/main" id="{9725E70D-D442-81A2-B622-344F99CEB792}"/>
              </a:ext>
            </a:extLst>
          </p:cNvPr>
          <p:cNvSpPr>
            <a:spLocks noGrp="1"/>
          </p:cNvSpPr>
          <p:nvPr>
            <p:ph type="subTitle" idx="1"/>
          </p:nvPr>
        </p:nvSpPr>
        <p:spPr>
          <a:xfrm>
            <a:off x="6311837" y="516195"/>
            <a:ext cx="5655325" cy="8680682"/>
          </a:xfrm>
        </p:spPr>
        <p:txBody>
          <a:bodyPr anchor="b">
            <a:noAutofit/>
          </a:bodyPr>
          <a:lstStyle/>
          <a:p>
            <a:pPr marL="0" marR="0" indent="0" algn="ctr">
              <a:lnSpc>
                <a:spcPct val="119000"/>
              </a:lnSpc>
              <a:spcBef>
                <a:spcPts val="800"/>
              </a:spcBef>
              <a:spcAft>
                <a:spcPts val="600"/>
              </a:spcAft>
            </a:pPr>
            <a:endParaRPr lang="en-US" sz="1800" kern="1400" dirty="0">
              <a:ln>
                <a:noFill/>
              </a:ln>
              <a:solidFill>
                <a:srgbClr val="000000"/>
              </a:solidFill>
              <a:effectLst/>
              <a:latin typeface="Calibri" panose="020F0502020204030204" pitchFamily="34" charset="0"/>
            </a:endParaRPr>
          </a:p>
          <a:p>
            <a:pPr marL="469290" marR="0" indent="-285750" algn="l">
              <a:lnSpc>
                <a:spcPct val="150000"/>
              </a:lnSpc>
              <a:spcBef>
                <a:spcPts val="200"/>
              </a:spcBef>
              <a:spcAft>
                <a:spcPts val="0"/>
              </a:spcAft>
              <a:buFont typeface="Arial" panose="020B0604020202020204" pitchFamily="34" charset="0"/>
              <a:buChar char="•"/>
              <a:tabLst>
                <a:tab pos="105156" algn="l"/>
                <a:tab pos="105156" algn="l"/>
              </a:tabLst>
            </a:pPr>
            <a:r>
              <a:rPr lang="en-US" sz="3000" b="1" kern="1400" dirty="0">
                <a:ln>
                  <a:noFill/>
                </a:ln>
                <a:solidFill>
                  <a:srgbClr val="000000"/>
                </a:solidFill>
                <a:effectLst/>
              </a:rPr>
              <a:t>Welcome and introductions</a:t>
            </a:r>
          </a:p>
          <a:p>
            <a:pPr marL="469290" marR="0" indent="-285750" algn="l">
              <a:lnSpc>
                <a:spcPct val="150000"/>
              </a:lnSpc>
              <a:spcBef>
                <a:spcPts val="200"/>
              </a:spcBef>
              <a:spcAft>
                <a:spcPts val="0"/>
              </a:spcAft>
              <a:buFont typeface="Arial" panose="020B0604020202020204" pitchFamily="34" charset="0"/>
              <a:buChar char="•"/>
              <a:tabLst>
                <a:tab pos="105156" algn="l"/>
                <a:tab pos="105156" algn="l"/>
              </a:tabLst>
            </a:pPr>
            <a:r>
              <a:rPr lang="en-US" sz="3000" kern="1400" dirty="0">
                <a:solidFill>
                  <a:srgbClr val="000000"/>
                </a:solidFill>
              </a:rPr>
              <a:t>General updates/ anything to share</a:t>
            </a:r>
          </a:p>
          <a:p>
            <a:pPr marL="469290" marR="0" indent="-285750" algn="l">
              <a:lnSpc>
                <a:spcPct val="150000"/>
              </a:lnSpc>
              <a:spcBef>
                <a:spcPts val="200"/>
              </a:spcBef>
              <a:spcAft>
                <a:spcPts val="0"/>
              </a:spcAft>
              <a:buFont typeface="Arial" panose="020B0604020202020204" pitchFamily="34" charset="0"/>
              <a:buChar char="•"/>
              <a:tabLst>
                <a:tab pos="105156" algn="l"/>
                <a:tab pos="105156" algn="l"/>
              </a:tabLst>
            </a:pPr>
            <a:r>
              <a:rPr lang="en-US" sz="3000" kern="1400" dirty="0">
                <a:ln>
                  <a:noFill/>
                </a:ln>
                <a:solidFill>
                  <a:srgbClr val="000000"/>
                </a:solidFill>
                <a:effectLst/>
              </a:rPr>
              <a:t>BCA Care Awards 2024—Celebrating Excellence in Care</a:t>
            </a:r>
          </a:p>
          <a:p>
            <a:pPr marL="469290" marR="0" indent="-285750" algn="l">
              <a:lnSpc>
                <a:spcPct val="150000"/>
              </a:lnSpc>
              <a:spcBef>
                <a:spcPts val="200"/>
              </a:spcBef>
              <a:spcAft>
                <a:spcPts val="0"/>
              </a:spcAft>
              <a:buFont typeface="Arial" panose="020B0604020202020204" pitchFamily="34" charset="0"/>
              <a:buChar char="•"/>
              <a:tabLst>
                <a:tab pos="105156" algn="l"/>
                <a:tab pos="105156" algn="l"/>
              </a:tabLst>
            </a:pPr>
            <a:r>
              <a:rPr lang="en-US" sz="3000" kern="1400" dirty="0">
                <a:solidFill>
                  <a:srgbClr val="000000"/>
                </a:solidFill>
              </a:rPr>
              <a:t>IHSCM Training day – 8</a:t>
            </a:r>
            <a:r>
              <a:rPr lang="en-US" sz="3000" kern="1400" baseline="30000" dirty="0">
                <a:solidFill>
                  <a:srgbClr val="000000"/>
                </a:solidFill>
              </a:rPr>
              <a:t>th</a:t>
            </a:r>
            <a:r>
              <a:rPr lang="en-US" sz="3000" kern="1400" dirty="0">
                <a:solidFill>
                  <a:srgbClr val="000000"/>
                </a:solidFill>
              </a:rPr>
              <a:t> May</a:t>
            </a:r>
            <a:endParaRPr lang="en-US" sz="3000" kern="1400" dirty="0">
              <a:ln>
                <a:noFill/>
              </a:ln>
              <a:solidFill>
                <a:srgbClr val="000000"/>
              </a:solidFill>
              <a:effectLst/>
            </a:endParaRPr>
          </a:p>
          <a:p>
            <a:pPr marL="469290" marR="0" indent="-285750" algn="l">
              <a:lnSpc>
                <a:spcPct val="150000"/>
              </a:lnSpc>
              <a:spcBef>
                <a:spcPts val="200"/>
              </a:spcBef>
              <a:spcAft>
                <a:spcPts val="0"/>
              </a:spcAft>
              <a:buFont typeface="Arial" panose="020B0604020202020204" pitchFamily="34" charset="0"/>
              <a:buChar char="•"/>
              <a:tabLst>
                <a:tab pos="105156" algn="l"/>
                <a:tab pos="105156" algn="l"/>
              </a:tabLst>
            </a:pPr>
            <a:r>
              <a:rPr lang="en-US" sz="3000" kern="1400" dirty="0">
                <a:ln>
                  <a:noFill/>
                </a:ln>
                <a:solidFill>
                  <a:srgbClr val="000000"/>
                </a:solidFill>
                <a:effectLst/>
              </a:rPr>
              <a:t>Social Media details</a:t>
            </a:r>
          </a:p>
          <a:p>
            <a:pPr marL="469290" marR="0" indent="-285750" algn="l">
              <a:lnSpc>
                <a:spcPct val="150000"/>
              </a:lnSpc>
              <a:spcBef>
                <a:spcPts val="200"/>
              </a:spcBef>
              <a:spcAft>
                <a:spcPts val="0"/>
              </a:spcAft>
              <a:buFont typeface="Arial" panose="020B0604020202020204" pitchFamily="34" charset="0"/>
              <a:buChar char="•"/>
              <a:tabLst>
                <a:tab pos="105156" algn="l"/>
                <a:tab pos="105156" algn="l"/>
              </a:tabLst>
            </a:pPr>
            <a:r>
              <a:rPr lang="en-US" sz="3000" b="1" kern="1400" dirty="0">
                <a:ln>
                  <a:noFill/>
                </a:ln>
                <a:solidFill>
                  <a:srgbClr val="000000"/>
                </a:solidFill>
                <a:effectLst/>
              </a:rPr>
              <a:t>AOB/next meetings</a:t>
            </a:r>
          </a:p>
          <a:p>
            <a:pPr marL="469290" marR="0" indent="-285750" algn="l">
              <a:lnSpc>
                <a:spcPct val="150000"/>
              </a:lnSpc>
              <a:spcBef>
                <a:spcPts val="200"/>
              </a:spcBef>
              <a:spcAft>
                <a:spcPts val="0"/>
              </a:spcAft>
              <a:buFont typeface="Arial" panose="020B0604020202020204" pitchFamily="34" charset="0"/>
              <a:buChar char="•"/>
              <a:tabLst>
                <a:tab pos="105156" algn="l"/>
                <a:tab pos="105156" algn="l"/>
              </a:tabLst>
            </a:pPr>
            <a:r>
              <a:rPr lang="en-US" sz="3000" b="1" kern="1400" dirty="0">
                <a:solidFill>
                  <a:srgbClr val="000000"/>
                </a:solidFill>
              </a:rPr>
              <a:t>Next Meeting 16</a:t>
            </a:r>
            <a:r>
              <a:rPr lang="en-US" sz="3000" b="1" kern="1400" baseline="30000" dirty="0">
                <a:solidFill>
                  <a:srgbClr val="000000"/>
                </a:solidFill>
              </a:rPr>
              <a:t>th</a:t>
            </a:r>
            <a:r>
              <a:rPr lang="en-US" sz="3000" b="1" kern="1400" dirty="0">
                <a:solidFill>
                  <a:srgbClr val="000000"/>
                </a:solidFill>
              </a:rPr>
              <a:t> April</a:t>
            </a:r>
            <a:endParaRPr lang="en-US" sz="3000" kern="1400" dirty="0">
              <a:ln>
                <a:noFill/>
              </a:ln>
              <a:solidFill>
                <a:srgbClr val="000000"/>
              </a:solidFill>
              <a:effectLst/>
            </a:endParaRPr>
          </a:p>
          <a:p>
            <a:pPr marL="0" marR="0" indent="0" algn="l">
              <a:lnSpc>
                <a:spcPct val="119000"/>
              </a:lnSpc>
              <a:spcBef>
                <a:spcPts val="0"/>
              </a:spcBef>
              <a:spcAft>
                <a:spcPts val="600"/>
              </a:spcAft>
            </a:pPr>
            <a:r>
              <a:rPr lang="en-US" sz="1800" kern="1400" dirty="0">
                <a:ln>
                  <a:noFill/>
                </a:ln>
                <a:solidFill>
                  <a:srgbClr val="000000"/>
                </a:solidFill>
                <a:effectLst/>
                <a:latin typeface="Calibri" panose="020F0502020204030204" pitchFamily="34" charset="0"/>
              </a:rPr>
              <a:t> </a:t>
            </a:r>
          </a:p>
          <a:p>
            <a:pPr marL="342900" indent="-342900" algn="l">
              <a:buFont typeface="Arial" panose="020B0604020202020204" pitchFamily="34" charset="0"/>
              <a:buChar char="•"/>
            </a:pPr>
            <a:endParaRPr lang="en-GB" sz="2000" dirty="0">
              <a:solidFill>
                <a:schemeClr val="tx2"/>
              </a:solidFill>
            </a:endParaRPr>
          </a:p>
          <a:p>
            <a:pPr marL="342900" indent="-342900" algn="l">
              <a:buFont typeface="Arial" panose="020B0604020202020204" pitchFamily="34" charset="0"/>
              <a:buChar char="•"/>
            </a:pPr>
            <a:endParaRPr lang="en-GB" sz="2000" dirty="0">
              <a:solidFill>
                <a:schemeClr val="tx2"/>
              </a:solidFill>
            </a:endParaRPr>
          </a:p>
          <a:p>
            <a:pPr algn="l"/>
            <a:endParaRPr lang="en-GB" sz="2000" dirty="0">
              <a:solidFill>
                <a:schemeClr val="tx2"/>
              </a:solidFill>
            </a:endParaRPr>
          </a:p>
          <a:p>
            <a:pPr algn="l"/>
            <a:endParaRPr lang="en-GB" sz="2000" dirty="0">
              <a:solidFill>
                <a:schemeClr val="tx2"/>
              </a:solidFill>
            </a:endParaRPr>
          </a:p>
          <a:p>
            <a:pPr algn="l"/>
            <a:endParaRPr lang="en-GB" sz="2000" dirty="0">
              <a:solidFill>
                <a:schemeClr val="tx2"/>
              </a:solidFill>
            </a:endParaRPr>
          </a:p>
          <a:p>
            <a:pPr algn="l"/>
            <a:endParaRPr lang="en-GB" sz="2000" dirty="0">
              <a:solidFill>
                <a:schemeClr val="tx2"/>
              </a:solidFill>
            </a:endParaRPr>
          </a:p>
        </p:txBody>
      </p:sp>
      <p:pic>
        <p:nvPicPr>
          <p:cNvPr id="8" name="Picture 7">
            <a:extLst>
              <a:ext uri="{FF2B5EF4-FFF2-40B4-BE49-F238E27FC236}">
                <a16:creationId xmlns:a16="http://schemas.microsoft.com/office/drawing/2014/main" id="{B0FC0402-30AA-5EE6-F9B1-215170D8E877}"/>
              </a:ext>
            </a:extLst>
          </p:cNvPr>
          <p:cNvPicPr>
            <a:picLocks noChangeAspect="1"/>
          </p:cNvPicPr>
          <p:nvPr/>
        </p:nvPicPr>
        <p:blipFill>
          <a:blip r:embed="rId2"/>
          <a:stretch>
            <a:fillRect/>
          </a:stretch>
        </p:blipFill>
        <p:spPr>
          <a:xfrm>
            <a:off x="340470" y="2585337"/>
            <a:ext cx="4141760" cy="2601725"/>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17" name="Group 16">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18" name="Freeform: Shape 17">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Freeform: Shape 18">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7617436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2145706376">
    <p:spTree>
      <p:nvGrpSpPr>
        <p:cNvPr id="1" name=""/>
        <p:cNvGrpSpPr/>
        <p:nvPr/>
      </p:nvGrpSpPr>
      <p:grpSpPr>
        <a:xfrm>
          <a:off x="0" y="0"/>
          <a:ext cx="0" cy="0"/>
          <a:chOff x="0" y="0"/>
          <a:chExt cx="0" cy="0"/>
        </a:xfrm>
      </p:grpSpPr>
      <p:sp>
        <p:nvSpPr>
          <p:cNvPr id="2" name="Rectangle: Rounded Corners 5">
            <a:extLst>
              <a:ext uri="{FF2B5EF4-FFF2-40B4-BE49-F238E27FC236}">
                <a16:creationId xmlns:a16="http://schemas.microsoft.com/office/drawing/2014/main" id="{B321008A-5A42-7811-D9B3-B5637FD0A993}"/>
              </a:ext>
            </a:extLst>
          </p:cNvPr>
          <p:cNvSpPr/>
          <p:nvPr/>
        </p:nvSpPr>
        <p:spPr>
          <a:xfrm>
            <a:off x="8564380" y="3615126"/>
            <a:ext cx="2961970" cy="2231200"/>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gradFill>
            <a:gsLst>
              <a:gs pos="0">
                <a:srgbClr val="F6F9FC"/>
              </a:gs>
              <a:gs pos="100000">
                <a:srgbClr val="D52866">
                  <a:alpha val="75000"/>
                </a:srgbClr>
              </a:gs>
            </a:gsLst>
            <a:lin ang="5400000"/>
          </a:gradFill>
          <a:ln w="25402" cap="flat">
            <a:solidFill>
              <a:srgbClr val="743669"/>
            </a:solidFill>
            <a:prstDash val="solid"/>
            <a:miter/>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000" b="1" i="0" u="none" strike="noStrike" kern="1200" cap="none" spc="0" baseline="0">
                <a:solidFill>
                  <a:srgbClr val="FFFFFF"/>
                </a:solidFill>
                <a:uFillTx/>
                <a:latin typeface="Arial"/>
              </a:rPr>
              <a:t>Up-to-date ratings</a:t>
            </a:r>
          </a:p>
        </p:txBody>
      </p:sp>
      <p:sp>
        <p:nvSpPr>
          <p:cNvPr id="3" name="Rectangle: Rounded Corners 6">
            <a:extLst>
              <a:ext uri="{FF2B5EF4-FFF2-40B4-BE49-F238E27FC236}">
                <a16:creationId xmlns:a16="http://schemas.microsoft.com/office/drawing/2014/main" id="{F0A03683-1961-720D-C325-25335219E176}"/>
              </a:ext>
            </a:extLst>
          </p:cNvPr>
          <p:cNvSpPr/>
          <p:nvPr/>
        </p:nvSpPr>
        <p:spPr>
          <a:xfrm>
            <a:off x="594606" y="793059"/>
            <a:ext cx="2980541" cy="2343625"/>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gradFill>
            <a:gsLst>
              <a:gs pos="0">
                <a:srgbClr val="F6F9FC"/>
              </a:gs>
              <a:gs pos="100000">
                <a:srgbClr val="005255">
                  <a:alpha val="74902"/>
                </a:srgbClr>
              </a:gs>
            </a:gsLst>
            <a:lin ang="5400000"/>
          </a:gradFill>
          <a:ln w="25402" cap="flat">
            <a:solidFill>
              <a:srgbClr val="005255"/>
            </a:solidFill>
            <a:prstDash val="solid"/>
            <a:miter/>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000" b="1" i="0" u="none" strike="noStrike" kern="1200" cap="none" spc="0" baseline="0">
                <a:solidFill>
                  <a:srgbClr val="FFFFFF"/>
                </a:solidFill>
                <a:uFillTx/>
                <a:latin typeface="Arial"/>
              </a:rPr>
              <a:t>Feedback from people and communities</a:t>
            </a:r>
          </a:p>
        </p:txBody>
      </p:sp>
      <p:sp>
        <p:nvSpPr>
          <p:cNvPr id="4" name="Rectangle: Rounded Corners 8">
            <a:extLst>
              <a:ext uri="{FF2B5EF4-FFF2-40B4-BE49-F238E27FC236}">
                <a16:creationId xmlns:a16="http://schemas.microsoft.com/office/drawing/2014/main" id="{5C992184-6363-12CA-5F0F-FBAB895D9705}"/>
              </a:ext>
            </a:extLst>
          </p:cNvPr>
          <p:cNvSpPr/>
          <p:nvPr/>
        </p:nvSpPr>
        <p:spPr>
          <a:xfrm>
            <a:off x="4817918" y="4504370"/>
            <a:ext cx="2422327" cy="1274326"/>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gradFill>
            <a:gsLst>
              <a:gs pos="0">
                <a:srgbClr val="F6F9FC"/>
              </a:gs>
              <a:gs pos="100000">
                <a:srgbClr val="005255">
                  <a:alpha val="74902"/>
                </a:srgbClr>
              </a:gs>
            </a:gsLst>
            <a:lin ang="5400000"/>
          </a:gradFill>
          <a:ln w="25402" cap="flat">
            <a:solidFill>
              <a:srgbClr val="005255"/>
            </a:solidFill>
            <a:prstDash val="solid"/>
            <a:miter/>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000" b="1" i="0" u="none" strike="noStrike" kern="1200" cap="none" spc="0" baseline="0">
                <a:solidFill>
                  <a:srgbClr val="FFFFFF"/>
                </a:solidFill>
                <a:uFillTx/>
                <a:latin typeface="Arial"/>
              </a:rPr>
              <a:t>Evidence gathering and assessment</a:t>
            </a:r>
          </a:p>
        </p:txBody>
      </p:sp>
      <p:sp>
        <p:nvSpPr>
          <p:cNvPr id="5" name="Rectangle: Rounded Corners 9">
            <a:extLst>
              <a:ext uri="{FF2B5EF4-FFF2-40B4-BE49-F238E27FC236}">
                <a16:creationId xmlns:a16="http://schemas.microsoft.com/office/drawing/2014/main" id="{DC0CD3FD-A439-D2B2-190A-A7F5620FE706}"/>
              </a:ext>
            </a:extLst>
          </p:cNvPr>
          <p:cNvSpPr/>
          <p:nvPr/>
        </p:nvSpPr>
        <p:spPr>
          <a:xfrm>
            <a:off x="4817918" y="2499521"/>
            <a:ext cx="2422327" cy="1274335"/>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gradFill>
            <a:gsLst>
              <a:gs pos="0">
                <a:srgbClr val="F6F9FC"/>
              </a:gs>
              <a:gs pos="100000">
                <a:srgbClr val="005255">
                  <a:alpha val="74902"/>
                </a:srgbClr>
              </a:gs>
            </a:gsLst>
            <a:lin ang="5400000"/>
          </a:gradFill>
          <a:ln w="25402" cap="flat">
            <a:solidFill>
              <a:srgbClr val="005255"/>
            </a:solidFill>
            <a:prstDash val="solid"/>
            <a:miter/>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000" b="1" i="0" u="none" strike="noStrike" kern="1200" cap="none" spc="0" baseline="0">
                <a:solidFill>
                  <a:srgbClr val="FFFFFF"/>
                </a:solidFill>
                <a:uFillTx/>
                <a:latin typeface="Arial"/>
              </a:rPr>
              <a:t>Data and insight risk profiles</a:t>
            </a:r>
          </a:p>
        </p:txBody>
      </p:sp>
      <p:sp>
        <p:nvSpPr>
          <p:cNvPr id="6" name="Rectangle: Rounded Corners 10">
            <a:extLst>
              <a:ext uri="{FF2B5EF4-FFF2-40B4-BE49-F238E27FC236}">
                <a16:creationId xmlns:a16="http://schemas.microsoft.com/office/drawing/2014/main" id="{CD12522E-6AB3-810B-98FF-0E41C7AA1B57}"/>
              </a:ext>
            </a:extLst>
          </p:cNvPr>
          <p:cNvSpPr/>
          <p:nvPr/>
        </p:nvSpPr>
        <p:spPr>
          <a:xfrm>
            <a:off x="4817918" y="494681"/>
            <a:ext cx="2422327" cy="1274335"/>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gradFill>
            <a:gsLst>
              <a:gs pos="0">
                <a:srgbClr val="F6F9FC"/>
              </a:gs>
              <a:gs pos="100000">
                <a:srgbClr val="005255">
                  <a:alpha val="74902"/>
                </a:srgbClr>
              </a:gs>
            </a:gsLst>
            <a:lin ang="5400000"/>
          </a:gradFill>
          <a:ln w="25402" cap="flat">
            <a:solidFill>
              <a:srgbClr val="005255"/>
            </a:solidFill>
            <a:prstDash val="solid"/>
            <a:miter/>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000" b="1" i="0" u="none" strike="noStrike" kern="1200" cap="none" spc="0" baseline="0">
                <a:solidFill>
                  <a:srgbClr val="FFFFFF"/>
                </a:solidFill>
                <a:uFillTx/>
                <a:latin typeface="Arial"/>
              </a:rPr>
              <a:t>Outcome data</a:t>
            </a:r>
          </a:p>
        </p:txBody>
      </p:sp>
      <p:pic>
        <p:nvPicPr>
          <p:cNvPr id="7" name="Picture 7">
            <a:extLst>
              <a:ext uri="{FF2B5EF4-FFF2-40B4-BE49-F238E27FC236}">
                <a16:creationId xmlns:a16="http://schemas.microsoft.com/office/drawing/2014/main" id="{AA432AA8-BB5E-7969-55C9-0EA0C16FDFF3}"/>
              </a:ext>
            </a:extLst>
          </p:cNvPr>
          <p:cNvPicPr>
            <a:picLocks noChangeAspect="1"/>
          </p:cNvPicPr>
          <p:nvPr/>
        </p:nvPicPr>
        <p:blipFill>
          <a:blip r:embed="rId3"/>
          <a:stretch>
            <a:fillRect/>
          </a:stretch>
        </p:blipFill>
        <p:spPr>
          <a:xfrm>
            <a:off x="2119414" y="2676329"/>
            <a:ext cx="2392646" cy="2397474"/>
          </a:xfrm>
          <a:prstGeom prst="rect">
            <a:avLst/>
          </a:prstGeom>
          <a:noFill/>
          <a:ln w="9528" cap="rnd">
            <a:solidFill>
              <a:srgbClr val="743669"/>
            </a:solidFill>
            <a:prstDash val="solid"/>
            <a:miter/>
          </a:ln>
          <a:effectLst>
            <a:outerShdw dist="292095" dir="5400000" algn="tl">
              <a:srgbClr val="000000">
                <a:alpha val="22000"/>
              </a:srgbClr>
            </a:outerShdw>
          </a:effectLst>
        </p:spPr>
      </p:pic>
      <p:cxnSp>
        <p:nvCxnSpPr>
          <p:cNvPr id="8" name="Straight Arrow Connector 15">
            <a:extLst>
              <a:ext uri="{FF2B5EF4-FFF2-40B4-BE49-F238E27FC236}">
                <a16:creationId xmlns:a16="http://schemas.microsoft.com/office/drawing/2014/main" id="{40E6069A-A8AB-8547-E9D5-9F2A79E68F3C}"/>
              </a:ext>
            </a:extLst>
          </p:cNvPr>
          <p:cNvCxnSpPr>
            <a:stCxn id="3" idx="1"/>
            <a:endCxn id="5" idx="3"/>
          </p:cNvCxnSpPr>
          <p:nvPr/>
        </p:nvCxnSpPr>
        <p:spPr>
          <a:xfrm>
            <a:off x="3575147" y="1964872"/>
            <a:ext cx="1242771" cy="1171817"/>
          </a:xfrm>
          <a:prstGeom prst="straightConnector1">
            <a:avLst/>
          </a:prstGeom>
          <a:noFill/>
          <a:ln w="57150" cap="flat">
            <a:solidFill>
              <a:srgbClr val="743669"/>
            </a:solidFill>
            <a:prstDash val="solid"/>
            <a:miter/>
            <a:tailEnd type="arrow"/>
          </a:ln>
        </p:spPr>
      </p:cxnSp>
      <p:cxnSp>
        <p:nvCxnSpPr>
          <p:cNvPr id="9" name="Straight Arrow Connector 61">
            <a:extLst>
              <a:ext uri="{FF2B5EF4-FFF2-40B4-BE49-F238E27FC236}">
                <a16:creationId xmlns:a16="http://schemas.microsoft.com/office/drawing/2014/main" id="{0C02319B-63D8-D2D2-3D42-41399D71FB37}"/>
              </a:ext>
            </a:extLst>
          </p:cNvPr>
          <p:cNvCxnSpPr>
            <a:stCxn id="4" idx="1"/>
          </p:cNvCxnSpPr>
          <p:nvPr/>
        </p:nvCxnSpPr>
        <p:spPr>
          <a:xfrm>
            <a:off x="7240246" y="5141543"/>
            <a:ext cx="1324134" cy="0"/>
          </a:xfrm>
          <a:prstGeom prst="straightConnector1">
            <a:avLst/>
          </a:prstGeom>
          <a:noFill/>
          <a:ln w="57150" cap="flat">
            <a:solidFill>
              <a:srgbClr val="743669"/>
            </a:solidFill>
            <a:prstDash val="solid"/>
            <a:miter/>
            <a:tailEnd type="arrow"/>
          </a:ln>
        </p:spPr>
      </p:cxnSp>
      <p:cxnSp>
        <p:nvCxnSpPr>
          <p:cNvPr id="10" name="Straight Connector 68">
            <a:extLst>
              <a:ext uri="{FF2B5EF4-FFF2-40B4-BE49-F238E27FC236}">
                <a16:creationId xmlns:a16="http://schemas.microsoft.com/office/drawing/2014/main" id="{1E1A4DCF-13EE-CB90-35DE-AA357699C045}"/>
              </a:ext>
            </a:extLst>
          </p:cNvPr>
          <p:cNvCxnSpPr>
            <a:stCxn id="5" idx="2"/>
            <a:endCxn id="4" idx="0"/>
          </p:cNvCxnSpPr>
          <p:nvPr/>
        </p:nvCxnSpPr>
        <p:spPr>
          <a:xfrm>
            <a:off x="6029082" y="3773856"/>
            <a:ext cx="0" cy="730514"/>
          </a:xfrm>
          <a:prstGeom prst="straightConnector1">
            <a:avLst/>
          </a:prstGeom>
          <a:noFill/>
          <a:ln w="57150" cap="flat">
            <a:solidFill>
              <a:srgbClr val="743669"/>
            </a:solidFill>
            <a:prstDash val="solid"/>
            <a:miter/>
          </a:ln>
        </p:spPr>
      </p:cxnSp>
      <p:cxnSp>
        <p:nvCxnSpPr>
          <p:cNvPr id="11" name="Straight Arrow Connector 76">
            <a:extLst>
              <a:ext uri="{FF2B5EF4-FFF2-40B4-BE49-F238E27FC236}">
                <a16:creationId xmlns:a16="http://schemas.microsoft.com/office/drawing/2014/main" id="{5FC5FCF3-32D9-CC97-6CF9-E4649DD83E09}"/>
              </a:ext>
            </a:extLst>
          </p:cNvPr>
          <p:cNvCxnSpPr>
            <a:stCxn id="6" idx="2"/>
            <a:endCxn id="5" idx="0"/>
          </p:cNvCxnSpPr>
          <p:nvPr/>
        </p:nvCxnSpPr>
        <p:spPr>
          <a:xfrm>
            <a:off x="6029082" y="1769016"/>
            <a:ext cx="0" cy="730505"/>
          </a:xfrm>
          <a:prstGeom prst="straightConnector1">
            <a:avLst/>
          </a:prstGeom>
          <a:noFill/>
          <a:ln w="57150" cap="flat">
            <a:solidFill>
              <a:srgbClr val="743669"/>
            </a:solidFill>
            <a:prstDash val="solid"/>
            <a:miter/>
            <a:tailEnd type="arrow"/>
          </a:ln>
        </p:spPr>
      </p:cxnSp>
      <p:cxnSp>
        <p:nvCxnSpPr>
          <p:cNvPr id="12" name="Straight Connector 78">
            <a:extLst>
              <a:ext uri="{FF2B5EF4-FFF2-40B4-BE49-F238E27FC236}">
                <a16:creationId xmlns:a16="http://schemas.microsoft.com/office/drawing/2014/main" id="{62985D0F-A209-0076-8AD9-1DE95B5A335C}"/>
              </a:ext>
            </a:extLst>
          </p:cNvPr>
          <p:cNvCxnSpPr>
            <a:stCxn id="2" idx="0"/>
          </p:cNvCxnSpPr>
          <p:nvPr/>
        </p:nvCxnSpPr>
        <p:spPr>
          <a:xfrm flipV="1">
            <a:off x="10045369" y="3136693"/>
            <a:ext cx="0" cy="478433"/>
          </a:xfrm>
          <a:prstGeom prst="straightConnector1">
            <a:avLst/>
          </a:prstGeom>
          <a:noFill/>
          <a:ln w="57150" cap="flat">
            <a:solidFill>
              <a:srgbClr val="743669"/>
            </a:solidFill>
            <a:prstDash val="solid"/>
            <a:miter/>
          </a:ln>
        </p:spPr>
      </p:cxnSp>
      <p:cxnSp>
        <p:nvCxnSpPr>
          <p:cNvPr id="13" name="Straight Arrow Connector 80">
            <a:extLst>
              <a:ext uri="{FF2B5EF4-FFF2-40B4-BE49-F238E27FC236}">
                <a16:creationId xmlns:a16="http://schemas.microsoft.com/office/drawing/2014/main" id="{5C05BB07-27C1-D7DF-BD40-93A1A1F38C4D}"/>
              </a:ext>
            </a:extLst>
          </p:cNvPr>
          <p:cNvCxnSpPr>
            <a:endCxn id="5" idx="1"/>
          </p:cNvCxnSpPr>
          <p:nvPr/>
        </p:nvCxnSpPr>
        <p:spPr>
          <a:xfrm flipH="1">
            <a:off x="7240246" y="3136693"/>
            <a:ext cx="2830855" cy="0"/>
          </a:xfrm>
          <a:prstGeom prst="straightConnector1">
            <a:avLst/>
          </a:prstGeom>
          <a:noFill/>
          <a:ln w="57150" cap="flat">
            <a:solidFill>
              <a:srgbClr val="743669"/>
            </a:solidFill>
            <a:prstDash val="solid"/>
            <a:miter/>
            <a:tailEnd type="arrow"/>
          </a:ln>
        </p:spPr>
      </p:cxnSp>
      <p:sp>
        <p:nvSpPr>
          <p:cNvPr id="14" name="TextBox 99">
            <a:extLst>
              <a:ext uri="{FF2B5EF4-FFF2-40B4-BE49-F238E27FC236}">
                <a16:creationId xmlns:a16="http://schemas.microsoft.com/office/drawing/2014/main" id="{6780B4E1-73F3-A835-6B7E-8073EB167366}"/>
              </a:ext>
            </a:extLst>
          </p:cNvPr>
          <p:cNvSpPr txBox="1"/>
          <p:nvPr/>
        </p:nvSpPr>
        <p:spPr>
          <a:xfrm>
            <a:off x="7605128" y="380728"/>
            <a:ext cx="3921221" cy="1261881"/>
          </a:xfrm>
          <a:prstGeom prst="rect">
            <a:avLst/>
          </a:prstGeom>
          <a:noFill/>
          <a:ln cap="flat">
            <a:noFill/>
          </a:ln>
        </p:spPr>
        <p:txBody>
          <a:bodyPr vert="horz" wrap="square" lIns="91440" tIns="45720" rIns="91440" bIns="45720" anchor="t"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1" i="0" u="none" strike="noStrike" kern="1200" cap="none" spc="0" baseline="0">
                <a:solidFill>
                  <a:srgbClr val="5F2861"/>
                </a:solidFill>
                <a:uFillTx/>
                <a:latin typeface="Arial" pitchFamily="34"/>
                <a:ea typeface="Arial"/>
                <a:cs typeface="Arial"/>
              </a:rPr>
              <a:t>A consistent framework powered by our new technology</a:t>
            </a:r>
            <a:r>
              <a:rPr lang="en-US" sz="3200" b="0" i="0" u="none" strike="noStrike" kern="1200" cap="none" spc="0" baseline="0">
                <a:solidFill>
                  <a:srgbClr val="5F2861"/>
                </a:solidFill>
                <a:highlight>
                  <a:srgbClr val="FFFF00"/>
                </a:highlight>
                <a:uFillTx/>
                <a:latin typeface="Arial" pitchFamily="34"/>
                <a:ea typeface="Arial"/>
                <a:cs typeface="Arial"/>
              </a:rPr>
              <a:t>​</a:t>
            </a:r>
            <a:endParaRPr lang="en-GB" sz="5400" b="1" i="0" u="none" strike="noStrike" kern="1200" cap="none" spc="0" baseline="0">
              <a:solidFill>
                <a:srgbClr val="5F2861"/>
              </a:solidFill>
              <a:highlight>
                <a:srgbClr val="FFFF00"/>
              </a:highlight>
              <a:uFillTx/>
              <a:latin typeface="Arial"/>
              <a:ea typeface="Arial"/>
              <a:cs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2145706331">
    <p:spTree>
      <p:nvGrpSpPr>
        <p:cNvPr id="1" name=""/>
        <p:cNvGrpSpPr/>
        <p:nvPr/>
      </p:nvGrpSpPr>
      <p:grpSpPr>
        <a:xfrm>
          <a:off x="0" y="0"/>
          <a:ext cx="0" cy="0"/>
          <a:chOff x="0" y="0"/>
          <a:chExt cx="0" cy="0"/>
        </a:xfrm>
      </p:grpSpPr>
      <p:sp>
        <p:nvSpPr>
          <p:cNvPr id="2" name="Arrow: Left-Right 13">
            <a:extLst>
              <a:ext uri="{FF2B5EF4-FFF2-40B4-BE49-F238E27FC236}">
                <a16:creationId xmlns:a16="http://schemas.microsoft.com/office/drawing/2014/main" id="{B1C4B3D6-D2C2-9155-75E7-AEF4055884FF}"/>
              </a:ext>
            </a:extLst>
          </p:cNvPr>
          <p:cNvSpPr/>
          <p:nvPr/>
        </p:nvSpPr>
        <p:spPr>
          <a:xfrm>
            <a:off x="5911138" y="1718587"/>
            <a:ext cx="1278084" cy="316921"/>
          </a:xfrm>
          <a:custGeom>
            <a:avLst/>
            <a:gdLst>
              <a:gd name="f0" fmla="val 10800000"/>
              <a:gd name="f1" fmla="val 5400000"/>
              <a:gd name="f2" fmla="val 180"/>
              <a:gd name="f3" fmla="val w"/>
              <a:gd name="f4" fmla="val h"/>
              <a:gd name="f5" fmla="val ss"/>
              <a:gd name="f6" fmla="val 0"/>
              <a:gd name="f7" fmla="val 50000"/>
              <a:gd name="f8" fmla="+- 0 0 -360"/>
              <a:gd name="f9" fmla="+- 0 0 -180"/>
              <a:gd name="f10" fmla="abs f3"/>
              <a:gd name="f11" fmla="abs f4"/>
              <a:gd name="f12" fmla="abs f5"/>
              <a:gd name="f13" fmla="*/ f8 f0 1"/>
              <a:gd name="f14" fmla="*/ f9 f0 1"/>
              <a:gd name="f15" fmla="?: f10 f3 1"/>
              <a:gd name="f16" fmla="?: f11 f4 1"/>
              <a:gd name="f17" fmla="?: f12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30 0 f6"/>
              <a:gd name="f33" fmla="+- f29 0 f6"/>
              <a:gd name="f34" fmla="*/ f29 f26 1"/>
              <a:gd name="f35" fmla="*/ f30 f26 1"/>
              <a:gd name="f36" fmla="*/ f32 1 2"/>
              <a:gd name="f37" fmla="*/ f33 1 2"/>
              <a:gd name="f38" fmla="min f33 f32"/>
              <a:gd name="f39" fmla="*/ f32 f7 1"/>
              <a:gd name="f40" fmla="+- f6 f36 0"/>
              <a:gd name="f41" fmla="+- f6 f37 0"/>
              <a:gd name="f42" fmla="*/ f38 f7 1"/>
              <a:gd name="f43" fmla="*/ f39 1 200000"/>
              <a:gd name="f44" fmla="*/ f42 1 100000"/>
              <a:gd name="f45" fmla="+- f40 0 f43"/>
              <a:gd name="f46" fmla="+- f40 f43 0"/>
              <a:gd name="f47" fmla="*/ f40 f26 1"/>
              <a:gd name="f48" fmla="*/ f41 f26 1"/>
              <a:gd name="f49" fmla="+- f29 0 f44"/>
              <a:gd name="f50" fmla="*/ f45 f44 1"/>
              <a:gd name="f51" fmla="*/ f45 f26 1"/>
              <a:gd name="f52" fmla="*/ f46 f26 1"/>
              <a:gd name="f53" fmla="*/ f44 f26 1"/>
              <a:gd name="f54" fmla="*/ f50 1 f36"/>
              <a:gd name="f55" fmla="*/ f49 f26 1"/>
              <a:gd name="f56" fmla="+- f44 0 f54"/>
              <a:gd name="f57" fmla="+- f49 f54 0"/>
              <a:gd name="f58" fmla="*/ f56 f26 1"/>
              <a:gd name="f59" fmla="*/ f57 f26 1"/>
            </a:gdLst>
            <a:ahLst/>
            <a:cxnLst>
              <a:cxn ang="3cd4">
                <a:pos x="hc" y="t"/>
              </a:cxn>
              <a:cxn ang="0">
                <a:pos x="r" y="vc"/>
              </a:cxn>
              <a:cxn ang="cd4">
                <a:pos x="hc" y="b"/>
              </a:cxn>
              <a:cxn ang="cd2">
                <a:pos x="l" y="vc"/>
              </a:cxn>
              <a:cxn ang="f24">
                <a:pos x="f55" y="f31"/>
              </a:cxn>
              <a:cxn ang="f24">
                <a:pos x="f48" y="f51"/>
              </a:cxn>
              <a:cxn ang="f24">
                <a:pos x="f53" y="f31"/>
              </a:cxn>
              <a:cxn ang="f25">
                <a:pos x="f53" y="f35"/>
              </a:cxn>
              <a:cxn ang="f25">
                <a:pos x="f48" y="f52"/>
              </a:cxn>
              <a:cxn ang="f25">
                <a:pos x="f55" y="f35"/>
              </a:cxn>
            </a:cxnLst>
            <a:rect l="f58" t="f51" r="f59" b="f52"/>
            <a:pathLst>
              <a:path>
                <a:moveTo>
                  <a:pt x="f31" y="f47"/>
                </a:moveTo>
                <a:lnTo>
                  <a:pt x="f53" y="f31"/>
                </a:lnTo>
                <a:lnTo>
                  <a:pt x="f53" y="f51"/>
                </a:lnTo>
                <a:lnTo>
                  <a:pt x="f55" y="f51"/>
                </a:lnTo>
                <a:lnTo>
                  <a:pt x="f55" y="f31"/>
                </a:lnTo>
                <a:lnTo>
                  <a:pt x="f34" y="f47"/>
                </a:lnTo>
                <a:lnTo>
                  <a:pt x="f55" y="f35"/>
                </a:lnTo>
                <a:lnTo>
                  <a:pt x="f55" y="f52"/>
                </a:lnTo>
                <a:lnTo>
                  <a:pt x="f53" y="f52"/>
                </a:lnTo>
                <a:lnTo>
                  <a:pt x="f53" y="f35"/>
                </a:lnTo>
                <a:close/>
              </a:path>
            </a:pathLst>
          </a:custGeom>
          <a:solidFill>
            <a:srgbClr val="5F2861"/>
          </a:solidFill>
          <a:ln w="19046" cap="flat">
            <a:solidFill>
              <a:srgbClr val="FDE5C5"/>
            </a:solidFill>
            <a:prstDash val="solid"/>
            <a:miter/>
          </a:ln>
          <a:effectLst>
            <a:outerShdw dist="38103" dir="5400000" algn="tl">
              <a:srgbClr val="000000">
                <a:alpha val="40000"/>
              </a:srgbClr>
            </a:outerShdw>
          </a:effectLst>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3" name="Arrow: Left-Right 16">
            <a:extLst>
              <a:ext uri="{FF2B5EF4-FFF2-40B4-BE49-F238E27FC236}">
                <a16:creationId xmlns:a16="http://schemas.microsoft.com/office/drawing/2014/main" id="{D4881319-06E4-2F90-429C-211392BDC3BA}"/>
              </a:ext>
            </a:extLst>
          </p:cNvPr>
          <p:cNvSpPr/>
          <p:nvPr/>
        </p:nvSpPr>
        <p:spPr>
          <a:xfrm>
            <a:off x="5911138" y="2576422"/>
            <a:ext cx="1278084" cy="316921"/>
          </a:xfrm>
          <a:custGeom>
            <a:avLst/>
            <a:gdLst>
              <a:gd name="f0" fmla="val 10800000"/>
              <a:gd name="f1" fmla="val 5400000"/>
              <a:gd name="f2" fmla="val 180"/>
              <a:gd name="f3" fmla="val w"/>
              <a:gd name="f4" fmla="val h"/>
              <a:gd name="f5" fmla="val ss"/>
              <a:gd name="f6" fmla="val 0"/>
              <a:gd name="f7" fmla="val 50000"/>
              <a:gd name="f8" fmla="+- 0 0 -360"/>
              <a:gd name="f9" fmla="+- 0 0 -180"/>
              <a:gd name="f10" fmla="abs f3"/>
              <a:gd name="f11" fmla="abs f4"/>
              <a:gd name="f12" fmla="abs f5"/>
              <a:gd name="f13" fmla="*/ f8 f0 1"/>
              <a:gd name="f14" fmla="*/ f9 f0 1"/>
              <a:gd name="f15" fmla="?: f10 f3 1"/>
              <a:gd name="f16" fmla="?: f11 f4 1"/>
              <a:gd name="f17" fmla="?: f12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30 0 f6"/>
              <a:gd name="f33" fmla="+- f29 0 f6"/>
              <a:gd name="f34" fmla="*/ f29 f26 1"/>
              <a:gd name="f35" fmla="*/ f30 f26 1"/>
              <a:gd name="f36" fmla="*/ f32 1 2"/>
              <a:gd name="f37" fmla="*/ f33 1 2"/>
              <a:gd name="f38" fmla="min f33 f32"/>
              <a:gd name="f39" fmla="*/ f32 f7 1"/>
              <a:gd name="f40" fmla="+- f6 f36 0"/>
              <a:gd name="f41" fmla="+- f6 f37 0"/>
              <a:gd name="f42" fmla="*/ f38 f7 1"/>
              <a:gd name="f43" fmla="*/ f39 1 200000"/>
              <a:gd name="f44" fmla="*/ f42 1 100000"/>
              <a:gd name="f45" fmla="+- f40 0 f43"/>
              <a:gd name="f46" fmla="+- f40 f43 0"/>
              <a:gd name="f47" fmla="*/ f40 f26 1"/>
              <a:gd name="f48" fmla="*/ f41 f26 1"/>
              <a:gd name="f49" fmla="+- f29 0 f44"/>
              <a:gd name="f50" fmla="*/ f45 f44 1"/>
              <a:gd name="f51" fmla="*/ f45 f26 1"/>
              <a:gd name="f52" fmla="*/ f46 f26 1"/>
              <a:gd name="f53" fmla="*/ f44 f26 1"/>
              <a:gd name="f54" fmla="*/ f50 1 f36"/>
              <a:gd name="f55" fmla="*/ f49 f26 1"/>
              <a:gd name="f56" fmla="+- f44 0 f54"/>
              <a:gd name="f57" fmla="+- f49 f54 0"/>
              <a:gd name="f58" fmla="*/ f56 f26 1"/>
              <a:gd name="f59" fmla="*/ f57 f26 1"/>
            </a:gdLst>
            <a:ahLst/>
            <a:cxnLst>
              <a:cxn ang="3cd4">
                <a:pos x="hc" y="t"/>
              </a:cxn>
              <a:cxn ang="0">
                <a:pos x="r" y="vc"/>
              </a:cxn>
              <a:cxn ang="cd4">
                <a:pos x="hc" y="b"/>
              </a:cxn>
              <a:cxn ang="cd2">
                <a:pos x="l" y="vc"/>
              </a:cxn>
              <a:cxn ang="f24">
                <a:pos x="f55" y="f31"/>
              </a:cxn>
              <a:cxn ang="f24">
                <a:pos x="f48" y="f51"/>
              </a:cxn>
              <a:cxn ang="f24">
                <a:pos x="f53" y="f31"/>
              </a:cxn>
              <a:cxn ang="f25">
                <a:pos x="f53" y="f35"/>
              </a:cxn>
              <a:cxn ang="f25">
                <a:pos x="f48" y="f52"/>
              </a:cxn>
              <a:cxn ang="f25">
                <a:pos x="f55" y="f35"/>
              </a:cxn>
            </a:cxnLst>
            <a:rect l="f58" t="f51" r="f59" b="f52"/>
            <a:pathLst>
              <a:path>
                <a:moveTo>
                  <a:pt x="f31" y="f47"/>
                </a:moveTo>
                <a:lnTo>
                  <a:pt x="f53" y="f31"/>
                </a:lnTo>
                <a:lnTo>
                  <a:pt x="f53" y="f51"/>
                </a:lnTo>
                <a:lnTo>
                  <a:pt x="f55" y="f51"/>
                </a:lnTo>
                <a:lnTo>
                  <a:pt x="f55" y="f31"/>
                </a:lnTo>
                <a:lnTo>
                  <a:pt x="f34" y="f47"/>
                </a:lnTo>
                <a:lnTo>
                  <a:pt x="f55" y="f35"/>
                </a:lnTo>
                <a:lnTo>
                  <a:pt x="f55" y="f52"/>
                </a:lnTo>
                <a:lnTo>
                  <a:pt x="f53" y="f52"/>
                </a:lnTo>
                <a:lnTo>
                  <a:pt x="f53" y="f35"/>
                </a:lnTo>
                <a:close/>
              </a:path>
            </a:pathLst>
          </a:custGeom>
          <a:solidFill>
            <a:srgbClr val="5F2861"/>
          </a:solidFill>
          <a:ln w="19046" cap="flat">
            <a:solidFill>
              <a:srgbClr val="FDE5C5"/>
            </a:solidFill>
            <a:prstDash val="solid"/>
            <a:miter/>
          </a:ln>
          <a:effectLst>
            <a:outerShdw dist="38103" dir="5400000" algn="tl">
              <a:srgbClr val="000000">
                <a:alpha val="40000"/>
              </a:srgbClr>
            </a:outerShdw>
          </a:effectLst>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4" name="Arrow: Left-Right 17">
            <a:extLst>
              <a:ext uri="{FF2B5EF4-FFF2-40B4-BE49-F238E27FC236}">
                <a16:creationId xmlns:a16="http://schemas.microsoft.com/office/drawing/2014/main" id="{B68D22A6-31D0-91F9-C0B0-F3FB68F74223}"/>
              </a:ext>
            </a:extLst>
          </p:cNvPr>
          <p:cNvSpPr/>
          <p:nvPr/>
        </p:nvSpPr>
        <p:spPr>
          <a:xfrm>
            <a:off x="5921069" y="3433151"/>
            <a:ext cx="1278084" cy="316921"/>
          </a:xfrm>
          <a:custGeom>
            <a:avLst/>
            <a:gdLst>
              <a:gd name="f0" fmla="val 10800000"/>
              <a:gd name="f1" fmla="val 5400000"/>
              <a:gd name="f2" fmla="val 180"/>
              <a:gd name="f3" fmla="val w"/>
              <a:gd name="f4" fmla="val h"/>
              <a:gd name="f5" fmla="val ss"/>
              <a:gd name="f6" fmla="val 0"/>
              <a:gd name="f7" fmla="val 50000"/>
              <a:gd name="f8" fmla="+- 0 0 -360"/>
              <a:gd name="f9" fmla="+- 0 0 -180"/>
              <a:gd name="f10" fmla="abs f3"/>
              <a:gd name="f11" fmla="abs f4"/>
              <a:gd name="f12" fmla="abs f5"/>
              <a:gd name="f13" fmla="*/ f8 f0 1"/>
              <a:gd name="f14" fmla="*/ f9 f0 1"/>
              <a:gd name="f15" fmla="?: f10 f3 1"/>
              <a:gd name="f16" fmla="?: f11 f4 1"/>
              <a:gd name="f17" fmla="?: f12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30 0 f6"/>
              <a:gd name="f33" fmla="+- f29 0 f6"/>
              <a:gd name="f34" fmla="*/ f29 f26 1"/>
              <a:gd name="f35" fmla="*/ f30 f26 1"/>
              <a:gd name="f36" fmla="*/ f32 1 2"/>
              <a:gd name="f37" fmla="*/ f33 1 2"/>
              <a:gd name="f38" fmla="min f33 f32"/>
              <a:gd name="f39" fmla="*/ f32 f7 1"/>
              <a:gd name="f40" fmla="+- f6 f36 0"/>
              <a:gd name="f41" fmla="+- f6 f37 0"/>
              <a:gd name="f42" fmla="*/ f38 f7 1"/>
              <a:gd name="f43" fmla="*/ f39 1 200000"/>
              <a:gd name="f44" fmla="*/ f42 1 100000"/>
              <a:gd name="f45" fmla="+- f40 0 f43"/>
              <a:gd name="f46" fmla="+- f40 f43 0"/>
              <a:gd name="f47" fmla="*/ f40 f26 1"/>
              <a:gd name="f48" fmla="*/ f41 f26 1"/>
              <a:gd name="f49" fmla="+- f29 0 f44"/>
              <a:gd name="f50" fmla="*/ f45 f44 1"/>
              <a:gd name="f51" fmla="*/ f45 f26 1"/>
              <a:gd name="f52" fmla="*/ f46 f26 1"/>
              <a:gd name="f53" fmla="*/ f44 f26 1"/>
              <a:gd name="f54" fmla="*/ f50 1 f36"/>
              <a:gd name="f55" fmla="*/ f49 f26 1"/>
              <a:gd name="f56" fmla="+- f44 0 f54"/>
              <a:gd name="f57" fmla="+- f49 f54 0"/>
              <a:gd name="f58" fmla="*/ f56 f26 1"/>
              <a:gd name="f59" fmla="*/ f57 f26 1"/>
            </a:gdLst>
            <a:ahLst/>
            <a:cxnLst>
              <a:cxn ang="3cd4">
                <a:pos x="hc" y="t"/>
              </a:cxn>
              <a:cxn ang="0">
                <a:pos x="r" y="vc"/>
              </a:cxn>
              <a:cxn ang="cd4">
                <a:pos x="hc" y="b"/>
              </a:cxn>
              <a:cxn ang="cd2">
                <a:pos x="l" y="vc"/>
              </a:cxn>
              <a:cxn ang="f24">
                <a:pos x="f55" y="f31"/>
              </a:cxn>
              <a:cxn ang="f24">
                <a:pos x="f48" y="f51"/>
              </a:cxn>
              <a:cxn ang="f24">
                <a:pos x="f53" y="f31"/>
              </a:cxn>
              <a:cxn ang="f25">
                <a:pos x="f53" y="f35"/>
              </a:cxn>
              <a:cxn ang="f25">
                <a:pos x="f48" y="f52"/>
              </a:cxn>
              <a:cxn ang="f25">
                <a:pos x="f55" y="f35"/>
              </a:cxn>
            </a:cxnLst>
            <a:rect l="f58" t="f51" r="f59" b="f52"/>
            <a:pathLst>
              <a:path>
                <a:moveTo>
                  <a:pt x="f31" y="f47"/>
                </a:moveTo>
                <a:lnTo>
                  <a:pt x="f53" y="f31"/>
                </a:lnTo>
                <a:lnTo>
                  <a:pt x="f53" y="f51"/>
                </a:lnTo>
                <a:lnTo>
                  <a:pt x="f55" y="f51"/>
                </a:lnTo>
                <a:lnTo>
                  <a:pt x="f55" y="f31"/>
                </a:lnTo>
                <a:lnTo>
                  <a:pt x="f34" y="f47"/>
                </a:lnTo>
                <a:lnTo>
                  <a:pt x="f55" y="f35"/>
                </a:lnTo>
                <a:lnTo>
                  <a:pt x="f55" y="f52"/>
                </a:lnTo>
                <a:lnTo>
                  <a:pt x="f53" y="f52"/>
                </a:lnTo>
                <a:lnTo>
                  <a:pt x="f53" y="f35"/>
                </a:lnTo>
                <a:close/>
              </a:path>
            </a:pathLst>
          </a:custGeom>
          <a:solidFill>
            <a:srgbClr val="5F2861"/>
          </a:solidFill>
          <a:ln w="19046" cap="flat">
            <a:solidFill>
              <a:srgbClr val="FDE5C5"/>
            </a:solidFill>
            <a:prstDash val="solid"/>
            <a:miter/>
          </a:ln>
          <a:effectLst>
            <a:outerShdw dist="38103" dir="5400000" algn="tl">
              <a:srgbClr val="000000">
                <a:alpha val="40000"/>
              </a:srgbClr>
            </a:outerShdw>
          </a:effectLst>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5" name="Arrow: Left-Right 18">
            <a:extLst>
              <a:ext uri="{FF2B5EF4-FFF2-40B4-BE49-F238E27FC236}">
                <a16:creationId xmlns:a16="http://schemas.microsoft.com/office/drawing/2014/main" id="{CFC4E509-CBD5-88F7-3319-0B082F69C9E8}"/>
              </a:ext>
            </a:extLst>
          </p:cNvPr>
          <p:cNvSpPr/>
          <p:nvPr/>
        </p:nvSpPr>
        <p:spPr>
          <a:xfrm>
            <a:off x="5917612" y="4258324"/>
            <a:ext cx="1278084" cy="316921"/>
          </a:xfrm>
          <a:custGeom>
            <a:avLst/>
            <a:gdLst>
              <a:gd name="f0" fmla="val 10800000"/>
              <a:gd name="f1" fmla="val 5400000"/>
              <a:gd name="f2" fmla="val 180"/>
              <a:gd name="f3" fmla="val w"/>
              <a:gd name="f4" fmla="val h"/>
              <a:gd name="f5" fmla="val ss"/>
              <a:gd name="f6" fmla="val 0"/>
              <a:gd name="f7" fmla="val 50000"/>
              <a:gd name="f8" fmla="+- 0 0 -360"/>
              <a:gd name="f9" fmla="+- 0 0 -180"/>
              <a:gd name="f10" fmla="abs f3"/>
              <a:gd name="f11" fmla="abs f4"/>
              <a:gd name="f12" fmla="abs f5"/>
              <a:gd name="f13" fmla="*/ f8 f0 1"/>
              <a:gd name="f14" fmla="*/ f9 f0 1"/>
              <a:gd name="f15" fmla="?: f10 f3 1"/>
              <a:gd name="f16" fmla="?: f11 f4 1"/>
              <a:gd name="f17" fmla="?: f12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30 0 f6"/>
              <a:gd name="f33" fmla="+- f29 0 f6"/>
              <a:gd name="f34" fmla="*/ f29 f26 1"/>
              <a:gd name="f35" fmla="*/ f30 f26 1"/>
              <a:gd name="f36" fmla="*/ f32 1 2"/>
              <a:gd name="f37" fmla="*/ f33 1 2"/>
              <a:gd name="f38" fmla="min f33 f32"/>
              <a:gd name="f39" fmla="*/ f32 f7 1"/>
              <a:gd name="f40" fmla="+- f6 f36 0"/>
              <a:gd name="f41" fmla="+- f6 f37 0"/>
              <a:gd name="f42" fmla="*/ f38 f7 1"/>
              <a:gd name="f43" fmla="*/ f39 1 200000"/>
              <a:gd name="f44" fmla="*/ f42 1 100000"/>
              <a:gd name="f45" fmla="+- f40 0 f43"/>
              <a:gd name="f46" fmla="+- f40 f43 0"/>
              <a:gd name="f47" fmla="*/ f40 f26 1"/>
              <a:gd name="f48" fmla="*/ f41 f26 1"/>
              <a:gd name="f49" fmla="+- f29 0 f44"/>
              <a:gd name="f50" fmla="*/ f45 f44 1"/>
              <a:gd name="f51" fmla="*/ f45 f26 1"/>
              <a:gd name="f52" fmla="*/ f46 f26 1"/>
              <a:gd name="f53" fmla="*/ f44 f26 1"/>
              <a:gd name="f54" fmla="*/ f50 1 f36"/>
              <a:gd name="f55" fmla="*/ f49 f26 1"/>
              <a:gd name="f56" fmla="+- f44 0 f54"/>
              <a:gd name="f57" fmla="+- f49 f54 0"/>
              <a:gd name="f58" fmla="*/ f56 f26 1"/>
              <a:gd name="f59" fmla="*/ f57 f26 1"/>
            </a:gdLst>
            <a:ahLst/>
            <a:cxnLst>
              <a:cxn ang="3cd4">
                <a:pos x="hc" y="t"/>
              </a:cxn>
              <a:cxn ang="0">
                <a:pos x="r" y="vc"/>
              </a:cxn>
              <a:cxn ang="cd4">
                <a:pos x="hc" y="b"/>
              </a:cxn>
              <a:cxn ang="cd2">
                <a:pos x="l" y="vc"/>
              </a:cxn>
              <a:cxn ang="f24">
                <a:pos x="f55" y="f31"/>
              </a:cxn>
              <a:cxn ang="f24">
                <a:pos x="f48" y="f51"/>
              </a:cxn>
              <a:cxn ang="f24">
                <a:pos x="f53" y="f31"/>
              </a:cxn>
              <a:cxn ang="f25">
                <a:pos x="f53" y="f35"/>
              </a:cxn>
              <a:cxn ang="f25">
                <a:pos x="f48" y="f52"/>
              </a:cxn>
              <a:cxn ang="f25">
                <a:pos x="f55" y="f35"/>
              </a:cxn>
            </a:cxnLst>
            <a:rect l="f58" t="f51" r="f59" b="f52"/>
            <a:pathLst>
              <a:path>
                <a:moveTo>
                  <a:pt x="f31" y="f47"/>
                </a:moveTo>
                <a:lnTo>
                  <a:pt x="f53" y="f31"/>
                </a:lnTo>
                <a:lnTo>
                  <a:pt x="f53" y="f51"/>
                </a:lnTo>
                <a:lnTo>
                  <a:pt x="f55" y="f51"/>
                </a:lnTo>
                <a:lnTo>
                  <a:pt x="f55" y="f31"/>
                </a:lnTo>
                <a:lnTo>
                  <a:pt x="f34" y="f47"/>
                </a:lnTo>
                <a:lnTo>
                  <a:pt x="f55" y="f35"/>
                </a:lnTo>
                <a:lnTo>
                  <a:pt x="f55" y="f52"/>
                </a:lnTo>
                <a:lnTo>
                  <a:pt x="f53" y="f52"/>
                </a:lnTo>
                <a:lnTo>
                  <a:pt x="f53" y="f35"/>
                </a:lnTo>
                <a:close/>
              </a:path>
            </a:pathLst>
          </a:custGeom>
          <a:solidFill>
            <a:srgbClr val="5F2861"/>
          </a:solidFill>
          <a:ln w="19046" cap="flat">
            <a:solidFill>
              <a:srgbClr val="FDE5C5"/>
            </a:solidFill>
            <a:prstDash val="solid"/>
            <a:miter/>
          </a:ln>
          <a:effectLst>
            <a:outerShdw dist="38103" dir="5400000" algn="tl">
              <a:srgbClr val="000000">
                <a:alpha val="40000"/>
              </a:srgbClr>
            </a:outerShdw>
          </a:effectLst>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6" name="Arrow: Left-Right 19">
            <a:extLst>
              <a:ext uri="{FF2B5EF4-FFF2-40B4-BE49-F238E27FC236}">
                <a16:creationId xmlns:a16="http://schemas.microsoft.com/office/drawing/2014/main" id="{E80F46C7-5EED-AF83-A480-7791176E7DB4}"/>
              </a:ext>
            </a:extLst>
          </p:cNvPr>
          <p:cNvSpPr/>
          <p:nvPr/>
        </p:nvSpPr>
        <p:spPr>
          <a:xfrm>
            <a:off x="5910690" y="5177543"/>
            <a:ext cx="1278084" cy="316921"/>
          </a:xfrm>
          <a:custGeom>
            <a:avLst/>
            <a:gdLst>
              <a:gd name="f0" fmla="val 10800000"/>
              <a:gd name="f1" fmla="val 5400000"/>
              <a:gd name="f2" fmla="val 180"/>
              <a:gd name="f3" fmla="val w"/>
              <a:gd name="f4" fmla="val h"/>
              <a:gd name="f5" fmla="val ss"/>
              <a:gd name="f6" fmla="val 0"/>
              <a:gd name="f7" fmla="val 50000"/>
              <a:gd name="f8" fmla="+- 0 0 -360"/>
              <a:gd name="f9" fmla="+- 0 0 -180"/>
              <a:gd name="f10" fmla="abs f3"/>
              <a:gd name="f11" fmla="abs f4"/>
              <a:gd name="f12" fmla="abs f5"/>
              <a:gd name="f13" fmla="*/ f8 f0 1"/>
              <a:gd name="f14" fmla="*/ f9 f0 1"/>
              <a:gd name="f15" fmla="?: f10 f3 1"/>
              <a:gd name="f16" fmla="?: f11 f4 1"/>
              <a:gd name="f17" fmla="?: f12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30 0 f6"/>
              <a:gd name="f33" fmla="+- f29 0 f6"/>
              <a:gd name="f34" fmla="*/ f29 f26 1"/>
              <a:gd name="f35" fmla="*/ f30 f26 1"/>
              <a:gd name="f36" fmla="*/ f32 1 2"/>
              <a:gd name="f37" fmla="*/ f33 1 2"/>
              <a:gd name="f38" fmla="min f33 f32"/>
              <a:gd name="f39" fmla="*/ f32 f7 1"/>
              <a:gd name="f40" fmla="+- f6 f36 0"/>
              <a:gd name="f41" fmla="+- f6 f37 0"/>
              <a:gd name="f42" fmla="*/ f38 f7 1"/>
              <a:gd name="f43" fmla="*/ f39 1 200000"/>
              <a:gd name="f44" fmla="*/ f42 1 100000"/>
              <a:gd name="f45" fmla="+- f40 0 f43"/>
              <a:gd name="f46" fmla="+- f40 f43 0"/>
              <a:gd name="f47" fmla="*/ f40 f26 1"/>
              <a:gd name="f48" fmla="*/ f41 f26 1"/>
              <a:gd name="f49" fmla="+- f29 0 f44"/>
              <a:gd name="f50" fmla="*/ f45 f44 1"/>
              <a:gd name="f51" fmla="*/ f45 f26 1"/>
              <a:gd name="f52" fmla="*/ f46 f26 1"/>
              <a:gd name="f53" fmla="*/ f44 f26 1"/>
              <a:gd name="f54" fmla="*/ f50 1 f36"/>
              <a:gd name="f55" fmla="*/ f49 f26 1"/>
              <a:gd name="f56" fmla="+- f44 0 f54"/>
              <a:gd name="f57" fmla="+- f49 f54 0"/>
              <a:gd name="f58" fmla="*/ f56 f26 1"/>
              <a:gd name="f59" fmla="*/ f57 f26 1"/>
            </a:gdLst>
            <a:ahLst/>
            <a:cxnLst>
              <a:cxn ang="3cd4">
                <a:pos x="hc" y="t"/>
              </a:cxn>
              <a:cxn ang="0">
                <a:pos x="r" y="vc"/>
              </a:cxn>
              <a:cxn ang="cd4">
                <a:pos x="hc" y="b"/>
              </a:cxn>
              <a:cxn ang="cd2">
                <a:pos x="l" y="vc"/>
              </a:cxn>
              <a:cxn ang="f24">
                <a:pos x="f55" y="f31"/>
              </a:cxn>
              <a:cxn ang="f24">
                <a:pos x="f48" y="f51"/>
              </a:cxn>
              <a:cxn ang="f24">
                <a:pos x="f53" y="f31"/>
              </a:cxn>
              <a:cxn ang="f25">
                <a:pos x="f53" y="f35"/>
              </a:cxn>
              <a:cxn ang="f25">
                <a:pos x="f48" y="f52"/>
              </a:cxn>
              <a:cxn ang="f25">
                <a:pos x="f55" y="f35"/>
              </a:cxn>
            </a:cxnLst>
            <a:rect l="f58" t="f51" r="f59" b="f52"/>
            <a:pathLst>
              <a:path>
                <a:moveTo>
                  <a:pt x="f31" y="f47"/>
                </a:moveTo>
                <a:lnTo>
                  <a:pt x="f53" y="f31"/>
                </a:lnTo>
                <a:lnTo>
                  <a:pt x="f53" y="f51"/>
                </a:lnTo>
                <a:lnTo>
                  <a:pt x="f55" y="f51"/>
                </a:lnTo>
                <a:lnTo>
                  <a:pt x="f55" y="f31"/>
                </a:lnTo>
                <a:lnTo>
                  <a:pt x="f34" y="f47"/>
                </a:lnTo>
                <a:lnTo>
                  <a:pt x="f55" y="f35"/>
                </a:lnTo>
                <a:lnTo>
                  <a:pt x="f55" y="f52"/>
                </a:lnTo>
                <a:lnTo>
                  <a:pt x="f53" y="f52"/>
                </a:lnTo>
                <a:lnTo>
                  <a:pt x="f53" y="f35"/>
                </a:lnTo>
                <a:close/>
              </a:path>
            </a:pathLst>
          </a:custGeom>
          <a:solidFill>
            <a:srgbClr val="5F2861"/>
          </a:solidFill>
          <a:ln w="19046" cap="flat">
            <a:solidFill>
              <a:srgbClr val="FDE5C5"/>
            </a:solidFill>
            <a:prstDash val="solid"/>
            <a:miter/>
          </a:ln>
          <a:effectLst>
            <a:outerShdw dist="38103" dir="5400000" algn="tl">
              <a:srgbClr val="000000">
                <a:alpha val="40000"/>
              </a:srgbClr>
            </a:outerShdw>
          </a:effectLst>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7" name="Rectangle: Rounded Corners 3">
            <a:extLst>
              <a:ext uri="{FF2B5EF4-FFF2-40B4-BE49-F238E27FC236}">
                <a16:creationId xmlns:a16="http://schemas.microsoft.com/office/drawing/2014/main" id="{3EFCD98D-D566-858E-3657-2C2727CCC43C}"/>
              </a:ext>
            </a:extLst>
          </p:cNvPr>
          <p:cNvSpPr/>
          <p:nvPr/>
        </p:nvSpPr>
        <p:spPr>
          <a:xfrm>
            <a:off x="5948793" y="1215740"/>
            <a:ext cx="294409" cy="4707084"/>
          </a:xfrm>
          <a:custGeom>
            <a:avLst/>
            <a:gdLst>
              <a:gd name="f0" fmla="val 10800000"/>
              <a:gd name="f1" fmla="val 5400000"/>
              <a:gd name="f2" fmla="val 16200000"/>
              <a:gd name="f3" fmla="val w"/>
              <a:gd name="f4" fmla="val h"/>
              <a:gd name="f5" fmla="val ss"/>
              <a:gd name="f6" fmla="val 0"/>
              <a:gd name="f7" fmla="*/ 5419351 1 1725033"/>
              <a:gd name="f8" fmla="val 45"/>
              <a:gd name="f9" fmla="val 108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5F2861"/>
          </a:solidFill>
          <a:ln w="28575" cap="flat">
            <a:solidFill>
              <a:srgbClr val="FDE5C5"/>
            </a:solidFill>
            <a:prstDash val="solid"/>
            <a:miter/>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8" name="Title 1">
            <a:extLst>
              <a:ext uri="{FF2B5EF4-FFF2-40B4-BE49-F238E27FC236}">
                <a16:creationId xmlns:a16="http://schemas.microsoft.com/office/drawing/2014/main" id="{FB60F8A2-0168-CD8F-9E92-2789CF4ABE3A}"/>
              </a:ext>
            </a:extLst>
          </p:cNvPr>
          <p:cNvSpPr txBox="1">
            <a:spLocks noGrp="1"/>
          </p:cNvSpPr>
          <p:nvPr>
            <p:ph type="title"/>
          </p:nvPr>
        </p:nvSpPr>
        <p:spPr>
          <a:xfrm>
            <a:off x="374190" y="197757"/>
            <a:ext cx="11443615" cy="1325029"/>
          </a:xfrm>
        </p:spPr>
        <p:txBody>
          <a:bodyPr/>
          <a:lstStyle/>
          <a:p>
            <a:pPr lvl="0"/>
            <a:r>
              <a:rPr lang="en-GB" sz="4000">
                <a:solidFill>
                  <a:srgbClr val="5F2861"/>
                </a:solidFill>
              </a:rPr>
              <a:t>Changes to our regulatory approach</a:t>
            </a:r>
          </a:p>
        </p:txBody>
      </p:sp>
      <p:sp>
        <p:nvSpPr>
          <p:cNvPr id="9" name="Flowchart: Connector 6">
            <a:extLst>
              <a:ext uri="{FF2B5EF4-FFF2-40B4-BE49-F238E27FC236}">
                <a16:creationId xmlns:a16="http://schemas.microsoft.com/office/drawing/2014/main" id="{959E25D3-DEAA-B106-D5D9-6DBBE4319352}"/>
              </a:ext>
            </a:extLst>
          </p:cNvPr>
          <p:cNvSpPr/>
          <p:nvPr/>
        </p:nvSpPr>
        <p:spPr>
          <a:xfrm>
            <a:off x="5903759" y="1647474"/>
            <a:ext cx="384459" cy="38445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DE5C5"/>
          </a:solidFill>
          <a:ln w="38103" cap="flat">
            <a:solidFill>
              <a:srgbClr val="5F2861"/>
            </a:solidFill>
            <a:prstDash val="solid"/>
            <a:miter/>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10" name="Flowchart: Connector 7">
            <a:extLst>
              <a:ext uri="{FF2B5EF4-FFF2-40B4-BE49-F238E27FC236}">
                <a16:creationId xmlns:a16="http://schemas.microsoft.com/office/drawing/2014/main" id="{283D546F-BEB9-00E1-A0BA-99806A31FBFC}"/>
              </a:ext>
            </a:extLst>
          </p:cNvPr>
          <p:cNvSpPr/>
          <p:nvPr/>
        </p:nvSpPr>
        <p:spPr>
          <a:xfrm>
            <a:off x="5903759" y="2514856"/>
            <a:ext cx="384459" cy="38445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DE5C5"/>
          </a:solidFill>
          <a:ln w="38103" cap="flat">
            <a:solidFill>
              <a:srgbClr val="5F2861"/>
            </a:solidFill>
            <a:prstDash val="solid"/>
            <a:miter/>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11" name="Flowchart: Connector 8">
            <a:extLst>
              <a:ext uri="{FF2B5EF4-FFF2-40B4-BE49-F238E27FC236}">
                <a16:creationId xmlns:a16="http://schemas.microsoft.com/office/drawing/2014/main" id="{24614F38-41BF-9D5D-3809-8075EA38D466}"/>
              </a:ext>
            </a:extLst>
          </p:cNvPr>
          <p:cNvSpPr/>
          <p:nvPr/>
        </p:nvSpPr>
        <p:spPr>
          <a:xfrm>
            <a:off x="5910690" y="3382237"/>
            <a:ext cx="384459" cy="38445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DE5C5"/>
          </a:solidFill>
          <a:ln w="38103" cap="flat">
            <a:solidFill>
              <a:srgbClr val="5F2861"/>
            </a:solidFill>
            <a:prstDash val="solid"/>
            <a:miter/>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12" name="Flowchart: Connector 9">
            <a:extLst>
              <a:ext uri="{FF2B5EF4-FFF2-40B4-BE49-F238E27FC236}">
                <a16:creationId xmlns:a16="http://schemas.microsoft.com/office/drawing/2014/main" id="{C07E97DF-CC94-8C4A-F43E-5B1D9FB32F49}"/>
              </a:ext>
            </a:extLst>
          </p:cNvPr>
          <p:cNvSpPr/>
          <p:nvPr/>
        </p:nvSpPr>
        <p:spPr>
          <a:xfrm>
            <a:off x="5903759" y="4249628"/>
            <a:ext cx="384459" cy="38445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DE5C5"/>
          </a:solidFill>
          <a:ln w="38103" cap="flat">
            <a:solidFill>
              <a:srgbClr val="5F2861"/>
            </a:solidFill>
            <a:prstDash val="solid"/>
            <a:miter/>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13" name="Flowchart: Connector 10">
            <a:extLst>
              <a:ext uri="{FF2B5EF4-FFF2-40B4-BE49-F238E27FC236}">
                <a16:creationId xmlns:a16="http://schemas.microsoft.com/office/drawing/2014/main" id="{DCA1E447-3A54-7EFC-A615-1B1C3FBAD01E}"/>
              </a:ext>
            </a:extLst>
          </p:cNvPr>
          <p:cNvSpPr/>
          <p:nvPr/>
        </p:nvSpPr>
        <p:spPr>
          <a:xfrm>
            <a:off x="5903759" y="5117009"/>
            <a:ext cx="384459" cy="38445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DE5C5"/>
          </a:solidFill>
          <a:ln w="38103" cap="flat">
            <a:solidFill>
              <a:srgbClr val="5F2861"/>
            </a:solidFill>
            <a:prstDash val="solid"/>
            <a:miter/>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14" name="Rectangle 26">
            <a:extLst>
              <a:ext uri="{FF2B5EF4-FFF2-40B4-BE49-F238E27FC236}">
                <a16:creationId xmlns:a16="http://schemas.microsoft.com/office/drawing/2014/main" id="{6BAF9D42-9839-C21F-677B-9FF8E7F05C9C}"/>
              </a:ext>
            </a:extLst>
          </p:cNvPr>
          <p:cNvSpPr/>
          <p:nvPr/>
        </p:nvSpPr>
        <p:spPr>
          <a:xfrm>
            <a:off x="471949" y="2479852"/>
            <a:ext cx="4538194" cy="510070"/>
          </a:xfrm>
          <a:prstGeom prst="rect">
            <a:avLst/>
          </a:prstGeom>
          <a:noFill/>
          <a:ln cap="flat">
            <a:noFill/>
            <a:prstDash val="solid"/>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0" i="0" u="none" strike="noStrike" kern="1200" cap="none" spc="0" baseline="0">
                <a:solidFill>
                  <a:srgbClr val="743669"/>
                </a:solidFill>
                <a:uFillTx/>
                <a:latin typeface="Arial"/>
              </a:rPr>
              <a:t>Ongoing monitoring and with inspections scheduled according to previous rating	</a:t>
            </a:r>
          </a:p>
        </p:txBody>
      </p:sp>
      <p:sp>
        <p:nvSpPr>
          <p:cNvPr id="15" name="Rectangle 27">
            <a:extLst>
              <a:ext uri="{FF2B5EF4-FFF2-40B4-BE49-F238E27FC236}">
                <a16:creationId xmlns:a16="http://schemas.microsoft.com/office/drawing/2014/main" id="{7345C9C7-549E-E1EB-9A6C-D4415A1C3AEA}"/>
              </a:ext>
            </a:extLst>
          </p:cNvPr>
          <p:cNvSpPr/>
          <p:nvPr/>
        </p:nvSpPr>
        <p:spPr>
          <a:xfrm>
            <a:off x="478871" y="3326824"/>
            <a:ext cx="4538194" cy="590894"/>
          </a:xfrm>
          <a:prstGeom prst="rect">
            <a:avLst/>
          </a:prstGeom>
          <a:noFill/>
          <a:ln cap="flat">
            <a:noFill/>
            <a:prstDash val="solid"/>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0" i="0" u="none" strike="noStrike" kern="1200" cap="none" spc="0" baseline="0">
                <a:solidFill>
                  <a:srgbClr val="743669"/>
                </a:solidFill>
                <a:uFillTx/>
                <a:latin typeface="Arial"/>
              </a:rPr>
              <a:t>Evidence gathered during on-site inspection (single point in time)</a:t>
            </a:r>
          </a:p>
        </p:txBody>
      </p:sp>
      <p:sp>
        <p:nvSpPr>
          <p:cNvPr id="16" name="Rectangle 28">
            <a:extLst>
              <a:ext uri="{FF2B5EF4-FFF2-40B4-BE49-F238E27FC236}">
                <a16:creationId xmlns:a16="http://schemas.microsoft.com/office/drawing/2014/main" id="{6D5CB323-DB93-2802-8E59-B6D924A670B7}"/>
              </a:ext>
            </a:extLst>
          </p:cNvPr>
          <p:cNvSpPr/>
          <p:nvPr/>
        </p:nvSpPr>
        <p:spPr>
          <a:xfrm>
            <a:off x="478871" y="4210501"/>
            <a:ext cx="4538194" cy="590894"/>
          </a:xfrm>
          <a:prstGeom prst="rect">
            <a:avLst/>
          </a:prstGeom>
          <a:noFill/>
          <a:ln cap="flat">
            <a:noFill/>
            <a:prstDash val="solid"/>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0" i="0" u="none" strike="noStrike" kern="1200" cap="none" spc="0" baseline="0">
                <a:solidFill>
                  <a:srgbClr val="743669"/>
                </a:solidFill>
                <a:uFillTx/>
                <a:latin typeface="Arial"/>
              </a:rPr>
              <a:t>Judgements and ratings decisions made using ratings characteristics</a:t>
            </a:r>
          </a:p>
        </p:txBody>
      </p:sp>
      <p:sp>
        <p:nvSpPr>
          <p:cNvPr id="17" name="Rectangle 29">
            <a:extLst>
              <a:ext uri="{FF2B5EF4-FFF2-40B4-BE49-F238E27FC236}">
                <a16:creationId xmlns:a16="http://schemas.microsoft.com/office/drawing/2014/main" id="{896F9599-4346-4C8B-DEF0-62B3FC04579C}"/>
              </a:ext>
            </a:extLst>
          </p:cNvPr>
          <p:cNvSpPr/>
          <p:nvPr/>
        </p:nvSpPr>
        <p:spPr>
          <a:xfrm>
            <a:off x="471949" y="5104601"/>
            <a:ext cx="4538194" cy="448851"/>
          </a:xfrm>
          <a:prstGeom prst="rect">
            <a:avLst/>
          </a:prstGeom>
          <a:noFill/>
          <a:ln cap="flat">
            <a:noFill/>
            <a:prstDash val="solid"/>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0" i="0" u="none" strike="noStrike" kern="1200" cap="none" spc="0" baseline="0">
                <a:solidFill>
                  <a:srgbClr val="743669"/>
                </a:solidFill>
                <a:uFillTx/>
                <a:latin typeface="Arial"/>
              </a:rPr>
              <a:t>Narrative inspection report</a:t>
            </a:r>
          </a:p>
        </p:txBody>
      </p:sp>
      <p:sp>
        <p:nvSpPr>
          <p:cNvPr id="18" name="Rectangle 30">
            <a:extLst>
              <a:ext uri="{FF2B5EF4-FFF2-40B4-BE49-F238E27FC236}">
                <a16:creationId xmlns:a16="http://schemas.microsoft.com/office/drawing/2014/main" id="{46B667DF-60DD-369B-48E6-ACFD95F880FC}"/>
              </a:ext>
            </a:extLst>
          </p:cNvPr>
          <p:cNvSpPr/>
          <p:nvPr/>
        </p:nvSpPr>
        <p:spPr>
          <a:xfrm>
            <a:off x="471949" y="1559481"/>
            <a:ext cx="4538194" cy="510070"/>
          </a:xfrm>
          <a:prstGeom prst="rect">
            <a:avLst/>
          </a:prstGeom>
          <a:noFill/>
          <a:ln cap="flat">
            <a:noFill/>
            <a:prstDash val="solid"/>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0" i="0" u="none" strike="noStrike" kern="1200" cap="none" spc="0" baseline="0">
                <a:solidFill>
                  <a:srgbClr val="743669"/>
                </a:solidFill>
                <a:uFillTx/>
                <a:latin typeface="Arial"/>
              </a:rPr>
              <a:t>Multiple assessment frameworks</a:t>
            </a:r>
          </a:p>
        </p:txBody>
      </p:sp>
      <p:sp>
        <p:nvSpPr>
          <p:cNvPr id="19" name="Rectangle 31">
            <a:extLst>
              <a:ext uri="{FF2B5EF4-FFF2-40B4-BE49-F238E27FC236}">
                <a16:creationId xmlns:a16="http://schemas.microsoft.com/office/drawing/2014/main" id="{1D063743-CE59-9595-2175-9782D88252FC}"/>
              </a:ext>
            </a:extLst>
          </p:cNvPr>
          <p:cNvSpPr/>
          <p:nvPr/>
        </p:nvSpPr>
        <p:spPr>
          <a:xfrm>
            <a:off x="7195687" y="2440295"/>
            <a:ext cx="4551215" cy="533598"/>
          </a:xfrm>
          <a:prstGeom prst="rect">
            <a:avLst/>
          </a:prstGeom>
          <a:noFill/>
          <a:ln cap="flat">
            <a:noFill/>
            <a:prstDash val="solid"/>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0" i="0" u="none" strike="noStrike" kern="1200" cap="none" spc="0" baseline="0">
                <a:solidFill>
                  <a:srgbClr val="743669"/>
                </a:solidFill>
                <a:uFillTx/>
                <a:latin typeface="Arial"/>
              </a:rPr>
              <a:t>Ongoing assessment of quality and risk</a:t>
            </a:r>
          </a:p>
        </p:txBody>
      </p:sp>
      <p:sp>
        <p:nvSpPr>
          <p:cNvPr id="20" name="Rectangle 32">
            <a:extLst>
              <a:ext uri="{FF2B5EF4-FFF2-40B4-BE49-F238E27FC236}">
                <a16:creationId xmlns:a16="http://schemas.microsoft.com/office/drawing/2014/main" id="{B3C92D7F-886C-F656-AC04-A96FADE7B561}"/>
              </a:ext>
            </a:extLst>
          </p:cNvPr>
          <p:cNvSpPr/>
          <p:nvPr/>
        </p:nvSpPr>
        <p:spPr>
          <a:xfrm>
            <a:off x="7202198" y="3297957"/>
            <a:ext cx="4538194" cy="597249"/>
          </a:xfrm>
          <a:prstGeom prst="rect">
            <a:avLst/>
          </a:prstGeom>
          <a:noFill/>
          <a:ln cap="flat">
            <a:noFill/>
            <a:prstDash val="solid"/>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0" i="0" u="none" strike="noStrike" kern="1200" cap="none" spc="0" baseline="0">
                <a:solidFill>
                  <a:srgbClr val="743669"/>
                </a:solidFill>
                <a:uFillTx/>
                <a:latin typeface="Arial"/>
              </a:rPr>
              <a:t>Evidence gathered at multiple points in time (not just through inspection)</a:t>
            </a:r>
          </a:p>
        </p:txBody>
      </p:sp>
      <p:sp>
        <p:nvSpPr>
          <p:cNvPr id="21" name="Rectangle 33">
            <a:extLst>
              <a:ext uri="{FF2B5EF4-FFF2-40B4-BE49-F238E27FC236}">
                <a16:creationId xmlns:a16="http://schemas.microsoft.com/office/drawing/2014/main" id="{796B1757-B630-3433-6CD0-539934ED1F59}"/>
              </a:ext>
            </a:extLst>
          </p:cNvPr>
          <p:cNvSpPr/>
          <p:nvPr/>
        </p:nvSpPr>
        <p:spPr>
          <a:xfrm>
            <a:off x="7202198" y="4163546"/>
            <a:ext cx="4545125" cy="590894"/>
          </a:xfrm>
          <a:prstGeom prst="rect">
            <a:avLst/>
          </a:prstGeom>
          <a:noFill/>
          <a:ln cap="flat">
            <a:noFill/>
            <a:prstDash val="solid"/>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0" i="0" u="none" strike="noStrike" kern="1200" cap="none" spc="0" baseline="0">
                <a:solidFill>
                  <a:srgbClr val="743669"/>
                </a:solidFill>
                <a:uFillTx/>
                <a:latin typeface="Arial"/>
              </a:rPr>
              <a:t>Teams assign score to evidence </a:t>
            </a:r>
          </a:p>
        </p:txBody>
      </p:sp>
      <p:sp>
        <p:nvSpPr>
          <p:cNvPr id="22" name="Rectangle 34">
            <a:extLst>
              <a:ext uri="{FF2B5EF4-FFF2-40B4-BE49-F238E27FC236}">
                <a16:creationId xmlns:a16="http://schemas.microsoft.com/office/drawing/2014/main" id="{06F34538-14D9-0488-0284-F87591FA14EB}"/>
              </a:ext>
            </a:extLst>
          </p:cNvPr>
          <p:cNvSpPr/>
          <p:nvPr/>
        </p:nvSpPr>
        <p:spPr>
          <a:xfrm>
            <a:off x="7202198" y="5117329"/>
            <a:ext cx="4551627" cy="448851"/>
          </a:xfrm>
          <a:prstGeom prst="rect">
            <a:avLst/>
          </a:prstGeom>
          <a:noFill/>
          <a:ln cap="flat">
            <a:noFill/>
            <a:prstDash val="solid"/>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0" i="0" u="none" strike="noStrike" kern="1200" cap="none" spc="0" baseline="0">
                <a:solidFill>
                  <a:srgbClr val="743669"/>
                </a:solidFill>
                <a:uFillTx/>
                <a:latin typeface="Arial"/>
              </a:rPr>
              <a:t>Ratings updated, short narrative published</a:t>
            </a:r>
          </a:p>
        </p:txBody>
      </p:sp>
      <p:sp>
        <p:nvSpPr>
          <p:cNvPr id="23" name="Rectangle 35">
            <a:extLst>
              <a:ext uri="{FF2B5EF4-FFF2-40B4-BE49-F238E27FC236}">
                <a16:creationId xmlns:a16="http://schemas.microsoft.com/office/drawing/2014/main" id="{0AE825A6-7BB2-4D1A-CF5E-131F5BE2B2B8}"/>
              </a:ext>
            </a:extLst>
          </p:cNvPr>
          <p:cNvSpPr/>
          <p:nvPr/>
        </p:nvSpPr>
        <p:spPr>
          <a:xfrm>
            <a:off x="7195687" y="1545582"/>
            <a:ext cx="4524359" cy="537859"/>
          </a:xfrm>
          <a:prstGeom prst="rect">
            <a:avLst/>
          </a:prstGeom>
          <a:noFill/>
          <a:ln cap="flat">
            <a:noFill/>
            <a:prstDash val="solid"/>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0" i="0" u="none" strike="noStrike" kern="1200" cap="none" spc="0" baseline="0">
                <a:solidFill>
                  <a:srgbClr val="743669"/>
                </a:solidFill>
                <a:uFillTx/>
                <a:latin typeface="Arial"/>
              </a:rPr>
              <a:t>Single assessment framework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1918">
    <p:spTree>
      <p:nvGrpSpPr>
        <p:cNvPr id="1" name=""/>
        <p:cNvGrpSpPr/>
        <p:nvPr/>
      </p:nvGrpSpPr>
      <p:grpSpPr>
        <a:xfrm>
          <a:off x="0" y="0"/>
          <a:ext cx="0" cy="0"/>
          <a:chOff x="0" y="0"/>
          <a:chExt cx="0" cy="0"/>
        </a:xfrm>
      </p:grpSpPr>
      <p:sp>
        <p:nvSpPr>
          <p:cNvPr id="2" name="TextBox 5">
            <a:extLst>
              <a:ext uri="{FF2B5EF4-FFF2-40B4-BE49-F238E27FC236}">
                <a16:creationId xmlns:a16="http://schemas.microsoft.com/office/drawing/2014/main" id="{37755E4B-0A4C-6D1A-99BE-AFAB67B1A2E6}"/>
              </a:ext>
            </a:extLst>
          </p:cNvPr>
          <p:cNvSpPr txBox="1"/>
          <p:nvPr/>
        </p:nvSpPr>
        <p:spPr>
          <a:xfrm>
            <a:off x="335091" y="941356"/>
            <a:ext cx="11521814" cy="4924428"/>
          </a:xfrm>
          <a:prstGeom prst="rect">
            <a:avLst/>
          </a:prstGeom>
          <a:noFill/>
          <a:ln cap="flat">
            <a:noFill/>
          </a:ln>
        </p:spPr>
        <p:txBody>
          <a:bodyPr vert="horz" wrap="square" lIns="91440" tIns="45720" rIns="91440" bIns="45720" anchor="t" anchorCtr="0" compatLnSpc="1">
            <a:spAutoFit/>
          </a:bodyPr>
          <a:lstStyle/>
          <a:p>
            <a:pPr marL="342900" marR="0" lvl="0" indent="-342900" algn="l" defTabSz="457200" rtl="0" fontAlgn="auto" hangingPunct="1">
              <a:lnSpc>
                <a:spcPct val="100000"/>
              </a:lnSpc>
              <a:spcBef>
                <a:spcPts val="1200"/>
              </a:spcBef>
              <a:spcAft>
                <a:spcPts val="0"/>
              </a:spcAft>
              <a:buSzPct val="100000"/>
              <a:buFont typeface="Arial" pitchFamily="34"/>
              <a:buChar char="•"/>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a:ea typeface="ＭＳ Ｐゴシック"/>
              </a:rPr>
              <a:t>We’ve developed a single assessment framework, replacing </a:t>
            </a:r>
            <a:br>
              <a:rPr lang="en-US" sz="2400" b="0" i="0" u="none" strike="noStrike" kern="1200" cap="none" spc="0" baseline="0">
                <a:solidFill>
                  <a:srgbClr val="000000"/>
                </a:solidFill>
                <a:uFillTx/>
                <a:latin typeface="Arial"/>
                <a:ea typeface="ＭＳ Ｐゴシック"/>
              </a:rPr>
            </a:br>
            <a:r>
              <a:rPr lang="en-US" sz="2400" b="0" i="0" u="none" strike="noStrike" kern="1200" cap="none" spc="0" baseline="0">
                <a:solidFill>
                  <a:srgbClr val="000000"/>
                </a:solidFill>
                <a:uFillTx/>
                <a:latin typeface="Arial"/>
                <a:ea typeface="ＭＳ Ｐゴシック"/>
              </a:rPr>
              <a:t>the current 4 separate frameworks and we'll use it to assess </a:t>
            </a:r>
            <a:br>
              <a:rPr lang="en-US" sz="2400" b="0" i="0" u="none" strike="noStrike" kern="1200" cap="none" spc="0" baseline="0">
                <a:solidFill>
                  <a:srgbClr val="000000"/>
                </a:solidFill>
                <a:uFillTx/>
                <a:latin typeface="Arial"/>
                <a:ea typeface="ＭＳ Ｐゴシック"/>
              </a:rPr>
            </a:br>
            <a:r>
              <a:rPr lang="en-US" sz="2400" b="0" i="0" u="none" strike="noStrike" kern="1200" cap="none" spc="0" baseline="0">
                <a:solidFill>
                  <a:srgbClr val="000000"/>
                </a:solidFill>
                <a:uFillTx/>
                <a:latin typeface="Arial"/>
                <a:ea typeface="ＭＳ Ｐゴシック"/>
              </a:rPr>
              <a:t>all service types and as the basis for assessing local authorities </a:t>
            </a:r>
            <a:br>
              <a:rPr lang="en-US" sz="2400" b="0" i="0" u="none" strike="noStrike" kern="1200" cap="none" spc="0" baseline="0">
                <a:solidFill>
                  <a:srgbClr val="000000"/>
                </a:solidFill>
                <a:uFillTx/>
                <a:latin typeface="Arial"/>
                <a:ea typeface="ＭＳ Ｐゴシック"/>
              </a:rPr>
            </a:br>
            <a:r>
              <a:rPr lang="en-US" sz="2400" b="0" i="0" u="none" strike="noStrike" kern="1200" cap="none" spc="0" baseline="0">
                <a:solidFill>
                  <a:srgbClr val="000000"/>
                </a:solidFill>
                <a:uFillTx/>
                <a:latin typeface="Arial"/>
                <a:ea typeface="ＭＳ Ｐゴシック"/>
              </a:rPr>
              <a:t>and integrated care systems</a:t>
            </a:r>
          </a:p>
          <a:p>
            <a:pPr marL="342900" marR="0" lvl="0" indent="-342900" algn="l" defTabSz="457200" rtl="0" fontAlgn="auto" hangingPunct="1">
              <a:lnSpc>
                <a:spcPct val="100000"/>
              </a:lnSpc>
              <a:spcBef>
                <a:spcPts val="1200"/>
              </a:spcBef>
              <a:spcAft>
                <a:spcPts val="0"/>
              </a:spcAft>
              <a:buSzPct val="100000"/>
              <a:buFont typeface="Arial" pitchFamily="34"/>
              <a:buChar char="•"/>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a:ea typeface="ＭＳ Ｐゴシック"/>
              </a:rPr>
              <a:t>Our ratings and 5 key questions will stay central to our approach</a:t>
            </a:r>
          </a:p>
          <a:p>
            <a:pPr marL="342900" marR="0" lvl="0" indent="-342900" algn="l" defTabSz="457200" rtl="0" fontAlgn="auto" hangingPunct="1">
              <a:lnSpc>
                <a:spcPct val="100000"/>
              </a:lnSpc>
              <a:spcBef>
                <a:spcPts val="1200"/>
              </a:spcBef>
              <a:spcAft>
                <a:spcPts val="0"/>
              </a:spcAft>
              <a:buSzPct val="100000"/>
              <a:buFont typeface="Arial" pitchFamily="34"/>
              <a:buChar char="•"/>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a:ea typeface="ＭＳ Ｐゴシック"/>
              </a:rPr>
              <a:t>We’re replacing our existing key lines of enquiry and prompts with ‘quality statements’</a:t>
            </a:r>
          </a:p>
          <a:p>
            <a:pPr marL="342900" marR="0" lvl="0" indent="-342900" algn="l" defTabSz="457200" rtl="0" fontAlgn="auto" hangingPunct="1">
              <a:lnSpc>
                <a:spcPct val="100000"/>
              </a:lnSpc>
              <a:spcBef>
                <a:spcPts val="1200"/>
              </a:spcBef>
              <a:spcAft>
                <a:spcPts val="0"/>
              </a:spcAft>
              <a:buSzPct val="100000"/>
              <a:buFont typeface="Arial" pitchFamily="34"/>
              <a:buChar char="•"/>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a:ea typeface="ＭＳ Ｐゴシック"/>
              </a:rPr>
              <a:t>We’re moving away from separate ‘monitor’, ‘inspect’ and ‘rate’ steps</a:t>
            </a:r>
          </a:p>
          <a:p>
            <a:pPr marL="342900" marR="0" lvl="0" indent="-342900" algn="l" defTabSz="457200" rtl="0" fontAlgn="auto" hangingPunct="1">
              <a:lnSpc>
                <a:spcPct val="100000"/>
              </a:lnSpc>
              <a:spcBef>
                <a:spcPts val="1200"/>
              </a:spcBef>
              <a:spcAft>
                <a:spcPts val="0"/>
              </a:spcAft>
              <a:buSzPct val="100000"/>
              <a:buFont typeface="Arial" pitchFamily="34"/>
              <a:buChar char="•"/>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a:ea typeface="ＭＳ Ｐゴシック"/>
              </a:rPr>
              <a:t>We’ll assess providers in a more flexible way to provide an up-to-date view of quality</a:t>
            </a:r>
          </a:p>
          <a:p>
            <a:pPr marL="342900" marR="0" lvl="0" indent="-342900" algn="l" defTabSz="457200" rtl="0" fontAlgn="auto" hangingPunct="1">
              <a:lnSpc>
                <a:spcPct val="100000"/>
              </a:lnSpc>
              <a:spcBef>
                <a:spcPts val="1200"/>
              </a:spcBef>
              <a:spcAft>
                <a:spcPts val="0"/>
              </a:spcAft>
              <a:buSzPct val="100000"/>
              <a:buFont typeface="Arial" pitchFamily="34"/>
              <a:buChar char="•"/>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a:ea typeface="ＭＳ Ｐゴシック"/>
              </a:rPr>
              <a:t>It will allow us to better identify trends and patterns across areas</a:t>
            </a:r>
          </a:p>
        </p:txBody>
      </p:sp>
      <p:sp>
        <p:nvSpPr>
          <p:cNvPr id="3" name="Title: Use the accesibility checker">
            <a:extLst>
              <a:ext uri="{FF2B5EF4-FFF2-40B4-BE49-F238E27FC236}">
                <a16:creationId xmlns:a16="http://schemas.microsoft.com/office/drawing/2014/main" id="{B1EFE84C-4B6B-9FAB-8DAB-4D4D21FDD4B2}"/>
              </a:ext>
            </a:extLst>
          </p:cNvPr>
          <p:cNvSpPr txBox="1">
            <a:spLocks noGrp="1"/>
          </p:cNvSpPr>
          <p:nvPr>
            <p:ph type="title"/>
          </p:nvPr>
        </p:nvSpPr>
        <p:spPr>
          <a:xfrm>
            <a:off x="352583" y="117738"/>
            <a:ext cx="10972315" cy="838605"/>
          </a:xfrm>
        </p:spPr>
        <p:txBody>
          <a:bodyPr/>
          <a:lstStyle/>
          <a:p>
            <a:pPr lvl="0"/>
            <a:r>
              <a:rPr lang="en-GB" sz="4267" cap="none">
                <a:solidFill>
                  <a:srgbClr val="5F2861"/>
                </a:solidFill>
              </a:rPr>
              <a:t>New policy</a:t>
            </a:r>
          </a:p>
        </p:txBody>
      </p:sp>
      <p:pic>
        <p:nvPicPr>
          <p:cNvPr id="4" name="Picture 2">
            <a:extLst>
              <a:ext uri="{FF2B5EF4-FFF2-40B4-BE49-F238E27FC236}">
                <a16:creationId xmlns:a16="http://schemas.microsoft.com/office/drawing/2014/main" id="{7F0BC1E5-6896-9FD3-01A7-90EF468A147E}"/>
              </a:ext>
            </a:extLst>
          </p:cNvPr>
          <p:cNvPicPr>
            <a:picLocks noChangeAspect="1"/>
          </p:cNvPicPr>
          <p:nvPr/>
        </p:nvPicPr>
        <p:blipFill>
          <a:blip r:embed="rId3"/>
          <a:stretch>
            <a:fillRect/>
          </a:stretch>
        </p:blipFill>
        <p:spPr>
          <a:xfrm>
            <a:off x="9674717" y="175244"/>
            <a:ext cx="2182188" cy="1963107"/>
          </a:xfrm>
          <a:prstGeom prst="rect">
            <a:avLst/>
          </a:prstGeom>
          <a:noFill/>
          <a:ln cap="flat">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2145706330">
    <p:spTree>
      <p:nvGrpSpPr>
        <p:cNvPr id="1" name=""/>
        <p:cNvGrpSpPr/>
        <p:nvPr/>
      </p:nvGrpSpPr>
      <p:grpSpPr>
        <a:xfrm>
          <a:off x="0" y="0"/>
          <a:ext cx="0" cy="0"/>
          <a:chOff x="0" y="0"/>
          <a:chExt cx="0" cy="0"/>
        </a:xfrm>
      </p:grpSpPr>
      <p:grpSp>
        <p:nvGrpSpPr>
          <p:cNvPr id="2" name="Group 3">
            <a:extLst>
              <a:ext uri="{FF2B5EF4-FFF2-40B4-BE49-F238E27FC236}">
                <a16:creationId xmlns:a16="http://schemas.microsoft.com/office/drawing/2014/main" id="{3EBAC7CA-D7E6-54FA-F40E-70631A0CAF07}"/>
              </a:ext>
            </a:extLst>
          </p:cNvPr>
          <p:cNvGrpSpPr/>
          <p:nvPr/>
        </p:nvGrpSpPr>
        <p:grpSpPr>
          <a:xfrm>
            <a:off x="5444026" y="233775"/>
            <a:ext cx="6188458" cy="6020052"/>
            <a:chOff x="5444026" y="233775"/>
            <a:chExt cx="6188458" cy="6020052"/>
          </a:xfrm>
        </p:grpSpPr>
        <p:sp>
          <p:nvSpPr>
            <p:cNvPr id="3" name="Freeform: Shape 4">
              <a:extLst>
                <a:ext uri="{FF2B5EF4-FFF2-40B4-BE49-F238E27FC236}">
                  <a16:creationId xmlns:a16="http://schemas.microsoft.com/office/drawing/2014/main" id="{38C01715-ED06-47B2-90A0-C7A5DE6DED8C}"/>
                </a:ext>
              </a:extLst>
            </p:cNvPr>
            <p:cNvSpPr/>
            <p:nvPr/>
          </p:nvSpPr>
          <p:spPr>
            <a:xfrm>
              <a:off x="5444026" y="233775"/>
              <a:ext cx="6188458" cy="6020052"/>
            </a:xfrm>
            <a:custGeom>
              <a:avLst/>
              <a:gdLst>
                <a:gd name="f0" fmla="val 10800000"/>
                <a:gd name="f1" fmla="val 5400000"/>
                <a:gd name="f2" fmla="val 180"/>
                <a:gd name="f3" fmla="val w"/>
                <a:gd name="f4" fmla="val h"/>
                <a:gd name="f5" fmla="val 0"/>
                <a:gd name="f6" fmla="val 6507736"/>
                <a:gd name="f7" fmla="val 3253868"/>
                <a:gd name="f8" fmla="val 5050930"/>
                <a:gd name="f9" fmla="val 1456806"/>
                <a:gd name="f10" fmla="val 359509"/>
                <a:gd name="f11" fmla="val 1655358"/>
                <a:gd name="f12" fmla="val 4852378"/>
                <a:gd name="f13" fmla="val 6148227"/>
                <a:gd name="f14" fmla="+- 0 0 -90"/>
                <a:gd name="f15" fmla="*/ f3 1 6507736"/>
                <a:gd name="f16" fmla="*/ f4 1 6507736"/>
                <a:gd name="f17" fmla="+- f6 0 f5"/>
                <a:gd name="f18" fmla="*/ f14 f0 1"/>
                <a:gd name="f19" fmla="*/ f17 1 6507736"/>
                <a:gd name="f20" fmla="*/ 3253868 f17 1"/>
                <a:gd name="f21" fmla="*/ 0 f17 1"/>
                <a:gd name="f22" fmla="*/ 6507736 f17 1"/>
                <a:gd name="f23" fmla="*/ 359509 f17 1"/>
                <a:gd name="f24" fmla="*/ 6148227 f17 1"/>
                <a:gd name="f25" fmla="*/ f18 1 f2"/>
                <a:gd name="f26" fmla="*/ f20 1 6507736"/>
                <a:gd name="f27" fmla="*/ f21 1 6507736"/>
                <a:gd name="f28" fmla="*/ f22 1 6507736"/>
                <a:gd name="f29" fmla="*/ f23 1 6507736"/>
                <a:gd name="f30" fmla="*/ f24 1 6507736"/>
                <a:gd name="f31" fmla="*/ f5 1 f19"/>
                <a:gd name="f32" fmla="*/ f6 1 f19"/>
                <a:gd name="f33" fmla="+- f25 0 f1"/>
                <a:gd name="f34" fmla="*/ f26 1 f19"/>
                <a:gd name="f35" fmla="*/ f27 1 f19"/>
                <a:gd name="f36" fmla="*/ f28 1 f19"/>
                <a:gd name="f37" fmla="*/ f29 1 f19"/>
                <a:gd name="f38" fmla="*/ f30 1 f19"/>
                <a:gd name="f39" fmla="*/ f31 f15 1"/>
                <a:gd name="f40" fmla="*/ f32 f15 1"/>
                <a:gd name="f41" fmla="*/ f32 f16 1"/>
                <a:gd name="f42" fmla="*/ f31 f16 1"/>
                <a:gd name="f43" fmla="*/ f34 f15 1"/>
                <a:gd name="f44" fmla="*/ f35 f16 1"/>
                <a:gd name="f45" fmla="*/ f36 f15 1"/>
                <a:gd name="f46" fmla="*/ f34 f16 1"/>
                <a:gd name="f47" fmla="*/ f36 f16 1"/>
                <a:gd name="f48" fmla="*/ f35 f15 1"/>
                <a:gd name="f49" fmla="*/ f37 f16 1"/>
                <a:gd name="f50" fmla="*/ f37 f15 1"/>
                <a:gd name="f51" fmla="*/ f38 f16 1"/>
                <a:gd name="f52" fmla="*/ f38 f15 1"/>
              </a:gdLst>
              <a:ahLst/>
              <a:cxnLst>
                <a:cxn ang="3cd4">
                  <a:pos x="hc" y="t"/>
                </a:cxn>
                <a:cxn ang="0">
                  <a:pos x="r" y="vc"/>
                </a:cxn>
                <a:cxn ang="cd4">
                  <a:pos x="hc" y="b"/>
                </a:cxn>
                <a:cxn ang="cd2">
                  <a:pos x="l" y="vc"/>
                </a:cxn>
                <a:cxn ang="f33">
                  <a:pos x="f43" y="f44"/>
                </a:cxn>
                <a:cxn ang="f33">
                  <a:pos x="f45" y="f46"/>
                </a:cxn>
                <a:cxn ang="f33">
                  <a:pos x="f43" y="f47"/>
                </a:cxn>
                <a:cxn ang="f33">
                  <a:pos x="f48" y="f46"/>
                </a:cxn>
                <a:cxn ang="f33">
                  <a:pos x="f43" y="f44"/>
                </a:cxn>
                <a:cxn ang="f33">
                  <a:pos x="f43" y="f49"/>
                </a:cxn>
                <a:cxn ang="f33">
                  <a:pos x="f50" y="f46"/>
                </a:cxn>
                <a:cxn ang="f33">
                  <a:pos x="f43" y="f51"/>
                </a:cxn>
                <a:cxn ang="f33">
                  <a:pos x="f52" y="f46"/>
                </a:cxn>
                <a:cxn ang="f33">
                  <a:pos x="f43" y="f49"/>
                </a:cxn>
              </a:cxnLst>
              <a:rect l="f39" t="f42" r="f40" b="f41"/>
              <a:pathLst>
                <a:path w="6507736" h="6507736">
                  <a:moveTo>
                    <a:pt x="f7" y="f5"/>
                  </a:moveTo>
                  <a:cubicBezTo>
                    <a:pt x="f8" y="f5"/>
                    <a:pt x="f6" y="f9"/>
                    <a:pt x="f6" y="f7"/>
                  </a:cubicBezTo>
                  <a:cubicBezTo>
                    <a:pt x="f6" y="f8"/>
                    <a:pt x="f8" y="f6"/>
                    <a:pt x="f7" y="f6"/>
                  </a:cubicBezTo>
                  <a:cubicBezTo>
                    <a:pt x="f9" y="f6"/>
                    <a:pt x="f5" y="f8"/>
                    <a:pt x="f5" y="f7"/>
                  </a:cubicBezTo>
                  <a:cubicBezTo>
                    <a:pt x="f5" y="f9"/>
                    <a:pt x="f9" y="f5"/>
                    <a:pt x="f7" y="f5"/>
                  </a:cubicBezTo>
                  <a:close/>
                  <a:moveTo>
                    <a:pt x="f7" y="f10"/>
                  </a:moveTo>
                  <a:cubicBezTo>
                    <a:pt x="f11" y="f10"/>
                    <a:pt x="f10" y="f11"/>
                    <a:pt x="f10" y="f7"/>
                  </a:cubicBezTo>
                  <a:cubicBezTo>
                    <a:pt x="f10" y="f12"/>
                    <a:pt x="f11" y="f13"/>
                    <a:pt x="f7" y="f13"/>
                  </a:cubicBezTo>
                  <a:cubicBezTo>
                    <a:pt x="f12" y="f13"/>
                    <a:pt x="f13" y="f12"/>
                    <a:pt x="f13" y="f7"/>
                  </a:cubicBezTo>
                  <a:cubicBezTo>
                    <a:pt x="f13" y="f11"/>
                    <a:pt x="f12" y="f10"/>
                    <a:pt x="f7" y="f10"/>
                  </a:cubicBezTo>
                  <a:close/>
                </a:path>
              </a:pathLst>
            </a:custGeom>
            <a:solidFill>
              <a:srgbClr val="D9D9D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4" name="Freeform: Shape 6">
              <a:extLst>
                <a:ext uri="{FF2B5EF4-FFF2-40B4-BE49-F238E27FC236}">
                  <a16:creationId xmlns:a16="http://schemas.microsoft.com/office/drawing/2014/main" id="{DD56FC4A-2AC3-9CFB-6B64-791A58924C13}"/>
                </a:ext>
              </a:extLst>
            </p:cNvPr>
            <p:cNvSpPr/>
            <p:nvPr/>
          </p:nvSpPr>
          <p:spPr>
            <a:xfrm rot="5400013">
              <a:off x="8577162" y="1054083"/>
              <a:ext cx="2163378" cy="2194907"/>
            </a:xfrm>
            <a:custGeom>
              <a:avLst/>
              <a:gdLst>
                <a:gd name="f0" fmla="val 10800000"/>
                <a:gd name="f1" fmla="val 5400000"/>
                <a:gd name="f2" fmla="val 180"/>
                <a:gd name="f3" fmla="val w"/>
                <a:gd name="f4" fmla="val h"/>
                <a:gd name="f5" fmla="val 0"/>
                <a:gd name="f6" fmla="val 2338633"/>
                <a:gd name="f7" fmla="val 2308148"/>
                <a:gd name="f8" fmla="val 9945"/>
                <a:gd name="f9" fmla="val 2111185"/>
                <a:gd name="f10" fmla="val 122374"/>
                <a:gd name="f11" fmla="val 1004116"/>
                <a:gd name="f12" fmla="val 1002494"/>
                <a:gd name="f13" fmla="val 123997"/>
                <a:gd name="f14" fmla="val 2109563"/>
                <a:gd name="f15" fmla="val 11567"/>
                <a:gd name="f16" fmla="+- 0 0 -90"/>
                <a:gd name="f17" fmla="*/ f3 1 2338633"/>
                <a:gd name="f18" fmla="*/ f4 1 2308148"/>
                <a:gd name="f19" fmla="+- f7 0 f5"/>
                <a:gd name="f20" fmla="+- f6 0 f5"/>
                <a:gd name="f21" fmla="*/ f16 f0 1"/>
                <a:gd name="f22" fmla="*/ f20 1 2338633"/>
                <a:gd name="f23" fmla="*/ f19 1 2308148"/>
                <a:gd name="f24" fmla="*/ 0 f20 1"/>
                <a:gd name="f25" fmla="*/ 2308148 f19 1"/>
                <a:gd name="f26" fmla="*/ 9945 f20 1"/>
                <a:gd name="f27" fmla="*/ 2111185 f19 1"/>
                <a:gd name="f28" fmla="*/ 2109563 f20 1"/>
                <a:gd name="f29" fmla="*/ 11567 f19 1"/>
                <a:gd name="f30" fmla="*/ 2338633 f20 1"/>
                <a:gd name="f31" fmla="*/ 0 f19 1"/>
                <a:gd name="f32" fmla="*/ f21 1 f2"/>
                <a:gd name="f33" fmla="*/ f24 1 2338633"/>
                <a:gd name="f34" fmla="*/ f25 1 2308148"/>
                <a:gd name="f35" fmla="*/ f26 1 2338633"/>
                <a:gd name="f36" fmla="*/ f27 1 2308148"/>
                <a:gd name="f37" fmla="*/ f28 1 2338633"/>
                <a:gd name="f38" fmla="*/ f29 1 2308148"/>
                <a:gd name="f39" fmla="*/ f30 1 2338633"/>
                <a:gd name="f40" fmla="*/ f31 1 2308148"/>
                <a:gd name="f41" fmla="*/ f5 1 f22"/>
                <a:gd name="f42" fmla="*/ f6 1 f22"/>
                <a:gd name="f43" fmla="*/ f5 1 f23"/>
                <a:gd name="f44" fmla="*/ f7 1 f23"/>
                <a:gd name="f45" fmla="+- f32 0 f1"/>
                <a:gd name="f46" fmla="*/ f33 1 f22"/>
                <a:gd name="f47" fmla="*/ f34 1 f23"/>
                <a:gd name="f48" fmla="*/ f35 1 f22"/>
                <a:gd name="f49" fmla="*/ f36 1 f23"/>
                <a:gd name="f50" fmla="*/ f37 1 f22"/>
                <a:gd name="f51" fmla="*/ f38 1 f23"/>
                <a:gd name="f52" fmla="*/ f39 1 f22"/>
                <a:gd name="f53" fmla="*/ f40 1 f23"/>
                <a:gd name="f54" fmla="*/ f41 f17 1"/>
                <a:gd name="f55" fmla="*/ f42 f17 1"/>
                <a:gd name="f56" fmla="*/ f44 f18 1"/>
                <a:gd name="f57" fmla="*/ f43 f18 1"/>
                <a:gd name="f58" fmla="*/ f46 f17 1"/>
                <a:gd name="f59" fmla="*/ f47 f18 1"/>
                <a:gd name="f60" fmla="*/ f48 f17 1"/>
                <a:gd name="f61" fmla="*/ f49 f18 1"/>
                <a:gd name="f62" fmla="*/ f50 f17 1"/>
                <a:gd name="f63" fmla="*/ f51 f18 1"/>
                <a:gd name="f64" fmla="*/ f52 f17 1"/>
                <a:gd name="f65" fmla="*/ f53 f18 1"/>
              </a:gdLst>
              <a:ahLst/>
              <a:cxnLst>
                <a:cxn ang="3cd4">
                  <a:pos x="hc" y="t"/>
                </a:cxn>
                <a:cxn ang="0">
                  <a:pos x="r" y="vc"/>
                </a:cxn>
                <a:cxn ang="cd4">
                  <a:pos x="hc" y="b"/>
                </a:cxn>
                <a:cxn ang="cd2">
                  <a:pos x="l" y="vc"/>
                </a:cxn>
                <a:cxn ang="f45">
                  <a:pos x="f58" y="f59"/>
                </a:cxn>
                <a:cxn ang="f45">
                  <a:pos x="f60" y="f61"/>
                </a:cxn>
                <a:cxn ang="f45">
                  <a:pos x="f62" y="f63"/>
                </a:cxn>
                <a:cxn ang="f45">
                  <a:pos x="f64" y="f65"/>
                </a:cxn>
                <a:cxn ang="f45">
                  <a:pos x="f64" y="f59"/>
                </a:cxn>
                <a:cxn ang="f45">
                  <a:pos x="f58" y="f59"/>
                </a:cxn>
              </a:cxnLst>
              <a:rect l="f54" t="f57" r="f55" b="f56"/>
              <a:pathLst>
                <a:path w="2338633" h="2308148">
                  <a:moveTo>
                    <a:pt x="f5" y="f7"/>
                  </a:moveTo>
                  <a:lnTo>
                    <a:pt x="f8" y="f9"/>
                  </a:lnTo>
                  <a:cubicBezTo>
                    <a:pt x="f10" y="f11"/>
                    <a:pt x="f12" y="f13"/>
                    <a:pt x="f14" y="f15"/>
                  </a:cubicBezTo>
                  <a:lnTo>
                    <a:pt x="f6" y="f5"/>
                  </a:lnTo>
                  <a:lnTo>
                    <a:pt x="f6" y="f7"/>
                  </a:lnTo>
                  <a:lnTo>
                    <a:pt x="f5" y="f7"/>
                  </a:lnTo>
                  <a:close/>
                </a:path>
              </a:pathLst>
            </a:custGeom>
            <a:solidFill>
              <a:srgbClr val="FFFFFF"/>
            </a:solidFill>
            <a:ln w="38103" cap="flat">
              <a:solidFill>
                <a:srgbClr val="F2EACB"/>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5" name="Freeform: Shape 7">
              <a:extLst>
                <a:ext uri="{FF2B5EF4-FFF2-40B4-BE49-F238E27FC236}">
                  <a16:creationId xmlns:a16="http://schemas.microsoft.com/office/drawing/2014/main" id="{020CACD2-B9F7-75D2-ED43-AFBB137CBB71}"/>
                </a:ext>
              </a:extLst>
            </p:cNvPr>
            <p:cNvSpPr/>
            <p:nvPr/>
          </p:nvSpPr>
          <p:spPr>
            <a:xfrm rot="5400013">
              <a:off x="6317707" y="1054083"/>
              <a:ext cx="2163378" cy="2194907"/>
            </a:xfrm>
            <a:custGeom>
              <a:avLst/>
              <a:gdLst>
                <a:gd name="f0" fmla="val 10800000"/>
                <a:gd name="f1" fmla="val 5400000"/>
                <a:gd name="f2" fmla="val 180"/>
                <a:gd name="f3" fmla="val w"/>
                <a:gd name="f4" fmla="val h"/>
                <a:gd name="f5" fmla="val 0"/>
                <a:gd name="f6" fmla="val 2338633"/>
                <a:gd name="f7" fmla="val 2308146"/>
                <a:gd name="f8" fmla="val 2109563"/>
                <a:gd name="f9" fmla="val 2296579"/>
                <a:gd name="f10" fmla="val 1002494"/>
                <a:gd name="f11" fmla="val 2184150"/>
                <a:gd name="f12" fmla="val 122374"/>
                <a:gd name="f13" fmla="val 1304030"/>
                <a:gd name="f14" fmla="val 9945"/>
                <a:gd name="f15" fmla="val 196961"/>
                <a:gd name="f16" fmla="+- 0 0 -90"/>
                <a:gd name="f17" fmla="*/ f3 1 2338633"/>
                <a:gd name="f18" fmla="*/ f4 1 2308146"/>
                <a:gd name="f19" fmla="+- f7 0 f5"/>
                <a:gd name="f20" fmla="+- f6 0 f5"/>
                <a:gd name="f21" fmla="*/ f16 f0 1"/>
                <a:gd name="f22" fmla="*/ f20 1 2338633"/>
                <a:gd name="f23" fmla="*/ f19 1 2308146"/>
                <a:gd name="f24" fmla="*/ 0 f20 1"/>
                <a:gd name="f25" fmla="*/ 0 f19 1"/>
                <a:gd name="f26" fmla="*/ 2338633 f20 1"/>
                <a:gd name="f27" fmla="*/ 2308146 f19 1"/>
                <a:gd name="f28" fmla="*/ 2109563 f20 1"/>
                <a:gd name="f29" fmla="*/ 2296579 f19 1"/>
                <a:gd name="f30" fmla="*/ 9945 f20 1"/>
                <a:gd name="f31" fmla="*/ 196961 f19 1"/>
                <a:gd name="f32" fmla="*/ f21 1 f2"/>
                <a:gd name="f33" fmla="*/ f24 1 2338633"/>
                <a:gd name="f34" fmla="*/ f25 1 2308146"/>
                <a:gd name="f35" fmla="*/ f26 1 2338633"/>
                <a:gd name="f36" fmla="*/ f27 1 2308146"/>
                <a:gd name="f37" fmla="*/ f28 1 2338633"/>
                <a:gd name="f38" fmla="*/ f29 1 2308146"/>
                <a:gd name="f39" fmla="*/ f30 1 2338633"/>
                <a:gd name="f40" fmla="*/ f31 1 2308146"/>
                <a:gd name="f41" fmla="*/ f5 1 f22"/>
                <a:gd name="f42" fmla="*/ f6 1 f22"/>
                <a:gd name="f43" fmla="*/ f5 1 f23"/>
                <a:gd name="f44" fmla="*/ f7 1 f23"/>
                <a:gd name="f45" fmla="+- f32 0 f1"/>
                <a:gd name="f46" fmla="*/ f33 1 f22"/>
                <a:gd name="f47" fmla="*/ f34 1 f23"/>
                <a:gd name="f48" fmla="*/ f35 1 f22"/>
                <a:gd name="f49" fmla="*/ f36 1 f23"/>
                <a:gd name="f50" fmla="*/ f37 1 f22"/>
                <a:gd name="f51" fmla="*/ f38 1 f23"/>
                <a:gd name="f52" fmla="*/ f39 1 f22"/>
                <a:gd name="f53" fmla="*/ f40 1 f23"/>
                <a:gd name="f54" fmla="*/ f41 f17 1"/>
                <a:gd name="f55" fmla="*/ f42 f17 1"/>
                <a:gd name="f56" fmla="*/ f44 f18 1"/>
                <a:gd name="f57" fmla="*/ f43 f18 1"/>
                <a:gd name="f58" fmla="*/ f46 f17 1"/>
                <a:gd name="f59" fmla="*/ f47 f18 1"/>
                <a:gd name="f60" fmla="*/ f48 f17 1"/>
                <a:gd name="f61" fmla="*/ f49 f18 1"/>
                <a:gd name="f62" fmla="*/ f50 f17 1"/>
                <a:gd name="f63" fmla="*/ f51 f18 1"/>
                <a:gd name="f64" fmla="*/ f52 f17 1"/>
                <a:gd name="f65" fmla="*/ f53 f18 1"/>
              </a:gdLst>
              <a:ahLst/>
              <a:cxnLst>
                <a:cxn ang="3cd4">
                  <a:pos x="hc" y="t"/>
                </a:cxn>
                <a:cxn ang="0">
                  <a:pos x="r" y="vc"/>
                </a:cxn>
                <a:cxn ang="cd4">
                  <a:pos x="hc" y="b"/>
                </a:cxn>
                <a:cxn ang="cd2">
                  <a:pos x="l" y="vc"/>
                </a:cxn>
                <a:cxn ang="f45">
                  <a:pos x="f58" y="f59"/>
                </a:cxn>
                <a:cxn ang="f45">
                  <a:pos x="f60" y="f59"/>
                </a:cxn>
                <a:cxn ang="f45">
                  <a:pos x="f60" y="f61"/>
                </a:cxn>
                <a:cxn ang="f45">
                  <a:pos x="f62" y="f63"/>
                </a:cxn>
                <a:cxn ang="f45">
                  <a:pos x="f64" y="f65"/>
                </a:cxn>
                <a:cxn ang="f45">
                  <a:pos x="f58" y="f59"/>
                </a:cxn>
              </a:cxnLst>
              <a:rect l="f54" t="f57" r="f55" b="f56"/>
              <a:pathLst>
                <a:path w="2338633" h="2308146">
                  <a:moveTo>
                    <a:pt x="f5" y="f5"/>
                  </a:moveTo>
                  <a:lnTo>
                    <a:pt x="f6" y="f5"/>
                  </a:lnTo>
                  <a:lnTo>
                    <a:pt x="f6" y="f7"/>
                  </a:lnTo>
                  <a:lnTo>
                    <a:pt x="f8" y="f9"/>
                  </a:lnTo>
                  <a:cubicBezTo>
                    <a:pt x="f10" y="f11"/>
                    <a:pt x="f12" y="f13"/>
                    <a:pt x="f14" y="f15"/>
                  </a:cubicBezTo>
                  <a:lnTo>
                    <a:pt x="f5" y="f5"/>
                  </a:lnTo>
                  <a:close/>
                </a:path>
              </a:pathLst>
            </a:custGeom>
            <a:noFill/>
            <a:ln w="38103" cap="flat">
              <a:solidFill>
                <a:srgbClr val="743669"/>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6" name="Freeform: Shape 8">
              <a:extLst>
                <a:ext uri="{FF2B5EF4-FFF2-40B4-BE49-F238E27FC236}">
                  <a16:creationId xmlns:a16="http://schemas.microsoft.com/office/drawing/2014/main" id="{DA08B286-30D4-3557-B046-29B19626C26C}"/>
                </a:ext>
              </a:extLst>
            </p:cNvPr>
            <p:cNvSpPr/>
            <p:nvPr/>
          </p:nvSpPr>
          <p:spPr>
            <a:xfrm rot="5400013">
              <a:off x="6296379" y="3238251"/>
              <a:ext cx="10579" cy="548"/>
            </a:xfrm>
            <a:custGeom>
              <a:avLst/>
              <a:gdLst>
                <a:gd name="f0" fmla="val 10800000"/>
                <a:gd name="f1" fmla="val 5400000"/>
                <a:gd name="f2" fmla="val 180"/>
                <a:gd name="f3" fmla="val w"/>
                <a:gd name="f4" fmla="val h"/>
                <a:gd name="f5" fmla="val 0"/>
                <a:gd name="f6" fmla="val 11436"/>
                <a:gd name="f7" fmla="val 577"/>
                <a:gd name="f8" fmla="+- 0 0 -90"/>
                <a:gd name="f9" fmla="*/ f3 1 11436"/>
                <a:gd name="f10" fmla="*/ f4 1 577"/>
                <a:gd name="f11" fmla="+- f7 0 f5"/>
                <a:gd name="f12" fmla="+- f6 0 f5"/>
                <a:gd name="f13" fmla="*/ f8 f0 1"/>
                <a:gd name="f14" fmla="*/ f12 1 11436"/>
                <a:gd name="f15" fmla="*/ f11 1 577"/>
                <a:gd name="f16" fmla="*/ 0 f12 1"/>
                <a:gd name="f17" fmla="*/ 577 f11 1"/>
                <a:gd name="f18" fmla="*/ 0 f11 1"/>
                <a:gd name="f19" fmla="*/ 11436 f12 1"/>
                <a:gd name="f20" fmla="*/ f13 1 f2"/>
                <a:gd name="f21" fmla="*/ f16 1 11436"/>
                <a:gd name="f22" fmla="*/ f17 1 577"/>
                <a:gd name="f23" fmla="*/ f18 1 577"/>
                <a:gd name="f24" fmla="*/ f19 1 11436"/>
                <a:gd name="f25" fmla="*/ f5 1 f14"/>
                <a:gd name="f26" fmla="*/ f6 1 f14"/>
                <a:gd name="f27" fmla="*/ f5 1 f15"/>
                <a:gd name="f28" fmla="*/ f7 1 f15"/>
                <a:gd name="f29" fmla="+- f20 0 f1"/>
                <a:gd name="f30" fmla="*/ f21 1 f14"/>
                <a:gd name="f31" fmla="*/ f22 1 f15"/>
                <a:gd name="f32" fmla="*/ f23 1 f15"/>
                <a:gd name="f33" fmla="*/ f24 1 f14"/>
                <a:gd name="f34" fmla="*/ f25 f9 1"/>
                <a:gd name="f35" fmla="*/ f26 f9 1"/>
                <a:gd name="f36" fmla="*/ f28 f10 1"/>
                <a:gd name="f37" fmla="*/ f27 f10 1"/>
                <a:gd name="f38" fmla="*/ f30 f9 1"/>
                <a:gd name="f39" fmla="*/ f31 f10 1"/>
                <a:gd name="f40" fmla="*/ f32 f10 1"/>
                <a:gd name="f41" fmla="*/ f33 f9 1"/>
              </a:gdLst>
              <a:ahLst/>
              <a:cxnLst>
                <a:cxn ang="3cd4">
                  <a:pos x="hc" y="t"/>
                </a:cxn>
                <a:cxn ang="0">
                  <a:pos x="r" y="vc"/>
                </a:cxn>
                <a:cxn ang="cd4">
                  <a:pos x="hc" y="b"/>
                </a:cxn>
                <a:cxn ang="cd2">
                  <a:pos x="l" y="vc"/>
                </a:cxn>
                <a:cxn ang="f29">
                  <a:pos x="f38" y="f39"/>
                </a:cxn>
                <a:cxn ang="f29">
                  <a:pos x="f38" y="f40"/>
                </a:cxn>
                <a:cxn ang="f29">
                  <a:pos x="f41" y="f39"/>
                </a:cxn>
                <a:cxn ang="f29">
                  <a:pos x="f38" y="f39"/>
                </a:cxn>
              </a:cxnLst>
              <a:rect l="f34" t="f37" r="f35" b="f36"/>
              <a:pathLst>
                <a:path w="11436" h="577">
                  <a:moveTo>
                    <a:pt x="f5" y="f7"/>
                  </a:moveTo>
                  <a:lnTo>
                    <a:pt x="f5" y="f5"/>
                  </a:lnTo>
                  <a:lnTo>
                    <a:pt x="f6" y="f7"/>
                  </a:lnTo>
                  <a:lnTo>
                    <a:pt x="f5" y="f7"/>
                  </a:lnTo>
                  <a:close/>
                </a:path>
              </a:pathLst>
            </a:custGeom>
            <a:solidFill>
              <a:srgbClr val="4F81BD"/>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7" name="Freeform: Shape 10">
              <a:extLst>
                <a:ext uri="{FF2B5EF4-FFF2-40B4-BE49-F238E27FC236}">
                  <a16:creationId xmlns:a16="http://schemas.microsoft.com/office/drawing/2014/main" id="{749606B1-9A58-CCAB-7ECC-B67DA915904E}"/>
                </a:ext>
              </a:extLst>
            </p:cNvPr>
            <p:cNvSpPr/>
            <p:nvPr/>
          </p:nvSpPr>
          <p:spPr>
            <a:xfrm rot="5400013">
              <a:off x="6348921" y="3269863"/>
              <a:ext cx="2103979" cy="2191825"/>
            </a:xfrm>
            <a:custGeom>
              <a:avLst/>
              <a:gdLst>
                <a:gd name="f0" fmla="val 10800000"/>
                <a:gd name="f1" fmla="val 5400000"/>
                <a:gd name="f2" fmla="val 180"/>
                <a:gd name="f3" fmla="val w"/>
                <a:gd name="f4" fmla="val h"/>
                <a:gd name="f5" fmla="val 0"/>
                <a:gd name="f6" fmla="val 2274417"/>
                <a:gd name="f7" fmla="val 2304903"/>
                <a:gd name="f8" fmla="val 2264472"/>
                <a:gd name="f9" fmla="val 196961"/>
                <a:gd name="f10" fmla="val 2152042"/>
                <a:gd name="f11" fmla="val 1304030"/>
                <a:gd name="f12" fmla="val 1271923"/>
                <a:gd name="f13" fmla="val 2184150"/>
                <a:gd name="f14" fmla="val 164854"/>
                <a:gd name="f15" fmla="val 2296579"/>
                <a:gd name="f16" fmla="+- 0 0 -90"/>
                <a:gd name="f17" fmla="*/ f3 1 2274417"/>
                <a:gd name="f18" fmla="*/ f4 1 2304903"/>
                <a:gd name="f19" fmla="+- f7 0 f5"/>
                <a:gd name="f20" fmla="+- f6 0 f5"/>
                <a:gd name="f21" fmla="*/ f16 f0 1"/>
                <a:gd name="f22" fmla="*/ f20 1 2274417"/>
                <a:gd name="f23" fmla="*/ f19 1 2304903"/>
                <a:gd name="f24" fmla="*/ 0 f20 1"/>
                <a:gd name="f25" fmla="*/ 2304903 f19 1"/>
                <a:gd name="f26" fmla="*/ 0 f19 1"/>
                <a:gd name="f27" fmla="*/ 2274417 f20 1"/>
                <a:gd name="f28" fmla="*/ 2264472 f20 1"/>
                <a:gd name="f29" fmla="*/ 196961 f19 1"/>
                <a:gd name="f30" fmla="*/ 164854 f20 1"/>
                <a:gd name="f31" fmla="*/ 2296579 f19 1"/>
                <a:gd name="f32" fmla="*/ f21 1 f2"/>
                <a:gd name="f33" fmla="*/ f24 1 2274417"/>
                <a:gd name="f34" fmla="*/ f25 1 2304903"/>
                <a:gd name="f35" fmla="*/ f26 1 2304903"/>
                <a:gd name="f36" fmla="*/ f27 1 2274417"/>
                <a:gd name="f37" fmla="*/ f28 1 2274417"/>
                <a:gd name="f38" fmla="*/ f29 1 2304903"/>
                <a:gd name="f39" fmla="*/ f30 1 2274417"/>
                <a:gd name="f40" fmla="*/ f31 1 2304903"/>
                <a:gd name="f41" fmla="*/ f5 1 f22"/>
                <a:gd name="f42" fmla="*/ f6 1 f22"/>
                <a:gd name="f43" fmla="*/ f5 1 f23"/>
                <a:gd name="f44" fmla="*/ f7 1 f23"/>
                <a:gd name="f45" fmla="+- f32 0 f1"/>
                <a:gd name="f46" fmla="*/ f33 1 f22"/>
                <a:gd name="f47" fmla="*/ f34 1 f23"/>
                <a:gd name="f48" fmla="*/ f35 1 f23"/>
                <a:gd name="f49" fmla="*/ f36 1 f22"/>
                <a:gd name="f50" fmla="*/ f37 1 f22"/>
                <a:gd name="f51" fmla="*/ f38 1 f23"/>
                <a:gd name="f52" fmla="*/ f39 1 f22"/>
                <a:gd name="f53" fmla="*/ f40 1 f23"/>
                <a:gd name="f54" fmla="*/ f41 f17 1"/>
                <a:gd name="f55" fmla="*/ f42 f17 1"/>
                <a:gd name="f56" fmla="*/ f44 f18 1"/>
                <a:gd name="f57" fmla="*/ f43 f18 1"/>
                <a:gd name="f58" fmla="*/ f46 f17 1"/>
                <a:gd name="f59" fmla="*/ f47 f18 1"/>
                <a:gd name="f60" fmla="*/ f48 f18 1"/>
                <a:gd name="f61" fmla="*/ f49 f17 1"/>
                <a:gd name="f62" fmla="*/ f50 f17 1"/>
                <a:gd name="f63" fmla="*/ f51 f18 1"/>
                <a:gd name="f64" fmla="*/ f52 f17 1"/>
                <a:gd name="f65" fmla="*/ f53 f18 1"/>
              </a:gdLst>
              <a:ahLst/>
              <a:cxnLst>
                <a:cxn ang="3cd4">
                  <a:pos x="hc" y="t"/>
                </a:cxn>
                <a:cxn ang="0">
                  <a:pos x="r" y="vc"/>
                </a:cxn>
                <a:cxn ang="cd4">
                  <a:pos x="hc" y="b"/>
                </a:cxn>
                <a:cxn ang="cd2">
                  <a:pos x="l" y="vc"/>
                </a:cxn>
                <a:cxn ang="f45">
                  <a:pos x="f58" y="f59"/>
                </a:cxn>
                <a:cxn ang="f45">
                  <a:pos x="f58" y="f60"/>
                </a:cxn>
                <a:cxn ang="f45">
                  <a:pos x="f61" y="f60"/>
                </a:cxn>
                <a:cxn ang="f45">
                  <a:pos x="f62" y="f63"/>
                </a:cxn>
                <a:cxn ang="f45">
                  <a:pos x="f64" y="f65"/>
                </a:cxn>
                <a:cxn ang="f45">
                  <a:pos x="f58" y="f59"/>
                </a:cxn>
              </a:cxnLst>
              <a:rect l="f54" t="f57" r="f55" b="f56"/>
              <a:pathLst>
                <a:path w="2274417" h="2304903">
                  <a:moveTo>
                    <a:pt x="f5" y="f7"/>
                  </a:moveTo>
                  <a:lnTo>
                    <a:pt x="f5" y="f5"/>
                  </a:lnTo>
                  <a:lnTo>
                    <a:pt x="f6" y="f5"/>
                  </a:lnTo>
                  <a:lnTo>
                    <a:pt x="f8" y="f9"/>
                  </a:lnTo>
                  <a:cubicBezTo>
                    <a:pt x="f10" y="f11"/>
                    <a:pt x="f12" y="f13"/>
                    <a:pt x="f14" y="f15"/>
                  </a:cubicBezTo>
                  <a:lnTo>
                    <a:pt x="f5" y="f7"/>
                  </a:lnTo>
                  <a:close/>
                </a:path>
              </a:pathLst>
            </a:custGeom>
            <a:noFill/>
            <a:ln w="38103" cap="flat">
              <a:solidFill>
                <a:srgbClr val="D92866"/>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8" name="Freeform: Shape 11">
              <a:extLst>
                <a:ext uri="{FF2B5EF4-FFF2-40B4-BE49-F238E27FC236}">
                  <a16:creationId xmlns:a16="http://schemas.microsoft.com/office/drawing/2014/main" id="{C22BB717-12CC-E772-EC64-7C079DE11846}"/>
                </a:ext>
              </a:extLst>
            </p:cNvPr>
            <p:cNvSpPr/>
            <p:nvPr/>
          </p:nvSpPr>
          <p:spPr>
            <a:xfrm rot="5400013">
              <a:off x="8623555" y="3269863"/>
              <a:ext cx="2103979" cy="2191825"/>
            </a:xfrm>
            <a:custGeom>
              <a:avLst/>
              <a:gdLst>
                <a:gd name="f0" fmla="val 10800000"/>
                <a:gd name="f1" fmla="val 5400000"/>
                <a:gd name="f2" fmla="val 180"/>
                <a:gd name="f3" fmla="val w"/>
                <a:gd name="f4" fmla="val h"/>
                <a:gd name="f5" fmla="val 0"/>
                <a:gd name="f6" fmla="val 2274417"/>
                <a:gd name="f7" fmla="val 2304905"/>
                <a:gd name="f8" fmla="val 164854"/>
                <a:gd name="f9" fmla="val 8324"/>
                <a:gd name="f10" fmla="val 1271923"/>
                <a:gd name="f11" fmla="val 120754"/>
                <a:gd name="f12" fmla="val 2152042"/>
                <a:gd name="f13" fmla="val 1000873"/>
                <a:gd name="f14" fmla="val 2264472"/>
                <a:gd name="f15" fmla="val 2107942"/>
                <a:gd name="f16" fmla="+- 0 0 -90"/>
                <a:gd name="f17" fmla="*/ f3 1 2274417"/>
                <a:gd name="f18" fmla="*/ f4 1 2304905"/>
                <a:gd name="f19" fmla="+- f7 0 f5"/>
                <a:gd name="f20" fmla="+- f6 0 f5"/>
                <a:gd name="f21" fmla="*/ f16 f0 1"/>
                <a:gd name="f22" fmla="*/ f20 1 2274417"/>
                <a:gd name="f23" fmla="*/ f19 1 2304905"/>
                <a:gd name="f24" fmla="*/ 0 f20 1"/>
                <a:gd name="f25" fmla="*/ 2304905 f19 1"/>
                <a:gd name="f26" fmla="*/ 0 f19 1"/>
                <a:gd name="f27" fmla="*/ 164854 f20 1"/>
                <a:gd name="f28" fmla="*/ 8324 f19 1"/>
                <a:gd name="f29" fmla="*/ 2264472 f20 1"/>
                <a:gd name="f30" fmla="*/ 2107942 f19 1"/>
                <a:gd name="f31" fmla="*/ 2274417 f20 1"/>
                <a:gd name="f32" fmla="*/ f21 1 f2"/>
                <a:gd name="f33" fmla="*/ f24 1 2274417"/>
                <a:gd name="f34" fmla="*/ f25 1 2304905"/>
                <a:gd name="f35" fmla="*/ f26 1 2304905"/>
                <a:gd name="f36" fmla="*/ f27 1 2274417"/>
                <a:gd name="f37" fmla="*/ f28 1 2304905"/>
                <a:gd name="f38" fmla="*/ f29 1 2274417"/>
                <a:gd name="f39" fmla="*/ f30 1 2304905"/>
                <a:gd name="f40" fmla="*/ f31 1 2274417"/>
                <a:gd name="f41" fmla="*/ f5 1 f22"/>
                <a:gd name="f42" fmla="*/ f6 1 f22"/>
                <a:gd name="f43" fmla="*/ f5 1 f23"/>
                <a:gd name="f44" fmla="*/ f7 1 f23"/>
                <a:gd name="f45" fmla="+- f32 0 f1"/>
                <a:gd name="f46" fmla="*/ f33 1 f22"/>
                <a:gd name="f47" fmla="*/ f34 1 f23"/>
                <a:gd name="f48" fmla="*/ f35 1 f23"/>
                <a:gd name="f49" fmla="*/ f36 1 f22"/>
                <a:gd name="f50" fmla="*/ f37 1 f23"/>
                <a:gd name="f51" fmla="*/ f38 1 f22"/>
                <a:gd name="f52" fmla="*/ f39 1 f23"/>
                <a:gd name="f53" fmla="*/ f40 1 f22"/>
                <a:gd name="f54" fmla="*/ f41 f17 1"/>
                <a:gd name="f55" fmla="*/ f42 f17 1"/>
                <a:gd name="f56" fmla="*/ f44 f18 1"/>
                <a:gd name="f57" fmla="*/ f43 f18 1"/>
                <a:gd name="f58" fmla="*/ f46 f17 1"/>
                <a:gd name="f59" fmla="*/ f47 f18 1"/>
                <a:gd name="f60" fmla="*/ f48 f18 1"/>
                <a:gd name="f61" fmla="*/ f49 f17 1"/>
                <a:gd name="f62" fmla="*/ f50 f18 1"/>
                <a:gd name="f63" fmla="*/ f51 f17 1"/>
                <a:gd name="f64" fmla="*/ f52 f18 1"/>
                <a:gd name="f65" fmla="*/ f53 f17 1"/>
              </a:gdLst>
              <a:ahLst/>
              <a:cxnLst>
                <a:cxn ang="3cd4">
                  <a:pos x="hc" y="t"/>
                </a:cxn>
                <a:cxn ang="0">
                  <a:pos x="r" y="vc"/>
                </a:cxn>
                <a:cxn ang="cd4">
                  <a:pos x="hc" y="b"/>
                </a:cxn>
                <a:cxn ang="cd2">
                  <a:pos x="l" y="vc"/>
                </a:cxn>
                <a:cxn ang="f45">
                  <a:pos x="f58" y="f59"/>
                </a:cxn>
                <a:cxn ang="f45">
                  <a:pos x="f58" y="f60"/>
                </a:cxn>
                <a:cxn ang="f45">
                  <a:pos x="f61" y="f62"/>
                </a:cxn>
                <a:cxn ang="f45">
                  <a:pos x="f63" y="f64"/>
                </a:cxn>
                <a:cxn ang="f45">
                  <a:pos x="f65" y="f59"/>
                </a:cxn>
                <a:cxn ang="f45">
                  <a:pos x="f58" y="f59"/>
                </a:cxn>
              </a:cxnLst>
              <a:rect l="f54" t="f57" r="f55" b="f56"/>
              <a:pathLst>
                <a:path w="2274417" h="2304905">
                  <a:moveTo>
                    <a:pt x="f5" y="f7"/>
                  </a:moveTo>
                  <a:lnTo>
                    <a:pt x="f5" y="f5"/>
                  </a:lnTo>
                  <a:lnTo>
                    <a:pt x="f8" y="f9"/>
                  </a:lnTo>
                  <a:cubicBezTo>
                    <a:pt x="f10" y="f11"/>
                    <a:pt x="f12" y="f13"/>
                    <a:pt x="f14" y="f15"/>
                  </a:cubicBezTo>
                  <a:lnTo>
                    <a:pt x="f6" y="f7"/>
                  </a:lnTo>
                  <a:lnTo>
                    <a:pt x="f5" y="f7"/>
                  </a:lnTo>
                  <a:close/>
                </a:path>
              </a:pathLst>
            </a:custGeom>
            <a:solidFill>
              <a:srgbClr val="FFFFFF"/>
            </a:solidFill>
            <a:ln w="38103" cap="flat">
              <a:solidFill>
                <a:srgbClr val="666E75"/>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9" name="TextBox 17">
              <a:extLst>
                <a:ext uri="{FF2B5EF4-FFF2-40B4-BE49-F238E27FC236}">
                  <a16:creationId xmlns:a16="http://schemas.microsoft.com/office/drawing/2014/main" id="{58F11948-D5FE-4CF9-71B9-197C9CF905CD}"/>
                </a:ext>
              </a:extLst>
            </p:cNvPr>
            <p:cNvSpPr txBox="1"/>
            <p:nvPr/>
          </p:nvSpPr>
          <p:spPr>
            <a:xfrm>
              <a:off x="8418972" y="1967578"/>
              <a:ext cx="2191825" cy="64633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solidFill>
                    <a:srgbClr val="000000"/>
                  </a:solidFill>
                  <a:uFillTx/>
                  <a:latin typeface="Arial" pitchFamily="34"/>
                  <a:cs typeface="Arial" pitchFamily="34"/>
                </a:rPr>
                <a:t>Five </a:t>
              </a:r>
              <a:br>
                <a:rPr lang="en-GB" sz="1800" b="1" i="0" u="none" strike="noStrike" kern="1200" cap="none" spc="0" baseline="0">
                  <a:solidFill>
                    <a:srgbClr val="000000"/>
                  </a:solidFill>
                  <a:uFillTx/>
                  <a:latin typeface="Arial" pitchFamily="34"/>
                  <a:cs typeface="Arial" pitchFamily="34"/>
                </a:rPr>
              </a:br>
              <a:r>
                <a:rPr lang="en-GB" sz="1800" b="1" i="0" u="none" strike="noStrike" kern="1200" cap="none" spc="0" baseline="0">
                  <a:solidFill>
                    <a:srgbClr val="000000"/>
                  </a:solidFill>
                  <a:uFillTx/>
                  <a:latin typeface="Arial" pitchFamily="34"/>
                  <a:cs typeface="Arial" pitchFamily="34"/>
                </a:rPr>
                <a:t>key questions</a:t>
              </a:r>
              <a:endParaRPr lang="en-GB" sz="1600" b="1" i="0" u="none" strike="noStrike" kern="1200" cap="none" spc="0" baseline="0">
                <a:solidFill>
                  <a:srgbClr val="000000"/>
                </a:solidFill>
                <a:uFillTx/>
                <a:latin typeface="Arial" pitchFamily="34"/>
                <a:cs typeface="Arial" pitchFamily="34"/>
              </a:endParaRPr>
            </a:p>
          </p:txBody>
        </p:sp>
        <p:sp>
          <p:nvSpPr>
            <p:cNvPr id="10" name="TextBox 18">
              <a:extLst>
                <a:ext uri="{FF2B5EF4-FFF2-40B4-BE49-F238E27FC236}">
                  <a16:creationId xmlns:a16="http://schemas.microsoft.com/office/drawing/2014/main" id="{F05709AF-1DAE-A856-45BD-179A2DF48351}"/>
                </a:ext>
              </a:extLst>
            </p:cNvPr>
            <p:cNvSpPr txBox="1"/>
            <p:nvPr/>
          </p:nvSpPr>
          <p:spPr>
            <a:xfrm>
              <a:off x="8610200" y="3970635"/>
              <a:ext cx="1571231" cy="64633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solidFill>
                    <a:srgbClr val="000000"/>
                  </a:solidFill>
                  <a:uFillTx/>
                  <a:latin typeface="Arial" pitchFamily="34"/>
                  <a:cs typeface="Arial" pitchFamily="34"/>
                </a:rPr>
                <a:t>Quality statements</a:t>
              </a:r>
              <a:endParaRPr lang="en-GB" sz="1600" b="1" i="0" u="none" strike="noStrike" kern="1200" cap="none" spc="0" baseline="0">
                <a:solidFill>
                  <a:srgbClr val="000000"/>
                </a:solidFill>
                <a:uFillTx/>
                <a:latin typeface="Arial" pitchFamily="34"/>
                <a:cs typeface="Arial" pitchFamily="34"/>
              </a:endParaRPr>
            </a:p>
          </p:txBody>
        </p:sp>
        <p:sp>
          <p:nvSpPr>
            <p:cNvPr id="11" name="TextBox 19">
              <a:extLst>
                <a:ext uri="{FF2B5EF4-FFF2-40B4-BE49-F238E27FC236}">
                  <a16:creationId xmlns:a16="http://schemas.microsoft.com/office/drawing/2014/main" id="{F2DAB1C9-63CF-621A-68E1-AE8CC5B5491E}"/>
                </a:ext>
              </a:extLst>
            </p:cNvPr>
            <p:cNvSpPr txBox="1"/>
            <p:nvPr/>
          </p:nvSpPr>
          <p:spPr>
            <a:xfrm>
              <a:off x="6878125" y="3979660"/>
              <a:ext cx="1380158" cy="64633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solidFill>
                    <a:srgbClr val="000000"/>
                  </a:solidFill>
                  <a:uFillTx/>
                  <a:latin typeface="Arial" pitchFamily="34"/>
                  <a:cs typeface="Arial" pitchFamily="34"/>
                </a:rPr>
                <a:t>Evidence categories</a:t>
              </a:r>
              <a:r>
                <a:rPr lang="en-US" sz="1600" b="0" i="0" u="none" strike="noStrike" kern="1200" cap="none" spc="0" baseline="0">
                  <a:solidFill>
                    <a:srgbClr val="000000"/>
                  </a:solidFill>
                  <a:uFillTx/>
                  <a:latin typeface="Arial" pitchFamily="34"/>
                  <a:ea typeface="ＭＳ Ｐゴシック"/>
                  <a:cs typeface="Arial" pitchFamily="34"/>
                </a:rPr>
                <a:t>​</a:t>
              </a:r>
              <a:endParaRPr lang="en-GB" sz="1600" b="0" i="0" u="none" strike="noStrike" kern="1200" cap="none" spc="0" baseline="0">
                <a:solidFill>
                  <a:srgbClr val="000000"/>
                </a:solidFill>
                <a:uFillTx/>
                <a:latin typeface="Arial" pitchFamily="34"/>
                <a:ea typeface="ヒラギノ角ゴ Pro W3"/>
                <a:cs typeface="Arial" pitchFamily="34"/>
              </a:endParaRPr>
            </a:p>
          </p:txBody>
        </p:sp>
        <p:sp>
          <p:nvSpPr>
            <p:cNvPr id="12" name="TextBox 20">
              <a:extLst>
                <a:ext uri="{FF2B5EF4-FFF2-40B4-BE49-F238E27FC236}">
                  <a16:creationId xmlns:a16="http://schemas.microsoft.com/office/drawing/2014/main" id="{41836D66-53E5-8D2B-C50E-C7FE68E28B66}"/>
                </a:ext>
              </a:extLst>
            </p:cNvPr>
            <p:cNvSpPr txBox="1"/>
            <p:nvPr/>
          </p:nvSpPr>
          <p:spPr>
            <a:xfrm>
              <a:off x="6534814" y="1799027"/>
              <a:ext cx="1962037" cy="1200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1200" cap="none" spc="0" baseline="0">
                  <a:solidFill>
                    <a:srgbClr val="000000"/>
                  </a:solidFill>
                  <a:uFillTx/>
                  <a:latin typeface="Arial" pitchFamily="34"/>
                  <a:cs typeface="Arial" pitchFamily="34"/>
                </a:rPr>
                <a:t>Specific </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1200" cap="none" spc="0" baseline="0">
                  <a:solidFill>
                    <a:srgbClr val="000000"/>
                  </a:solidFill>
                  <a:uFillTx/>
                  <a:latin typeface="Arial" pitchFamily="34"/>
                  <a:cs typeface="Arial" pitchFamily="34"/>
                </a:rPr>
                <a:t>evidence and quality indicators </a:t>
              </a:r>
            </a:p>
          </p:txBody>
        </p:sp>
      </p:grpSp>
      <p:sp>
        <p:nvSpPr>
          <p:cNvPr id="13" name="Freeform: Shape 38">
            <a:extLst>
              <a:ext uri="{FF2B5EF4-FFF2-40B4-BE49-F238E27FC236}">
                <a16:creationId xmlns:a16="http://schemas.microsoft.com/office/drawing/2014/main" id="{C4814145-223B-C6E2-F49B-E556E9B1FEA8}"/>
              </a:ext>
            </a:extLst>
          </p:cNvPr>
          <p:cNvSpPr/>
          <p:nvPr/>
        </p:nvSpPr>
        <p:spPr>
          <a:xfrm rot="16200004">
            <a:off x="5954783" y="615620"/>
            <a:ext cx="2526560" cy="2640384"/>
          </a:xfrm>
          <a:custGeom>
            <a:avLst/>
            <a:gdLst>
              <a:gd name="f0" fmla="val 10800000"/>
              <a:gd name="f1" fmla="val 5400000"/>
              <a:gd name="f2" fmla="val 180"/>
              <a:gd name="f3" fmla="val w"/>
              <a:gd name="f4" fmla="val h"/>
              <a:gd name="f5" fmla="val 0"/>
              <a:gd name="f6" fmla="val 2526563"/>
              <a:gd name="f7" fmla="val 2640389"/>
              <a:gd name="f8" fmla="val 2242471"/>
              <a:gd name="f9" fmla="val 2230663"/>
              <a:gd name="f10" fmla="val 2400026"/>
              <a:gd name="f11" fmla="val 2121345"/>
              <a:gd name="f12" fmla="val 1293608"/>
              <a:gd name="f13" fmla="val 1265577"/>
              <a:gd name="f14" fmla="val 414007"/>
              <a:gd name="f15" fmla="val 189140"/>
              <a:gd name="f16" fmla="val 301644"/>
              <a:gd name="f17" fmla="val 291827"/>
              <a:gd name="f18" fmla="val 147618"/>
              <a:gd name="f19" fmla="val 144210"/>
              <a:gd name="f20" fmla="val 3409"/>
              <a:gd name="f21" fmla="val 218187"/>
              <a:gd name="f22" fmla="val 11148"/>
              <a:gd name="f23" fmla="val 1428329"/>
              <a:gd name="f24" fmla="val 137467"/>
              <a:gd name="f25" fmla="val 2390392"/>
              <a:gd name="f26" fmla="val 1126324"/>
              <a:gd name="f27" fmla="val 2513288"/>
              <a:gd name="f28" fmla="val 2370170"/>
              <a:gd name="f29" fmla="+- 0 0 -90"/>
              <a:gd name="f30" fmla="*/ f3 1 2526563"/>
              <a:gd name="f31" fmla="*/ f4 1 2640389"/>
              <a:gd name="f32" fmla="+- f7 0 f5"/>
              <a:gd name="f33" fmla="+- f6 0 f5"/>
              <a:gd name="f34" fmla="*/ f29 f0 1"/>
              <a:gd name="f35" fmla="*/ f33 1 2526563"/>
              <a:gd name="f36" fmla="*/ f32 1 2640389"/>
              <a:gd name="f37" fmla="*/ 2526563 f33 1"/>
              <a:gd name="f38" fmla="*/ 2640389 f32 1"/>
              <a:gd name="f39" fmla="*/ 2242471 f33 1"/>
              <a:gd name="f40" fmla="*/ 2230663 f33 1"/>
              <a:gd name="f41" fmla="*/ 2400026 f32 1"/>
              <a:gd name="f42" fmla="*/ 189140 f33 1"/>
              <a:gd name="f43" fmla="*/ 301644 f32 1"/>
              <a:gd name="f44" fmla="*/ 0 f33 1"/>
              <a:gd name="f45" fmla="*/ 291827 f32 1"/>
              <a:gd name="f46" fmla="*/ 147618 f33 1"/>
              <a:gd name="f47" fmla="*/ 144210 f32 1"/>
              <a:gd name="f48" fmla="*/ 3409 f33 1"/>
              <a:gd name="f49" fmla="*/ 0 f32 1"/>
              <a:gd name="f50" fmla="*/ 218187 f33 1"/>
              <a:gd name="f51" fmla="*/ 11148 f32 1"/>
              <a:gd name="f52" fmla="*/ 2513288 f33 1"/>
              <a:gd name="f53" fmla="*/ 2370170 f32 1"/>
              <a:gd name="f54" fmla="*/ f34 1 f2"/>
              <a:gd name="f55" fmla="*/ f37 1 2526563"/>
              <a:gd name="f56" fmla="*/ f38 1 2640389"/>
              <a:gd name="f57" fmla="*/ f39 1 2526563"/>
              <a:gd name="f58" fmla="*/ f40 1 2526563"/>
              <a:gd name="f59" fmla="*/ f41 1 2640389"/>
              <a:gd name="f60" fmla="*/ f42 1 2526563"/>
              <a:gd name="f61" fmla="*/ f43 1 2640389"/>
              <a:gd name="f62" fmla="*/ f44 1 2526563"/>
              <a:gd name="f63" fmla="*/ f45 1 2640389"/>
              <a:gd name="f64" fmla="*/ f46 1 2526563"/>
              <a:gd name="f65" fmla="*/ f47 1 2640389"/>
              <a:gd name="f66" fmla="*/ f48 1 2526563"/>
              <a:gd name="f67" fmla="*/ f49 1 2640389"/>
              <a:gd name="f68" fmla="*/ f50 1 2526563"/>
              <a:gd name="f69" fmla="*/ f51 1 2640389"/>
              <a:gd name="f70" fmla="*/ f52 1 2526563"/>
              <a:gd name="f71" fmla="*/ f53 1 2640389"/>
              <a:gd name="f72" fmla="*/ f5 1 f35"/>
              <a:gd name="f73" fmla="*/ f6 1 f35"/>
              <a:gd name="f74" fmla="*/ f5 1 f36"/>
              <a:gd name="f75" fmla="*/ f7 1 f36"/>
              <a:gd name="f76" fmla="+- f54 0 f1"/>
              <a:gd name="f77" fmla="*/ f55 1 f35"/>
              <a:gd name="f78" fmla="*/ f56 1 f36"/>
              <a:gd name="f79" fmla="*/ f57 1 f35"/>
              <a:gd name="f80" fmla="*/ f58 1 f35"/>
              <a:gd name="f81" fmla="*/ f59 1 f36"/>
              <a:gd name="f82" fmla="*/ f60 1 f35"/>
              <a:gd name="f83" fmla="*/ f61 1 f36"/>
              <a:gd name="f84" fmla="*/ f62 1 f35"/>
              <a:gd name="f85" fmla="*/ f63 1 f36"/>
              <a:gd name="f86" fmla="*/ f64 1 f35"/>
              <a:gd name="f87" fmla="*/ f65 1 f36"/>
              <a:gd name="f88" fmla="*/ f66 1 f35"/>
              <a:gd name="f89" fmla="*/ f67 1 f36"/>
              <a:gd name="f90" fmla="*/ f68 1 f35"/>
              <a:gd name="f91" fmla="*/ f69 1 f36"/>
              <a:gd name="f92" fmla="*/ f70 1 f35"/>
              <a:gd name="f93" fmla="*/ f71 1 f36"/>
              <a:gd name="f94" fmla="*/ f72 f30 1"/>
              <a:gd name="f95" fmla="*/ f73 f30 1"/>
              <a:gd name="f96" fmla="*/ f75 f31 1"/>
              <a:gd name="f97" fmla="*/ f74 f31 1"/>
              <a:gd name="f98" fmla="*/ f77 f30 1"/>
              <a:gd name="f99" fmla="*/ f78 f31 1"/>
              <a:gd name="f100" fmla="*/ f79 f30 1"/>
              <a:gd name="f101" fmla="*/ f80 f30 1"/>
              <a:gd name="f102" fmla="*/ f81 f31 1"/>
              <a:gd name="f103" fmla="*/ f82 f30 1"/>
              <a:gd name="f104" fmla="*/ f83 f31 1"/>
              <a:gd name="f105" fmla="*/ f84 f30 1"/>
              <a:gd name="f106" fmla="*/ f85 f31 1"/>
              <a:gd name="f107" fmla="*/ f86 f30 1"/>
              <a:gd name="f108" fmla="*/ f87 f31 1"/>
              <a:gd name="f109" fmla="*/ f88 f30 1"/>
              <a:gd name="f110" fmla="*/ f89 f31 1"/>
              <a:gd name="f111" fmla="*/ f90 f30 1"/>
              <a:gd name="f112" fmla="*/ f91 f31 1"/>
              <a:gd name="f113" fmla="*/ f92 f30 1"/>
              <a:gd name="f114" fmla="*/ f93 f31 1"/>
            </a:gdLst>
            <a:ahLst/>
            <a:cxnLst>
              <a:cxn ang="3cd4">
                <a:pos x="hc" y="t"/>
              </a:cxn>
              <a:cxn ang="0">
                <a:pos x="r" y="vc"/>
              </a:cxn>
              <a:cxn ang="cd4">
                <a:pos x="hc" y="b"/>
              </a:cxn>
              <a:cxn ang="cd2">
                <a:pos x="l" y="vc"/>
              </a:cxn>
              <a:cxn ang="f76">
                <a:pos x="f98" y="f99"/>
              </a:cxn>
              <a:cxn ang="f76">
                <a:pos x="f100" y="f99"/>
              </a:cxn>
              <a:cxn ang="f76">
                <a:pos x="f101" y="f102"/>
              </a:cxn>
              <a:cxn ang="f76">
                <a:pos x="f103" y="f104"/>
              </a:cxn>
              <a:cxn ang="f76">
                <a:pos x="f105" y="f106"/>
              </a:cxn>
              <a:cxn ang="f76">
                <a:pos x="f107" y="f108"/>
              </a:cxn>
              <a:cxn ang="f76">
                <a:pos x="f109" y="f110"/>
              </a:cxn>
              <a:cxn ang="f76">
                <a:pos x="f111" y="f112"/>
              </a:cxn>
              <a:cxn ang="f76">
                <a:pos x="f113" y="f114"/>
              </a:cxn>
              <a:cxn ang="f76">
                <a:pos x="f98" y="f99"/>
              </a:cxn>
            </a:cxnLst>
            <a:rect l="f94" t="f97" r="f95" b="f96"/>
            <a:pathLst>
              <a:path w="2526563" h="2640389">
                <a:moveTo>
                  <a:pt x="f6" y="f7"/>
                </a:moveTo>
                <a:lnTo>
                  <a:pt x="f8" y="f7"/>
                </a:lnTo>
                <a:lnTo>
                  <a:pt x="f9" y="f10"/>
                </a:lnTo>
                <a:cubicBezTo>
                  <a:pt x="f11" y="f12"/>
                  <a:pt x="f13" y="f14"/>
                  <a:pt x="f15" y="f16"/>
                </a:cubicBezTo>
                <a:lnTo>
                  <a:pt x="f5" y="f17"/>
                </a:lnTo>
                <a:lnTo>
                  <a:pt x="f18" y="f19"/>
                </a:lnTo>
                <a:lnTo>
                  <a:pt x="f20" y="f5"/>
                </a:lnTo>
                <a:lnTo>
                  <a:pt x="f21" y="f22"/>
                </a:lnTo>
                <a:cubicBezTo>
                  <a:pt x="f23" y="f24"/>
                  <a:pt x="f25" y="f26"/>
                  <a:pt x="f27" y="f28"/>
                </a:cubicBezTo>
                <a:lnTo>
                  <a:pt x="f6" y="f7"/>
                </a:lnTo>
                <a:close/>
              </a:path>
            </a:pathLst>
          </a:custGeom>
          <a:solidFill>
            <a:srgbClr val="743669"/>
          </a:solidFill>
          <a:ln cap="flat">
            <a:noFill/>
            <a:prstDash val="solid"/>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Arial"/>
            </a:endParaRPr>
          </a:p>
        </p:txBody>
      </p:sp>
      <p:sp>
        <p:nvSpPr>
          <p:cNvPr id="14" name="Freeform: Shape 37">
            <a:extLst>
              <a:ext uri="{FF2B5EF4-FFF2-40B4-BE49-F238E27FC236}">
                <a16:creationId xmlns:a16="http://schemas.microsoft.com/office/drawing/2014/main" id="{DFC34F78-23EB-1C1B-EB0B-B0CA2B47CFA0}"/>
              </a:ext>
            </a:extLst>
          </p:cNvPr>
          <p:cNvSpPr/>
          <p:nvPr/>
        </p:nvSpPr>
        <p:spPr>
          <a:xfrm rot="16200004">
            <a:off x="8664613" y="834943"/>
            <a:ext cx="2537395" cy="2280275"/>
          </a:xfrm>
          <a:custGeom>
            <a:avLst/>
            <a:gdLst>
              <a:gd name="f0" fmla="val 10800000"/>
              <a:gd name="f1" fmla="val 5400000"/>
              <a:gd name="f2" fmla="val 180"/>
              <a:gd name="f3" fmla="val w"/>
              <a:gd name="f4" fmla="val h"/>
              <a:gd name="f5" fmla="val 0"/>
              <a:gd name="f6" fmla="val 2537392"/>
              <a:gd name="f7" fmla="val 2280276"/>
              <a:gd name="f8" fmla="val 55718"/>
              <a:gd name="f9" fmla="val 2519306"/>
              <a:gd name="f10" fmla="val 177518"/>
              <a:gd name="f11" fmla="val 2296670"/>
              <a:gd name="f12" fmla="val 1295814"/>
              <a:gd name="f13" fmla="val 1386872"/>
              <a:gd name="f14" fmla="val 2156829"/>
              <a:gd name="f15" fmla="val 263168"/>
              <a:gd name="f16" fmla="val 2274125"/>
              <a:gd name="f17" fmla="val 144660"/>
              <a:gd name="f18" fmla="val 2149221"/>
              <a:gd name="f19" fmla="val 145869"/>
              <a:gd name="f20" fmla="val 1988210"/>
              <a:gd name="f21" fmla="val 234121"/>
              <a:gd name="f22" fmla="val 1983630"/>
              <a:gd name="f23" fmla="val 1233670"/>
              <a:gd name="f24" fmla="val 1879292"/>
              <a:gd name="f25" fmla="val 2042948"/>
              <a:gd name="f26" fmla="val 1113407"/>
              <a:gd name="f27" fmla="val 2240986"/>
              <a:gd name="f28" fmla="val 118669"/>
              <a:gd name="f29" fmla="val 2258607"/>
              <a:gd name="f30" fmla="val 2369823"/>
              <a:gd name="f31" fmla="val 201686"/>
              <a:gd name="f32" fmla="+- 0 0 -90"/>
              <a:gd name="f33" fmla="*/ f3 1 2537392"/>
              <a:gd name="f34" fmla="*/ f4 1 2280276"/>
              <a:gd name="f35" fmla="+- f7 0 f5"/>
              <a:gd name="f36" fmla="+- f6 0 f5"/>
              <a:gd name="f37" fmla="*/ f32 f0 1"/>
              <a:gd name="f38" fmla="*/ f36 1 2537392"/>
              <a:gd name="f39" fmla="*/ f35 1 2280276"/>
              <a:gd name="f40" fmla="*/ 2537392 f36 1"/>
              <a:gd name="f41" fmla="*/ 55718 f35 1"/>
              <a:gd name="f42" fmla="*/ 2519306 f36 1"/>
              <a:gd name="f43" fmla="*/ 177518 f35 1"/>
              <a:gd name="f44" fmla="*/ 263168 f36 1"/>
              <a:gd name="f45" fmla="*/ 2274125 f35 1"/>
              <a:gd name="f46" fmla="*/ 144660 f36 1"/>
              <a:gd name="f47" fmla="*/ 2280276 f35 1"/>
              <a:gd name="f48" fmla="*/ 0 f36 1"/>
              <a:gd name="f49" fmla="*/ 2149221 f35 1"/>
              <a:gd name="f50" fmla="*/ 145869 f36 1"/>
              <a:gd name="f51" fmla="*/ 1988210 f35 1"/>
              <a:gd name="f52" fmla="*/ 234121 f36 1"/>
              <a:gd name="f53" fmla="*/ 1983630 f35 1"/>
              <a:gd name="f54" fmla="*/ 2240986 f36 1"/>
              <a:gd name="f55" fmla="*/ 118669 f35 1"/>
              <a:gd name="f56" fmla="*/ 2258607 f36 1"/>
              <a:gd name="f57" fmla="*/ 0 f35 1"/>
              <a:gd name="f58" fmla="*/ 2369823 f36 1"/>
              <a:gd name="f59" fmla="*/ 201686 f35 1"/>
              <a:gd name="f60" fmla="*/ f37 1 f2"/>
              <a:gd name="f61" fmla="*/ f40 1 2537392"/>
              <a:gd name="f62" fmla="*/ f41 1 2280276"/>
              <a:gd name="f63" fmla="*/ f42 1 2537392"/>
              <a:gd name="f64" fmla="*/ f43 1 2280276"/>
              <a:gd name="f65" fmla="*/ f44 1 2537392"/>
              <a:gd name="f66" fmla="*/ f45 1 2280276"/>
              <a:gd name="f67" fmla="*/ f46 1 2537392"/>
              <a:gd name="f68" fmla="*/ f47 1 2280276"/>
              <a:gd name="f69" fmla="*/ f48 1 2537392"/>
              <a:gd name="f70" fmla="*/ f49 1 2280276"/>
              <a:gd name="f71" fmla="*/ f50 1 2537392"/>
              <a:gd name="f72" fmla="*/ f51 1 2280276"/>
              <a:gd name="f73" fmla="*/ f52 1 2537392"/>
              <a:gd name="f74" fmla="*/ f53 1 2280276"/>
              <a:gd name="f75" fmla="*/ f54 1 2537392"/>
              <a:gd name="f76" fmla="*/ f55 1 2280276"/>
              <a:gd name="f77" fmla="*/ f56 1 2537392"/>
              <a:gd name="f78" fmla="*/ f57 1 2280276"/>
              <a:gd name="f79" fmla="*/ f58 1 2537392"/>
              <a:gd name="f80" fmla="*/ f59 1 2280276"/>
              <a:gd name="f81" fmla="*/ f5 1 f38"/>
              <a:gd name="f82" fmla="*/ f6 1 f38"/>
              <a:gd name="f83" fmla="*/ f5 1 f39"/>
              <a:gd name="f84" fmla="*/ f7 1 f39"/>
              <a:gd name="f85" fmla="+- f60 0 f1"/>
              <a:gd name="f86" fmla="*/ f61 1 f38"/>
              <a:gd name="f87" fmla="*/ f62 1 f39"/>
              <a:gd name="f88" fmla="*/ f63 1 f38"/>
              <a:gd name="f89" fmla="*/ f64 1 f39"/>
              <a:gd name="f90" fmla="*/ f65 1 f38"/>
              <a:gd name="f91" fmla="*/ f66 1 f39"/>
              <a:gd name="f92" fmla="*/ f67 1 f38"/>
              <a:gd name="f93" fmla="*/ f68 1 f39"/>
              <a:gd name="f94" fmla="*/ f69 1 f38"/>
              <a:gd name="f95" fmla="*/ f70 1 f39"/>
              <a:gd name="f96" fmla="*/ f71 1 f38"/>
              <a:gd name="f97" fmla="*/ f72 1 f39"/>
              <a:gd name="f98" fmla="*/ f73 1 f38"/>
              <a:gd name="f99" fmla="*/ f74 1 f39"/>
              <a:gd name="f100" fmla="*/ f75 1 f38"/>
              <a:gd name="f101" fmla="*/ f76 1 f39"/>
              <a:gd name="f102" fmla="*/ f77 1 f38"/>
              <a:gd name="f103" fmla="*/ f78 1 f39"/>
              <a:gd name="f104" fmla="*/ f79 1 f38"/>
              <a:gd name="f105" fmla="*/ f80 1 f39"/>
              <a:gd name="f106" fmla="*/ f81 f33 1"/>
              <a:gd name="f107" fmla="*/ f82 f33 1"/>
              <a:gd name="f108" fmla="*/ f84 f34 1"/>
              <a:gd name="f109" fmla="*/ f83 f34 1"/>
              <a:gd name="f110" fmla="*/ f86 f33 1"/>
              <a:gd name="f111" fmla="*/ f87 f34 1"/>
              <a:gd name="f112" fmla="*/ f88 f33 1"/>
              <a:gd name="f113" fmla="*/ f89 f34 1"/>
              <a:gd name="f114" fmla="*/ f90 f33 1"/>
              <a:gd name="f115" fmla="*/ f91 f34 1"/>
              <a:gd name="f116" fmla="*/ f92 f33 1"/>
              <a:gd name="f117" fmla="*/ f93 f34 1"/>
              <a:gd name="f118" fmla="*/ f94 f33 1"/>
              <a:gd name="f119" fmla="*/ f95 f34 1"/>
              <a:gd name="f120" fmla="*/ f96 f33 1"/>
              <a:gd name="f121" fmla="*/ f97 f34 1"/>
              <a:gd name="f122" fmla="*/ f98 f33 1"/>
              <a:gd name="f123" fmla="*/ f99 f34 1"/>
              <a:gd name="f124" fmla="*/ f100 f33 1"/>
              <a:gd name="f125" fmla="*/ f101 f34 1"/>
              <a:gd name="f126" fmla="*/ f102 f33 1"/>
              <a:gd name="f127" fmla="*/ f103 f34 1"/>
              <a:gd name="f128" fmla="*/ f104 f33 1"/>
              <a:gd name="f129" fmla="*/ f105 f34 1"/>
            </a:gdLst>
            <a:ahLst/>
            <a:cxnLst>
              <a:cxn ang="3cd4">
                <a:pos x="hc" y="t"/>
              </a:cxn>
              <a:cxn ang="0">
                <a:pos x="r" y="vc"/>
              </a:cxn>
              <a:cxn ang="cd4">
                <a:pos x="hc" y="b"/>
              </a:cxn>
              <a:cxn ang="cd2">
                <a:pos x="l" y="vc"/>
              </a:cxn>
              <a:cxn ang="f85">
                <a:pos x="f110" y="f111"/>
              </a:cxn>
              <a:cxn ang="f85">
                <a:pos x="f112" y="f113"/>
              </a:cxn>
              <a:cxn ang="f85">
                <a:pos x="f114" y="f115"/>
              </a:cxn>
              <a:cxn ang="f85">
                <a:pos x="f116" y="f117"/>
              </a:cxn>
              <a:cxn ang="f85">
                <a:pos x="f118" y="f119"/>
              </a:cxn>
              <a:cxn ang="f85">
                <a:pos x="f120" y="f121"/>
              </a:cxn>
              <a:cxn ang="f85">
                <a:pos x="f122" y="f123"/>
              </a:cxn>
              <a:cxn ang="f85">
                <a:pos x="f124" y="f125"/>
              </a:cxn>
              <a:cxn ang="f85">
                <a:pos x="f126" y="f127"/>
              </a:cxn>
              <a:cxn ang="f85">
                <a:pos x="f128" y="f129"/>
              </a:cxn>
              <a:cxn ang="f85">
                <a:pos x="f110" y="f111"/>
              </a:cxn>
            </a:cxnLst>
            <a:rect l="f106" t="f109" r="f107" b="f108"/>
            <a:pathLst>
              <a:path w="2537392" h="2280276">
                <a:moveTo>
                  <a:pt x="f6" y="f8"/>
                </a:moveTo>
                <a:lnTo>
                  <a:pt x="f9" y="f10"/>
                </a:lnTo>
                <a:cubicBezTo>
                  <a:pt x="f11" y="f12"/>
                  <a:pt x="f13" y="f14"/>
                  <a:pt x="f15" y="f16"/>
                </a:cubicBezTo>
                <a:lnTo>
                  <a:pt x="f17" y="f7"/>
                </a:lnTo>
                <a:lnTo>
                  <a:pt x="f5" y="f18"/>
                </a:lnTo>
                <a:lnTo>
                  <a:pt x="f19" y="f20"/>
                </a:lnTo>
                <a:lnTo>
                  <a:pt x="f21" y="f22"/>
                </a:lnTo>
                <a:cubicBezTo>
                  <a:pt x="f23" y="f24"/>
                  <a:pt x="f25" y="f26"/>
                  <a:pt x="f27" y="f28"/>
                </a:cubicBezTo>
                <a:lnTo>
                  <a:pt x="f29" y="f5"/>
                </a:lnTo>
                <a:lnTo>
                  <a:pt x="f30" y="f31"/>
                </a:lnTo>
                <a:lnTo>
                  <a:pt x="f6" y="f8"/>
                </a:lnTo>
                <a:close/>
              </a:path>
            </a:pathLst>
          </a:custGeom>
          <a:solidFill>
            <a:srgbClr val="F2EACB"/>
          </a:solidFill>
          <a:ln cap="flat">
            <a:noFill/>
            <a:prstDash val="solid"/>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Arial"/>
            </a:endParaRPr>
          </a:p>
        </p:txBody>
      </p:sp>
      <p:sp>
        <p:nvSpPr>
          <p:cNvPr id="15" name="Freeform: Shape 31">
            <a:extLst>
              <a:ext uri="{FF2B5EF4-FFF2-40B4-BE49-F238E27FC236}">
                <a16:creationId xmlns:a16="http://schemas.microsoft.com/office/drawing/2014/main" id="{8EFC0C36-02B4-FE1A-24FE-9364460139F1}"/>
              </a:ext>
            </a:extLst>
          </p:cNvPr>
          <p:cNvSpPr/>
          <p:nvPr/>
        </p:nvSpPr>
        <p:spPr>
          <a:xfrm rot="16200004">
            <a:off x="5928879" y="3226698"/>
            <a:ext cx="2559743" cy="2611352"/>
          </a:xfrm>
          <a:custGeom>
            <a:avLst/>
            <a:gdLst>
              <a:gd name="f0" fmla="val 10800000"/>
              <a:gd name="f1" fmla="val 5400000"/>
              <a:gd name="f2" fmla="val 180"/>
              <a:gd name="f3" fmla="val w"/>
              <a:gd name="f4" fmla="val h"/>
              <a:gd name="f5" fmla="val 0"/>
              <a:gd name="f6" fmla="val 2559747"/>
              <a:gd name="f7" fmla="val 2611349"/>
              <a:gd name="f8" fmla="val 139038"/>
              <a:gd name="f9" fmla="val 2406018"/>
              <a:gd name="f10" fmla="val 292766"/>
              <a:gd name="f11" fmla="val 2334614"/>
              <a:gd name="f12" fmla="val 296472"/>
              <a:gd name="f13" fmla="val 1258177"/>
              <a:gd name="f14" fmla="val 408834"/>
              <a:gd name="f15" fmla="val 402409"/>
              <a:gd name="f16" fmla="val 1288436"/>
              <a:gd name="f17" fmla="val 293090"/>
              <a:gd name="f18" fmla="val 2394853"/>
              <a:gd name="f19" fmla="val 282455"/>
              <a:gd name="f20" fmla="val 124572"/>
              <a:gd name="f21" fmla="val 2453466"/>
              <a:gd name="f22" fmla="val 2578037"/>
              <a:gd name="f23" fmla="val 10466"/>
              <a:gd name="f24" fmla="val 2364997"/>
              <a:gd name="f25" fmla="val 133363"/>
              <a:gd name="f26" fmla="val 1121152"/>
              <a:gd name="f27" fmla="val 1095425"/>
              <a:gd name="f28" fmla="val 132295"/>
              <a:gd name="f29" fmla="val 2305567"/>
              <a:gd name="f30" fmla="val 5976"/>
              <a:gd name="f31" fmla="val 2420709"/>
              <a:gd name="f32" fmla="+- 0 0 -90"/>
              <a:gd name="f33" fmla="*/ f3 1 2559747"/>
              <a:gd name="f34" fmla="*/ f4 1 2611349"/>
              <a:gd name="f35" fmla="+- f7 0 f5"/>
              <a:gd name="f36" fmla="+- f6 0 f5"/>
              <a:gd name="f37" fmla="*/ f32 f0 1"/>
              <a:gd name="f38" fmla="*/ f36 1 2559747"/>
              <a:gd name="f39" fmla="*/ f35 1 2611349"/>
              <a:gd name="f40" fmla="*/ 2559747 f36 1"/>
              <a:gd name="f41" fmla="*/ 139038 f35 1"/>
              <a:gd name="f42" fmla="*/ 2406018 f36 1"/>
              <a:gd name="f43" fmla="*/ 292766 f35 1"/>
              <a:gd name="f44" fmla="*/ 2334614 f36 1"/>
              <a:gd name="f45" fmla="*/ 296472 f35 1"/>
              <a:gd name="f46" fmla="*/ 293090 f36 1"/>
              <a:gd name="f47" fmla="*/ 2394853 f35 1"/>
              <a:gd name="f48" fmla="*/ 282455 f36 1"/>
              <a:gd name="f49" fmla="*/ 2611349 f35 1"/>
              <a:gd name="f50" fmla="*/ 124572 f36 1"/>
              <a:gd name="f51" fmla="*/ 2453466 f35 1"/>
              <a:gd name="f52" fmla="*/ 0 f36 1"/>
              <a:gd name="f53" fmla="*/ 2578037 f35 1"/>
              <a:gd name="f54" fmla="*/ 10466 f36 1"/>
              <a:gd name="f55" fmla="*/ 2364997 f35 1"/>
              <a:gd name="f56" fmla="*/ 2305567 f36 1"/>
              <a:gd name="f57" fmla="*/ 5976 f35 1"/>
              <a:gd name="f58" fmla="*/ 2420709 f36 1"/>
              <a:gd name="f59" fmla="*/ 0 f35 1"/>
              <a:gd name="f60" fmla="*/ f37 1 f2"/>
              <a:gd name="f61" fmla="*/ f40 1 2559747"/>
              <a:gd name="f62" fmla="*/ f41 1 2611349"/>
              <a:gd name="f63" fmla="*/ f42 1 2559747"/>
              <a:gd name="f64" fmla="*/ f43 1 2611349"/>
              <a:gd name="f65" fmla="*/ f44 1 2559747"/>
              <a:gd name="f66" fmla="*/ f45 1 2611349"/>
              <a:gd name="f67" fmla="*/ f46 1 2559747"/>
              <a:gd name="f68" fmla="*/ f47 1 2611349"/>
              <a:gd name="f69" fmla="*/ f48 1 2559747"/>
              <a:gd name="f70" fmla="*/ f49 1 2611349"/>
              <a:gd name="f71" fmla="*/ f50 1 2559747"/>
              <a:gd name="f72" fmla="*/ f51 1 2611349"/>
              <a:gd name="f73" fmla="*/ f52 1 2559747"/>
              <a:gd name="f74" fmla="*/ f53 1 2611349"/>
              <a:gd name="f75" fmla="*/ f54 1 2559747"/>
              <a:gd name="f76" fmla="*/ f55 1 2611349"/>
              <a:gd name="f77" fmla="*/ f56 1 2559747"/>
              <a:gd name="f78" fmla="*/ f57 1 2611349"/>
              <a:gd name="f79" fmla="*/ f58 1 2559747"/>
              <a:gd name="f80" fmla="*/ f59 1 2611349"/>
              <a:gd name="f81" fmla="*/ f5 1 f38"/>
              <a:gd name="f82" fmla="*/ f6 1 f38"/>
              <a:gd name="f83" fmla="*/ f5 1 f39"/>
              <a:gd name="f84" fmla="*/ f7 1 f39"/>
              <a:gd name="f85" fmla="+- f60 0 f1"/>
              <a:gd name="f86" fmla="*/ f61 1 f38"/>
              <a:gd name="f87" fmla="*/ f62 1 f39"/>
              <a:gd name="f88" fmla="*/ f63 1 f38"/>
              <a:gd name="f89" fmla="*/ f64 1 f39"/>
              <a:gd name="f90" fmla="*/ f65 1 f38"/>
              <a:gd name="f91" fmla="*/ f66 1 f39"/>
              <a:gd name="f92" fmla="*/ f67 1 f38"/>
              <a:gd name="f93" fmla="*/ f68 1 f39"/>
              <a:gd name="f94" fmla="*/ f69 1 f38"/>
              <a:gd name="f95" fmla="*/ f70 1 f39"/>
              <a:gd name="f96" fmla="*/ f71 1 f38"/>
              <a:gd name="f97" fmla="*/ f72 1 f39"/>
              <a:gd name="f98" fmla="*/ f73 1 f38"/>
              <a:gd name="f99" fmla="*/ f74 1 f39"/>
              <a:gd name="f100" fmla="*/ f75 1 f38"/>
              <a:gd name="f101" fmla="*/ f76 1 f39"/>
              <a:gd name="f102" fmla="*/ f77 1 f38"/>
              <a:gd name="f103" fmla="*/ f78 1 f39"/>
              <a:gd name="f104" fmla="*/ f79 1 f38"/>
              <a:gd name="f105" fmla="*/ f80 1 f39"/>
              <a:gd name="f106" fmla="*/ f81 f33 1"/>
              <a:gd name="f107" fmla="*/ f82 f33 1"/>
              <a:gd name="f108" fmla="*/ f84 f34 1"/>
              <a:gd name="f109" fmla="*/ f83 f34 1"/>
              <a:gd name="f110" fmla="*/ f86 f33 1"/>
              <a:gd name="f111" fmla="*/ f87 f34 1"/>
              <a:gd name="f112" fmla="*/ f88 f33 1"/>
              <a:gd name="f113" fmla="*/ f89 f34 1"/>
              <a:gd name="f114" fmla="*/ f90 f33 1"/>
              <a:gd name="f115" fmla="*/ f91 f34 1"/>
              <a:gd name="f116" fmla="*/ f92 f33 1"/>
              <a:gd name="f117" fmla="*/ f93 f34 1"/>
              <a:gd name="f118" fmla="*/ f94 f33 1"/>
              <a:gd name="f119" fmla="*/ f95 f34 1"/>
              <a:gd name="f120" fmla="*/ f96 f33 1"/>
              <a:gd name="f121" fmla="*/ f97 f34 1"/>
              <a:gd name="f122" fmla="*/ f98 f33 1"/>
              <a:gd name="f123" fmla="*/ f99 f34 1"/>
              <a:gd name="f124" fmla="*/ f100 f33 1"/>
              <a:gd name="f125" fmla="*/ f101 f34 1"/>
              <a:gd name="f126" fmla="*/ f102 f33 1"/>
              <a:gd name="f127" fmla="*/ f103 f34 1"/>
              <a:gd name="f128" fmla="*/ f104 f33 1"/>
              <a:gd name="f129" fmla="*/ f105 f34 1"/>
            </a:gdLst>
            <a:ahLst/>
            <a:cxnLst>
              <a:cxn ang="3cd4">
                <a:pos x="hc" y="t"/>
              </a:cxn>
              <a:cxn ang="0">
                <a:pos x="r" y="vc"/>
              </a:cxn>
              <a:cxn ang="cd4">
                <a:pos x="hc" y="b"/>
              </a:cxn>
              <a:cxn ang="cd2">
                <a:pos x="l" y="vc"/>
              </a:cxn>
              <a:cxn ang="f85">
                <a:pos x="f110" y="f111"/>
              </a:cxn>
              <a:cxn ang="f85">
                <a:pos x="f112" y="f113"/>
              </a:cxn>
              <a:cxn ang="f85">
                <a:pos x="f114" y="f115"/>
              </a:cxn>
              <a:cxn ang="f85">
                <a:pos x="f116" y="f117"/>
              </a:cxn>
              <a:cxn ang="f85">
                <a:pos x="f118" y="f119"/>
              </a:cxn>
              <a:cxn ang="f85">
                <a:pos x="f120" y="f121"/>
              </a:cxn>
              <a:cxn ang="f85">
                <a:pos x="f122" y="f123"/>
              </a:cxn>
              <a:cxn ang="f85">
                <a:pos x="f124" y="f125"/>
              </a:cxn>
              <a:cxn ang="f85">
                <a:pos x="f126" y="f127"/>
              </a:cxn>
              <a:cxn ang="f85">
                <a:pos x="f128" y="f129"/>
              </a:cxn>
              <a:cxn ang="f85">
                <a:pos x="f110" y="f111"/>
              </a:cxn>
            </a:cxnLst>
            <a:rect l="f106" t="f109" r="f107" b="f108"/>
            <a:pathLst>
              <a:path w="2559747" h="2611349">
                <a:moveTo>
                  <a:pt x="f6" y="f8"/>
                </a:moveTo>
                <a:lnTo>
                  <a:pt x="f9" y="f10"/>
                </a:lnTo>
                <a:lnTo>
                  <a:pt x="f11" y="f12"/>
                </a:lnTo>
                <a:cubicBezTo>
                  <a:pt x="f13" y="f14"/>
                  <a:pt x="f15" y="f16"/>
                  <a:pt x="f17" y="f18"/>
                </a:cubicBezTo>
                <a:lnTo>
                  <a:pt x="f19" y="f7"/>
                </a:lnTo>
                <a:lnTo>
                  <a:pt x="f20" y="f21"/>
                </a:lnTo>
                <a:lnTo>
                  <a:pt x="f5" y="f22"/>
                </a:lnTo>
                <a:lnTo>
                  <a:pt x="f23" y="f24"/>
                </a:lnTo>
                <a:cubicBezTo>
                  <a:pt x="f25" y="f26"/>
                  <a:pt x="f27" y="f28"/>
                  <a:pt x="f29" y="f30"/>
                </a:cubicBezTo>
                <a:lnTo>
                  <a:pt x="f31" y="f5"/>
                </a:lnTo>
                <a:lnTo>
                  <a:pt x="f6" y="f8"/>
                </a:lnTo>
                <a:close/>
              </a:path>
            </a:pathLst>
          </a:custGeom>
          <a:solidFill>
            <a:srgbClr val="D92866"/>
          </a:solidFill>
          <a:ln cap="flat">
            <a:noFill/>
            <a:prstDash val="solid"/>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Arial"/>
            </a:endParaRPr>
          </a:p>
        </p:txBody>
      </p:sp>
      <p:sp>
        <p:nvSpPr>
          <p:cNvPr id="16" name="Freeform: Shape 30">
            <a:extLst>
              <a:ext uri="{FF2B5EF4-FFF2-40B4-BE49-F238E27FC236}">
                <a16:creationId xmlns:a16="http://schemas.microsoft.com/office/drawing/2014/main" id="{38536941-9FEC-BEA0-2A71-B4D41E249144}"/>
              </a:ext>
            </a:extLst>
          </p:cNvPr>
          <p:cNvSpPr/>
          <p:nvPr/>
        </p:nvSpPr>
        <p:spPr>
          <a:xfrm rot="16200004">
            <a:off x="8614713" y="3245218"/>
            <a:ext cx="2513713" cy="2620341"/>
          </a:xfrm>
          <a:custGeom>
            <a:avLst/>
            <a:gdLst>
              <a:gd name="f0" fmla="val 10800000"/>
              <a:gd name="f1" fmla="val 5400000"/>
              <a:gd name="f2" fmla="val 180"/>
              <a:gd name="f3" fmla="val w"/>
              <a:gd name="f4" fmla="val h"/>
              <a:gd name="f5" fmla="val 0"/>
              <a:gd name="f6" fmla="val 2513714"/>
              <a:gd name="f7" fmla="val 2620337"/>
              <a:gd name="f8" fmla="val 2328956"/>
              <a:gd name="f9" fmla="val 2363331"/>
              <a:gd name="f10" fmla="val 2494950"/>
              <a:gd name="f11" fmla="val 2501735"/>
              <a:gd name="f12" fmla="val 2301507"/>
              <a:gd name="f13" fmla="val 2609945"/>
              <a:gd name="f14" fmla="val 1091365"/>
              <a:gd name="f15" fmla="val 2483626"/>
              <a:gd name="f16" fmla="val 129303"/>
              <a:gd name="f17" fmla="val 1494769"/>
              <a:gd name="f18" fmla="val 6406"/>
              <a:gd name="f19" fmla="val 250923"/>
              <a:gd name="f20" fmla="val 120513"/>
              <a:gd name="f21" fmla="val 120512"/>
              <a:gd name="f22" fmla="val 282963"/>
              <a:gd name="f23" fmla="val 162452"/>
              <a:gd name="f24" fmla="val 97567"/>
              <a:gd name="f25" fmla="val 289030"/>
              <a:gd name="f26" fmla="val 221067"/>
              <a:gd name="f27" fmla="val 398349"/>
              <a:gd name="f28" fmla="val 1327484"/>
              <a:gd name="f29" fmla="val 1254117"/>
              <a:gd name="f30" fmla="val 2207087"/>
              <a:gd name="f31" fmla="val 2330554"/>
              <a:gd name="f32" fmla="val 2319450"/>
              <a:gd name="f33" fmla="+- 0 0 -90"/>
              <a:gd name="f34" fmla="*/ f3 1 2513714"/>
              <a:gd name="f35" fmla="*/ f4 1 2620337"/>
              <a:gd name="f36" fmla="+- f7 0 f5"/>
              <a:gd name="f37" fmla="+- f6 0 f5"/>
              <a:gd name="f38" fmla="*/ f33 f0 1"/>
              <a:gd name="f39" fmla="*/ f37 1 2513714"/>
              <a:gd name="f40" fmla="*/ f36 1 2620337"/>
              <a:gd name="f41" fmla="*/ 2513714 f37 1"/>
              <a:gd name="f42" fmla="*/ 2328956 f36 1"/>
              <a:gd name="f43" fmla="*/ 2363331 f37 1"/>
              <a:gd name="f44" fmla="*/ 2494950 f36 1"/>
              <a:gd name="f45" fmla="*/ 2501735 f37 1"/>
              <a:gd name="f46" fmla="*/ 2620337 f36 1"/>
              <a:gd name="f47" fmla="*/ 2301507 f37 1"/>
              <a:gd name="f48" fmla="*/ 2609945 f36 1"/>
              <a:gd name="f49" fmla="*/ 6406 f37 1"/>
              <a:gd name="f50" fmla="*/ 250923 f36 1"/>
              <a:gd name="f51" fmla="*/ 0 f37 1"/>
              <a:gd name="f52" fmla="*/ 120513 f36 1"/>
              <a:gd name="f53" fmla="*/ 120512 f37 1"/>
              <a:gd name="f54" fmla="*/ 0 f36 1"/>
              <a:gd name="f55" fmla="*/ 282963 f37 1"/>
              <a:gd name="f56" fmla="*/ 162452 f36 1"/>
              <a:gd name="f57" fmla="*/ 97567 f36 1"/>
              <a:gd name="f58" fmla="*/ 289030 f37 1"/>
              <a:gd name="f59" fmla="*/ 221067 f36 1"/>
              <a:gd name="f60" fmla="*/ 2330554 f37 1"/>
              <a:gd name="f61" fmla="*/ 2319450 f36 1"/>
              <a:gd name="f62" fmla="*/ f38 1 f2"/>
              <a:gd name="f63" fmla="*/ f41 1 2513714"/>
              <a:gd name="f64" fmla="*/ f42 1 2620337"/>
              <a:gd name="f65" fmla="*/ f43 1 2513714"/>
              <a:gd name="f66" fmla="*/ f44 1 2620337"/>
              <a:gd name="f67" fmla="*/ f45 1 2513714"/>
              <a:gd name="f68" fmla="*/ f46 1 2620337"/>
              <a:gd name="f69" fmla="*/ f47 1 2513714"/>
              <a:gd name="f70" fmla="*/ f48 1 2620337"/>
              <a:gd name="f71" fmla="*/ f49 1 2513714"/>
              <a:gd name="f72" fmla="*/ f50 1 2620337"/>
              <a:gd name="f73" fmla="*/ f51 1 2513714"/>
              <a:gd name="f74" fmla="*/ f52 1 2620337"/>
              <a:gd name="f75" fmla="*/ f53 1 2513714"/>
              <a:gd name="f76" fmla="*/ f54 1 2620337"/>
              <a:gd name="f77" fmla="*/ f55 1 2513714"/>
              <a:gd name="f78" fmla="*/ f56 1 2620337"/>
              <a:gd name="f79" fmla="*/ f57 1 2620337"/>
              <a:gd name="f80" fmla="*/ f58 1 2513714"/>
              <a:gd name="f81" fmla="*/ f59 1 2620337"/>
              <a:gd name="f82" fmla="*/ f60 1 2513714"/>
              <a:gd name="f83" fmla="*/ f61 1 2620337"/>
              <a:gd name="f84" fmla="*/ f5 1 f39"/>
              <a:gd name="f85" fmla="*/ f6 1 f39"/>
              <a:gd name="f86" fmla="*/ f5 1 f40"/>
              <a:gd name="f87" fmla="*/ f7 1 f40"/>
              <a:gd name="f88" fmla="+- f62 0 f1"/>
              <a:gd name="f89" fmla="*/ f63 1 f39"/>
              <a:gd name="f90" fmla="*/ f64 1 f40"/>
              <a:gd name="f91" fmla="*/ f65 1 f39"/>
              <a:gd name="f92" fmla="*/ f66 1 f40"/>
              <a:gd name="f93" fmla="*/ f67 1 f39"/>
              <a:gd name="f94" fmla="*/ f68 1 f40"/>
              <a:gd name="f95" fmla="*/ f69 1 f39"/>
              <a:gd name="f96" fmla="*/ f70 1 f40"/>
              <a:gd name="f97" fmla="*/ f71 1 f39"/>
              <a:gd name="f98" fmla="*/ f72 1 f40"/>
              <a:gd name="f99" fmla="*/ f73 1 f39"/>
              <a:gd name="f100" fmla="*/ f74 1 f40"/>
              <a:gd name="f101" fmla="*/ f75 1 f39"/>
              <a:gd name="f102" fmla="*/ f76 1 f40"/>
              <a:gd name="f103" fmla="*/ f77 1 f39"/>
              <a:gd name="f104" fmla="*/ f78 1 f40"/>
              <a:gd name="f105" fmla="*/ f79 1 f40"/>
              <a:gd name="f106" fmla="*/ f80 1 f39"/>
              <a:gd name="f107" fmla="*/ f81 1 f40"/>
              <a:gd name="f108" fmla="*/ f82 1 f39"/>
              <a:gd name="f109" fmla="*/ f83 1 f40"/>
              <a:gd name="f110" fmla="*/ f84 f34 1"/>
              <a:gd name="f111" fmla="*/ f85 f34 1"/>
              <a:gd name="f112" fmla="*/ f87 f35 1"/>
              <a:gd name="f113" fmla="*/ f86 f35 1"/>
              <a:gd name="f114" fmla="*/ f89 f34 1"/>
              <a:gd name="f115" fmla="*/ f90 f35 1"/>
              <a:gd name="f116" fmla="*/ f91 f34 1"/>
              <a:gd name="f117" fmla="*/ f92 f35 1"/>
              <a:gd name="f118" fmla="*/ f93 f34 1"/>
              <a:gd name="f119" fmla="*/ f94 f35 1"/>
              <a:gd name="f120" fmla="*/ f95 f34 1"/>
              <a:gd name="f121" fmla="*/ f96 f35 1"/>
              <a:gd name="f122" fmla="*/ f97 f34 1"/>
              <a:gd name="f123" fmla="*/ f98 f35 1"/>
              <a:gd name="f124" fmla="*/ f99 f34 1"/>
              <a:gd name="f125" fmla="*/ f100 f35 1"/>
              <a:gd name="f126" fmla="*/ f101 f34 1"/>
              <a:gd name="f127" fmla="*/ f102 f35 1"/>
              <a:gd name="f128" fmla="*/ f103 f34 1"/>
              <a:gd name="f129" fmla="*/ f104 f35 1"/>
              <a:gd name="f130" fmla="*/ f105 f35 1"/>
              <a:gd name="f131" fmla="*/ f106 f34 1"/>
              <a:gd name="f132" fmla="*/ f107 f35 1"/>
              <a:gd name="f133" fmla="*/ f108 f34 1"/>
              <a:gd name="f134" fmla="*/ f109 f35 1"/>
            </a:gdLst>
            <a:ahLst/>
            <a:cxnLst>
              <a:cxn ang="3cd4">
                <a:pos x="hc" y="t"/>
              </a:cxn>
              <a:cxn ang="0">
                <a:pos x="r" y="vc"/>
              </a:cxn>
              <a:cxn ang="cd4">
                <a:pos x="hc" y="b"/>
              </a:cxn>
              <a:cxn ang="cd2">
                <a:pos x="l" y="vc"/>
              </a:cxn>
              <a:cxn ang="f88">
                <a:pos x="f114" y="f115"/>
              </a:cxn>
              <a:cxn ang="f88">
                <a:pos x="f116" y="f117"/>
              </a:cxn>
              <a:cxn ang="f88">
                <a:pos x="f118" y="f119"/>
              </a:cxn>
              <a:cxn ang="f88">
                <a:pos x="f120" y="f121"/>
              </a:cxn>
              <a:cxn ang="f88">
                <a:pos x="f122" y="f123"/>
              </a:cxn>
              <a:cxn ang="f88">
                <a:pos x="f124" y="f125"/>
              </a:cxn>
              <a:cxn ang="f88">
                <a:pos x="f126" y="f127"/>
              </a:cxn>
              <a:cxn ang="f88">
                <a:pos x="f128" y="f129"/>
              </a:cxn>
              <a:cxn ang="f88">
                <a:pos x="f128" y="f130"/>
              </a:cxn>
              <a:cxn ang="f88">
                <a:pos x="f131" y="f132"/>
              </a:cxn>
              <a:cxn ang="f88">
                <a:pos x="f133" y="f134"/>
              </a:cxn>
              <a:cxn ang="f88">
                <a:pos x="f114" y="f115"/>
              </a:cxn>
            </a:cxnLst>
            <a:rect l="f110" t="f113" r="f111" b="f112"/>
            <a:pathLst>
              <a:path w="2513714" h="2620337">
                <a:moveTo>
                  <a:pt x="f6" y="f8"/>
                </a:moveTo>
                <a:lnTo>
                  <a:pt x="f9" y="f10"/>
                </a:lnTo>
                <a:lnTo>
                  <a:pt x="f11" y="f7"/>
                </a:lnTo>
                <a:lnTo>
                  <a:pt x="f12" y="f13"/>
                </a:lnTo>
                <a:cubicBezTo>
                  <a:pt x="f14" y="f15"/>
                  <a:pt x="f16" y="f17"/>
                  <a:pt x="f18" y="f19"/>
                </a:cubicBezTo>
                <a:lnTo>
                  <a:pt x="f5" y="f20"/>
                </a:lnTo>
                <a:lnTo>
                  <a:pt x="f21" y="f5"/>
                </a:lnTo>
                <a:lnTo>
                  <a:pt x="f22" y="f23"/>
                </a:lnTo>
                <a:lnTo>
                  <a:pt x="f22" y="f24"/>
                </a:lnTo>
                <a:lnTo>
                  <a:pt x="f25" y="f26"/>
                </a:lnTo>
                <a:cubicBezTo>
                  <a:pt x="f27" y="f28"/>
                  <a:pt x="f29" y="f30"/>
                  <a:pt x="f31" y="f32"/>
                </a:cubicBezTo>
                <a:lnTo>
                  <a:pt x="f6" y="f8"/>
                </a:lnTo>
                <a:close/>
              </a:path>
            </a:pathLst>
          </a:custGeom>
          <a:solidFill>
            <a:srgbClr val="666E75"/>
          </a:solidFill>
          <a:ln cap="flat">
            <a:noFill/>
            <a:prstDash val="solid"/>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Arial"/>
            </a:endParaRPr>
          </a:p>
        </p:txBody>
      </p:sp>
      <p:sp>
        <p:nvSpPr>
          <p:cNvPr id="17" name="Rectangle 45">
            <a:extLst>
              <a:ext uri="{FF2B5EF4-FFF2-40B4-BE49-F238E27FC236}">
                <a16:creationId xmlns:a16="http://schemas.microsoft.com/office/drawing/2014/main" id="{00989CFF-F517-E6D8-3187-BA0DBF48B19B}"/>
              </a:ext>
            </a:extLst>
          </p:cNvPr>
          <p:cNvSpPr/>
          <p:nvPr/>
        </p:nvSpPr>
        <p:spPr>
          <a:xfrm>
            <a:off x="9566487" y="274960"/>
            <a:ext cx="184730" cy="584775"/>
          </a:xfrm>
          <a:prstGeom prst="rect">
            <a:avLst/>
          </a:prstGeom>
          <a:noFill/>
          <a:ln cap="flat">
            <a:noFill/>
            <a:prstDash val="solid"/>
          </a:ln>
        </p:spPr>
        <p:txBody>
          <a:bodyPr vert="horz" wrap="non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0" i="0" u="none" strike="noStrike" kern="1200" cap="none" spc="0" baseline="0" dirty="0">
              <a:solidFill>
                <a:srgbClr val="743669"/>
              </a:solidFill>
              <a:effectLst>
                <a:outerShdw dist="19048" dir="2700000">
                  <a:srgbClr val="000000"/>
                </a:outerShdw>
              </a:effectLst>
              <a:uFillTx/>
              <a:latin typeface="Arial"/>
            </a:endParaRPr>
          </a:p>
        </p:txBody>
      </p:sp>
      <p:sp>
        <p:nvSpPr>
          <p:cNvPr id="18" name="Title 1">
            <a:extLst>
              <a:ext uri="{FF2B5EF4-FFF2-40B4-BE49-F238E27FC236}">
                <a16:creationId xmlns:a16="http://schemas.microsoft.com/office/drawing/2014/main" id="{6012562C-F3C5-CC9B-E735-9185A36DFA62}"/>
              </a:ext>
            </a:extLst>
          </p:cNvPr>
          <p:cNvSpPr txBox="1">
            <a:spLocks noGrp="1"/>
          </p:cNvSpPr>
          <p:nvPr>
            <p:ph type="title"/>
          </p:nvPr>
        </p:nvSpPr>
        <p:spPr>
          <a:xfrm>
            <a:off x="234186" y="480361"/>
            <a:ext cx="7529517" cy="2954682"/>
          </a:xfrm>
        </p:spPr>
        <p:txBody>
          <a:bodyPr/>
          <a:lstStyle/>
          <a:p>
            <a:pPr lvl="0"/>
            <a:r>
              <a:rPr lang="en-GB" sz="4270" dirty="0">
                <a:solidFill>
                  <a:srgbClr val="5F2861"/>
                </a:solidFill>
              </a:rPr>
              <a:t>Our single </a:t>
            </a:r>
            <a:br>
              <a:rPr lang="en-GB" sz="4270" dirty="0">
                <a:solidFill>
                  <a:srgbClr val="5F2861"/>
                </a:solidFill>
              </a:rPr>
            </a:br>
            <a:r>
              <a:rPr lang="en-GB" sz="4270" dirty="0">
                <a:solidFill>
                  <a:srgbClr val="5F2861"/>
                </a:solidFill>
              </a:rPr>
              <a:t>assessment </a:t>
            </a:r>
            <a:br>
              <a:rPr lang="en-GB" sz="4270" dirty="0">
                <a:solidFill>
                  <a:srgbClr val="5F2861"/>
                </a:solidFill>
              </a:rPr>
            </a:br>
            <a:r>
              <a:rPr lang="en-GB" sz="4270" dirty="0">
                <a:solidFill>
                  <a:srgbClr val="5F2861"/>
                </a:solidFill>
              </a:rPr>
              <a:t>framework</a:t>
            </a:r>
          </a:p>
        </p:txBody>
      </p:sp>
      <p:sp>
        <p:nvSpPr>
          <p:cNvPr id="19" name="Rectangle 48">
            <a:extLst>
              <a:ext uri="{FF2B5EF4-FFF2-40B4-BE49-F238E27FC236}">
                <a16:creationId xmlns:a16="http://schemas.microsoft.com/office/drawing/2014/main" id="{64456541-823F-4391-FC0E-EA6D47F894F3}"/>
              </a:ext>
            </a:extLst>
          </p:cNvPr>
          <p:cNvSpPr/>
          <p:nvPr/>
        </p:nvSpPr>
        <p:spPr>
          <a:xfrm>
            <a:off x="375772" y="6411013"/>
            <a:ext cx="8060371" cy="338556"/>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b="0" i="0" u="none" strike="noStrike" kern="1200" cap="none" spc="0" baseline="0">
                <a:solidFill>
                  <a:srgbClr val="FFFFFF"/>
                </a:solidFill>
                <a:uFillTx/>
                <a:latin typeface="Arial"/>
              </a:rPr>
              <a:t>https://www.cqc.org.uk/page/single-assessment-framework</a:t>
            </a:r>
          </a:p>
        </p:txBody>
      </p:sp>
      <p:sp>
        <p:nvSpPr>
          <p:cNvPr id="20" name="Rectangle 3">
            <a:extLst>
              <a:ext uri="{FF2B5EF4-FFF2-40B4-BE49-F238E27FC236}">
                <a16:creationId xmlns:a16="http://schemas.microsoft.com/office/drawing/2014/main" id="{BB21A330-EED2-24EA-7B06-B64AC3C87BF7}"/>
              </a:ext>
            </a:extLst>
          </p:cNvPr>
          <p:cNvSpPr txBox="1"/>
          <p:nvPr/>
        </p:nvSpPr>
        <p:spPr>
          <a:xfrm>
            <a:off x="233007" y="2813526"/>
            <a:ext cx="4972452" cy="2314218"/>
          </a:xfrm>
          <a:prstGeom prst="rect">
            <a:avLst/>
          </a:prstGeom>
          <a:noFill/>
          <a:ln cap="flat">
            <a:noFill/>
          </a:ln>
        </p:spPr>
        <p:txBody>
          <a:bodyPr vert="horz" wrap="square" lIns="121898" tIns="121898" rIns="121898" bIns="121898" anchor="t" anchorCtr="0" compatLnSpc="1">
            <a:noAutofit/>
          </a:bodyPr>
          <a:lstStyle/>
          <a:p>
            <a:pPr marL="0" marR="0" lvl="0" indent="0" algn="l" defTabSz="1219169" rtl="0" fontAlgn="auto" hangingPunct="0">
              <a:lnSpc>
                <a:spcPct val="90000"/>
              </a:lnSpc>
              <a:spcBef>
                <a:spcPts val="0"/>
              </a:spcBef>
              <a:spcAft>
                <a:spcPts val="0"/>
              </a:spcAft>
              <a:buNone/>
              <a:tabLst>
                <a:tab pos="349245" algn="l"/>
              </a:tabLst>
              <a:defRPr sz="1800" b="0" i="0" u="none" strike="noStrike" kern="0" cap="none" spc="0" baseline="0">
                <a:solidFill>
                  <a:srgbClr val="000000"/>
                </a:solidFill>
                <a:uFillTx/>
              </a:defRPr>
            </a:pPr>
            <a:r>
              <a:rPr lang="en-US" sz="2133" b="0" i="0" u="none" strike="noStrike" kern="0" cap="none" spc="0" baseline="0">
                <a:solidFill>
                  <a:srgbClr val="000000"/>
                </a:solidFill>
                <a:uFillTx/>
                <a:latin typeface="Arial"/>
                <a:ea typeface="MS PGothic" pitchFamily="34"/>
              </a:rPr>
              <a:t>Our framework will assess providers, local authorities and integrated care systems with a consistent set of key themes ​</a:t>
            </a:r>
          </a:p>
          <a:p>
            <a:pPr marL="0" marR="0" lvl="0" indent="0" algn="l" defTabSz="1219169" rtl="0" fontAlgn="auto" hangingPunct="0">
              <a:lnSpc>
                <a:spcPct val="90000"/>
              </a:lnSpc>
              <a:spcBef>
                <a:spcPts val="0"/>
              </a:spcBef>
              <a:spcAft>
                <a:spcPts val="0"/>
              </a:spcAft>
              <a:buNone/>
              <a:tabLst>
                <a:tab pos="349245" algn="l"/>
              </a:tabLst>
              <a:defRPr sz="1800" b="0" i="0" u="none" strike="noStrike" kern="0" cap="none" spc="0" baseline="0">
                <a:solidFill>
                  <a:srgbClr val="000000"/>
                </a:solidFill>
                <a:uFillTx/>
              </a:defRPr>
            </a:pPr>
            <a:endParaRPr lang="en-US" sz="2133" b="0" i="0" u="none" strike="noStrike" kern="0" cap="none" spc="0" baseline="0">
              <a:solidFill>
                <a:srgbClr val="000000"/>
              </a:solidFill>
              <a:uFillTx/>
              <a:latin typeface="Arial"/>
              <a:ea typeface="MS PGothic" pitchFamily="34"/>
            </a:endParaRPr>
          </a:p>
          <a:p>
            <a:pPr marL="342900" marR="0" lvl="0" indent="-342900" algn="l" defTabSz="1219169" rtl="0" fontAlgn="auto" hangingPunct="0">
              <a:lnSpc>
                <a:spcPct val="90000"/>
              </a:lnSpc>
              <a:spcBef>
                <a:spcPts val="0"/>
              </a:spcBef>
              <a:spcAft>
                <a:spcPts val="0"/>
              </a:spcAft>
              <a:buClr>
                <a:srgbClr val="5F2861"/>
              </a:buClr>
              <a:buSzPct val="120000"/>
              <a:buFont typeface="Arial" pitchFamily="34"/>
              <a:buChar char="•"/>
              <a:tabLst>
                <a:tab pos="349245" algn="l"/>
              </a:tabLst>
              <a:defRPr sz="1800" b="0" i="0" u="none" strike="noStrike" kern="0" cap="none" spc="0" baseline="0">
                <a:solidFill>
                  <a:srgbClr val="000000"/>
                </a:solidFill>
                <a:uFillTx/>
              </a:defRPr>
            </a:pPr>
            <a:r>
              <a:rPr lang="en-US" sz="2133" b="0" i="0" u="none" strike="noStrike" kern="0" cap="none" spc="0" baseline="0">
                <a:solidFill>
                  <a:srgbClr val="000000"/>
                </a:solidFill>
                <a:uFillTx/>
                <a:latin typeface="Arial"/>
                <a:ea typeface="MS PGothic" pitchFamily="34"/>
              </a:rPr>
              <a:t>Giving us an up-to-date view of quality​</a:t>
            </a:r>
          </a:p>
          <a:p>
            <a:pPr marL="342900" marR="0" lvl="0" indent="-342900" algn="l" defTabSz="1219169" rtl="0" fontAlgn="auto" hangingPunct="0">
              <a:lnSpc>
                <a:spcPct val="90000"/>
              </a:lnSpc>
              <a:spcBef>
                <a:spcPts val="0"/>
              </a:spcBef>
              <a:spcAft>
                <a:spcPts val="0"/>
              </a:spcAft>
              <a:buClr>
                <a:srgbClr val="5F2861"/>
              </a:buClr>
              <a:buSzPct val="120000"/>
              <a:buFont typeface="Arial" pitchFamily="34"/>
              <a:buChar char="•"/>
              <a:tabLst>
                <a:tab pos="349245" algn="l"/>
              </a:tabLst>
              <a:defRPr sz="1800" b="0" i="0" u="none" strike="noStrike" kern="0" cap="none" spc="0" baseline="0">
                <a:solidFill>
                  <a:srgbClr val="000000"/>
                </a:solidFill>
                <a:uFillTx/>
              </a:defRPr>
            </a:pPr>
            <a:endParaRPr lang="en-US" sz="2133" b="0" i="0" u="none" strike="noStrike" kern="0" cap="none" spc="0" baseline="0">
              <a:solidFill>
                <a:srgbClr val="000000"/>
              </a:solidFill>
              <a:uFillTx/>
              <a:latin typeface="Arial"/>
              <a:ea typeface="MS PGothic" pitchFamily="34"/>
            </a:endParaRPr>
          </a:p>
          <a:p>
            <a:pPr marL="342900" marR="0" lvl="0" indent="-342900" algn="l" defTabSz="1219169" rtl="0" fontAlgn="auto" hangingPunct="0">
              <a:lnSpc>
                <a:spcPct val="90000"/>
              </a:lnSpc>
              <a:spcBef>
                <a:spcPts val="0"/>
              </a:spcBef>
              <a:spcAft>
                <a:spcPts val="0"/>
              </a:spcAft>
              <a:buClr>
                <a:srgbClr val="5F2861"/>
              </a:buClr>
              <a:buSzPct val="120000"/>
              <a:buFont typeface="Arial" pitchFamily="34"/>
              <a:buChar char="•"/>
              <a:tabLst>
                <a:tab pos="349245" algn="l"/>
              </a:tabLst>
              <a:defRPr sz="1800" b="0" i="0" u="none" strike="noStrike" kern="0" cap="none" spc="0" baseline="0">
                <a:solidFill>
                  <a:srgbClr val="000000"/>
                </a:solidFill>
                <a:uFillTx/>
              </a:defRPr>
            </a:pPr>
            <a:r>
              <a:rPr lang="en-US" sz="2133" b="0" i="0" u="none" strike="noStrike" kern="0" cap="none" spc="0" baseline="0">
                <a:solidFill>
                  <a:srgbClr val="000000"/>
                </a:solidFill>
                <a:uFillTx/>
                <a:latin typeface="Arial"/>
                <a:ea typeface="MS PGothic" pitchFamily="34"/>
              </a:rPr>
              <a:t>Helping us better identify trends and patterns across areas</a:t>
            </a:r>
            <a:endParaRPr lang="en-GB" sz="2400" b="0" i="0" u="none" strike="noStrike" kern="0" cap="none" spc="0" baseline="0">
              <a:solidFill>
                <a:srgbClr val="000000"/>
              </a:solidFill>
              <a:uFillTx/>
              <a:latin typeface="Arial"/>
              <a:ea typeface="MS PGothic" pitchFamily="34"/>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2145706456">
    <p:spTree>
      <p:nvGrpSpPr>
        <p:cNvPr id="1" name=""/>
        <p:cNvGrpSpPr/>
        <p:nvPr/>
      </p:nvGrpSpPr>
      <p:grpSpPr>
        <a:xfrm>
          <a:off x="0" y="0"/>
          <a:ext cx="0" cy="0"/>
          <a:chOff x="0" y="0"/>
          <a:chExt cx="0" cy="0"/>
        </a:xfrm>
      </p:grpSpPr>
      <p:grpSp>
        <p:nvGrpSpPr>
          <p:cNvPr id="2" name="Group 3">
            <a:extLst>
              <a:ext uri="{FF2B5EF4-FFF2-40B4-BE49-F238E27FC236}">
                <a16:creationId xmlns:a16="http://schemas.microsoft.com/office/drawing/2014/main" id="{5E3151EF-2FC9-2A72-097F-14E87A9301BA}"/>
              </a:ext>
            </a:extLst>
          </p:cNvPr>
          <p:cNvGrpSpPr/>
          <p:nvPr/>
        </p:nvGrpSpPr>
        <p:grpSpPr>
          <a:xfrm>
            <a:off x="5444026" y="233775"/>
            <a:ext cx="6188458" cy="6020052"/>
            <a:chOff x="5444026" y="233775"/>
            <a:chExt cx="6188458" cy="6020052"/>
          </a:xfrm>
        </p:grpSpPr>
        <p:sp>
          <p:nvSpPr>
            <p:cNvPr id="3" name="Freeform: Shape 4">
              <a:extLst>
                <a:ext uri="{FF2B5EF4-FFF2-40B4-BE49-F238E27FC236}">
                  <a16:creationId xmlns:a16="http://schemas.microsoft.com/office/drawing/2014/main" id="{07D4173F-5EE7-C4B2-F99E-16F8361F90AB}"/>
                </a:ext>
              </a:extLst>
            </p:cNvPr>
            <p:cNvSpPr/>
            <p:nvPr/>
          </p:nvSpPr>
          <p:spPr>
            <a:xfrm>
              <a:off x="5444026" y="233775"/>
              <a:ext cx="6188458" cy="6020052"/>
            </a:xfrm>
            <a:custGeom>
              <a:avLst/>
              <a:gdLst>
                <a:gd name="f0" fmla="val 10800000"/>
                <a:gd name="f1" fmla="val 5400000"/>
                <a:gd name="f2" fmla="val 180"/>
                <a:gd name="f3" fmla="val w"/>
                <a:gd name="f4" fmla="val h"/>
                <a:gd name="f5" fmla="val 0"/>
                <a:gd name="f6" fmla="val 6507736"/>
                <a:gd name="f7" fmla="val 3253868"/>
                <a:gd name="f8" fmla="val 5050930"/>
                <a:gd name="f9" fmla="val 1456806"/>
                <a:gd name="f10" fmla="val 359509"/>
                <a:gd name="f11" fmla="val 1655358"/>
                <a:gd name="f12" fmla="val 4852378"/>
                <a:gd name="f13" fmla="val 6148227"/>
                <a:gd name="f14" fmla="+- 0 0 -90"/>
                <a:gd name="f15" fmla="*/ f3 1 6507736"/>
                <a:gd name="f16" fmla="*/ f4 1 6507736"/>
                <a:gd name="f17" fmla="+- f6 0 f5"/>
                <a:gd name="f18" fmla="*/ f14 f0 1"/>
                <a:gd name="f19" fmla="*/ f17 1 6507736"/>
                <a:gd name="f20" fmla="*/ 3253868 f17 1"/>
                <a:gd name="f21" fmla="*/ 0 f17 1"/>
                <a:gd name="f22" fmla="*/ 6507736 f17 1"/>
                <a:gd name="f23" fmla="*/ 359509 f17 1"/>
                <a:gd name="f24" fmla="*/ 6148227 f17 1"/>
                <a:gd name="f25" fmla="*/ f18 1 f2"/>
                <a:gd name="f26" fmla="*/ f20 1 6507736"/>
                <a:gd name="f27" fmla="*/ f21 1 6507736"/>
                <a:gd name="f28" fmla="*/ f22 1 6507736"/>
                <a:gd name="f29" fmla="*/ f23 1 6507736"/>
                <a:gd name="f30" fmla="*/ f24 1 6507736"/>
                <a:gd name="f31" fmla="*/ f5 1 f19"/>
                <a:gd name="f32" fmla="*/ f6 1 f19"/>
                <a:gd name="f33" fmla="+- f25 0 f1"/>
                <a:gd name="f34" fmla="*/ f26 1 f19"/>
                <a:gd name="f35" fmla="*/ f27 1 f19"/>
                <a:gd name="f36" fmla="*/ f28 1 f19"/>
                <a:gd name="f37" fmla="*/ f29 1 f19"/>
                <a:gd name="f38" fmla="*/ f30 1 f19"/>
                <a:gd name="f39" fmla="*/ f31 f15 1"/>
                <a:gd name="f40" fmla="*/ f32 f15 1"/>
                <a:gd name="f41" fmla="*/ f32 f16 1"/>
                <a:gd name="f42" fmla="*/ f31 f16 1"/>
                <a:gd name="f43" fmla="*/ f34 f15 1"/>
                <a:gd name="f44" fmla="*/ f35 f16 1"/>
                <a:gd name="f45" fmla="*/ f36 f15 1"/>
                <a:gd name="f46" fmla="*/ f34 f16 1"/>
                <a:gd name="f47" fmla="*/ f36 f16 1"/>
                <a:gd name="f48" fmla="*/ f35 f15 1"/>
                <a:gd name="f49" fmla="*/ f37 f16 1"/>
                <a:gd name="f50" fmla="*/ f37 f15 1"/>
                <a:gd name="f51" fmla="*/ f38 f16 1"/>
                <a:gd name="f52" fmla="*/ f38 f15 1"/>
              </a:gdLst>
              <a:ahLst/>
              <a:cxnLst>
                <a:cxn ang="3cd4">
                  <a:pos x="hc" y="t"/>
                </a:cxn>
                <a:cxn ang="0">
                  <a:pos x="r" y="vc"/>
                </a:cxn>
                <a:cxn ang="cd4">
                  <a:pos x="hc" y="b"/>
                </a:cxn>
                <a:cxn ang="cd2">
                  <a:pos x="l" y="vc"/>
                </a:cxn>
                <a:cxn ang="f33">
                  <a:pos x="f43" y="f44"/>
                </a:cxn>
                <a:cxn ang="f33">
                  <a:pos x="f45" y="f46"/>
                </a:cxn>
                <a:cxn ang="f33">
                  <a:pos x="f43" y="f47"/>
                </a:cxn>
                <a:cxn ang="f33">
                  <a:pos x="f48" y="f46"/>
                </a:cxn>
                <a:cxn ang="f33">
                  <a:pos x="f43" y="f44"/>
                </a:cxn>
                <a:cxn ang="f33">
                  <a:pos x="f43" y="f49"/>
                </a:cxn>
                <a:cxn ang="f33">
                  <a:pos x="f50" y="f46"/>
                </a:cxn>
                <a:cxn ang="f33">
                  <a:pos x="f43" y="f51"/>
                </a:cxn>
                <a:cxn ang="f33">
                  <a:pos x="f52" y="f46"/>
                </a:cxn>
                <a:cxn ang="f33">
                  <a:pos x="f43" y="f49"/>
                </a:cxn>
              </a:cxnLst>
              <a:rect l="f39" t="f42" r="f40" b="f41"/>
              <a:pathLst>
                <a:path w="6507736" h="6507736">
                  <a:moveTo>
                    <a:pt x="f7" y="f5"/>
                  </a:moveTo>
                  <a:cubicBezTo>
                    <a:pt x="f8" y="f5"/>
                    <a:pt x="f6" y="f9"/>
                    <a:pt x="f6" y="f7"/>
                  </a:cubicBezTo>
                  <a:cubicBezTo>
                    <a:pt x="f6" y="f8"/>
                    <a:pt x="f8" y="f6"/>
                    <a:pt x="f7" y="f6"/>
                  </a:cubicBezTo>
                  <a:cubicBezTo>
                    <a:pt x="f9" y="f6"/>
                    <a:pt x="f5" y="f8"/>
                    <a:pt x="f5" y="f7"/>
                  </a:cubicBezTo>
                  <a:cubicBezTo>
                    <a:pt x="f5" y="f9"/>
                    <a:pt x="f9" y="f5"/>
                    <a:pt x="f7" y="f5"/>
                  </a:cubicBezTo>
                  <a:close/>
                  <a:moveTo>
                    <a:pt x="f7" y="f10"/>
                  </a:moveTo>
                  <a:cubicBezTo>
                    <a:pt x="f11" y="f10"/>
                    <a:pt x="f10" y="f11"/>
                    <a:pt x="f10" y="f7"/>
                  </a:cubicBezTo>
                  <a:cubicBezTo>
                    <a:pt x="f10" y="f12"/>
                    <a:pt x="f11" y="f13"/>
                    <a:pt x="f7" y="f13"/>
                  </a:cubicBezTo>
                  <a:cubicBezTo>
                    <a:pt x="f12" y="f13"/>
                    <a:pt x="f13" y="f12"/>
                    <a:pt x="f13" y="f7"/>
                  </a:cubicBezTo>
                  <a:cubicBezTo>
                    <a:pt x="f13" y="f11"/>
                    <a:pt x="f12" y="f10"/>
                    <a:pt x="f7" y="f10"/>
                  </a:cubicBezTo>
                  <a:close/>
                </a:path>
              </a:pathLst>
            </a:custGeom>
            <a:solidFill>
              <a:srgbClr val="D9D9D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4" name="Freeform: Shape 6">
              <a:extLst>
                <a:ext uri="{FF2B5EF4-FFF2-40B4-BE49-F238E27FC236}">
                  <a16:creationId xmlns:a16="http://schemas.microsoft.com/office/drawing/2014/main" id="{FE1E810D-5490-5199-56D1-6D2A85DA6096}"/>
                </a:ext>
              </a:extLst>
            </p:cNvPr>
            <p:cNvSpPr/>
            <p:nvPr/>
          </p:nvSpPr>
          <p:spPr>
            <a:xfrm rot="5400013">
              <a:off x="8577162" y="1054083"/>
              <a:ext cx="2163378" cy="2194907"/>
            </a:xfrm>
            <a:custGeom>
              <a:avLst/>
              <a:gdLst>
                <a:gd name="f0" fmla="val 10800000"/>
                <a:gd name="f1" fmla="val 5400000"/>
                <a:gd name="f2" fmla="val 180"/>
                <a:gd name="f3" fmla="val w"/>
                <a:gd name="f4" fmla="val h"/>
                <a:gd name="f5" fmla="val 0"/>
                <a:gd name="f6" fmla="val 2338633"/>
                <a:gd name="f7" fmla="val 2308148"/>
                <a:gd name="f8" fmla="val 9945"/>
                <a:gd name="f9" fmla="val 2111185"/>
                <a:gd name="f10" fmla="val 122374"/>
                <a:gd name="f11" fmla="val 1004116"/>
                <a:gd name="f12" fmla="val 1002494"/>
                <a:gd name="f13" fmla="val 123997"/>
                <a:gd name="f14" fmla="val 2109563"/>
                <a:gd name="f15" fmla="val 11567"/>
                <a:gd name="f16" fmla="+- 0 0 -90"/>
                <a:gd name="f17" fmla="*/ f3 1 2338633"/>
                <a:gd name="f18" fmla="*/ f4 1 2308148"/>
                <a:gd name="f19" fmla="+- f7 0 f5"/>
                <a:gd name="f20" fmla="+- f6 0 f5"/>
                <a:gd name="f21" fmla="*/ f16 f0 1"/>
                <a:gd name="f22" fmla="*/ f20 1 2338633"/>
                <a:gd name="f23" fmla="*/ f19 1 2308148"/>
                <a:gd name="f24" fmla="*/ 0 f20 1"/>
                <a:gd name="f25" fmla="*/ 2308148 f19 1"/>
                <a:gd name="f26" fmla="*/ 9945 f20 1"/>
                <a:gd name="f27" fmla="*/ 2111185 f19 1"/>
                <a:gd name="f28" fmla="*/ 2109563 f20 1"/>
                <a:gd name="f29" fmla="*/ 11567 f19 1"/>
                <a:gd name="f30" fmla="*/ 2338633 f20 1"/>
                <a:gd name="f31" fmla="*/ 0 f19 1"/>
                <a:gd name="f32" fmla="*/ f21 1 f2"/>
                <a:gd name="f33" fmla="*/ f24 1 2338633"/>
                <a:gd name="f34" fmla="*/ f25 1 2308148"/>
                <a:gd name="f35" fmla="*/ f26 1 2338633"/>
                <a:gd name="f36" fmla="*/ f27 1 2308148"/>
                <a:gd name="f37" fmla="*/ f28 1 2338633"/>
                <a:gd name="f38" fmla="*/ f29 1 2308148"/>
                <a:gd name="f39" fmla="*/ f30 1 2338633"/>
                <a:gd name="f40" fmla="*/ f31 1 2308148"/>
                <a:gd name="f41" fmla="*/ f5 1 f22"/>
                <a:gd name="f42" fmla="*/ f6 1 f22"/>
                <a:gd name="f43" fmla="*/ f5 1 f23"/>
                <a:gd name="f44" fmla="*/ f7 1 f23"/>
                <a:gd name="f45" fmla="+- f32 0 f1"/>
                <a:gd name="f46" fmla="*/ f33 1 f22"/>
                <a:gd name="f47" fmla="*/ f34 1 f23"/>
                <a:gd name="f48" fmla="*/ f35 1 f22"/>
                <a:gd name="f49" fmla="*/ f36 1 f23"/>
                <a:gd name="f50" fmla="*/ f37 1 f22"/>
                <a:gd name="f51" fmla="*/ f38 1 f23"/>
                <a:gd name="f52" fmla="*/ f39 1 f22"/>
                <a:gd name="f53" fmla="*/ f40 1 f23"/>
                <a:gd name="f54" fmla="*/ f41 f17 1"/>
                <a:gd name="f55" fmla="*/ f42 f17 1"/>
                <a:gd name="f56" fmla="*/ f44 f18 1"/>
                <a:gd name="f57" fmla="*/ f43 f18 1"/>
                <a:gd name="f58" fmla="*/ f46 f17 1"/>
                <a:gd name="f59" fmla="*/ f47 f18 1"/>
                <a:gd name="f60" fmla="*/ f48 f17 1"/>
                <a:gd name="f61" fmla="*/ f49 f18 1"/>
                <a:gd name="f62" fmla="*/ f50 f17 1"/>
                <a:gd name="f63" fmla="*/ f51 f18 1"/>
                <a:gd name="f64" fmla="*/ f52 f17 1"/>
                <a:gd name="f65" fmla="*/ f53 f18 1"/>
              </a:gdLst>
              <a:ahLst/>
              <a:cxnLst>
                <a:cxn ang="3cd4">
                  <a:pos x="hc" y="t"/>
                </a:cxn>
                <a:cxn ang="0">
                  <a:pos x="r" y="vc"/>
                </a:cxn>
                <a:cxn ang="cd4">
                  <a:pos x="hc" y="b"/>
                </a:cxn>
                <a:cxn ang="cd2">
                  <a:pos x="l" y="vc"/>
                </a:cxn>
                <a:cxn ang="f45">
                  <a:pos x="f58" y="f59"/>
                </a:cxn>
                <a:cxn ang="f45">
                  <a:pos x="f60" y="f61"/>
                </a:cxn>
                <a:cxn ang="f45">
                  <a:pos x="f62" y="f63"/>
                </a:cxn>
                <a:cxn ang="f45">
                  <a:pos x="f64" y="f65"/>
                </a:cxn>
                <a:cxn ang="f45">
                  <a:pos x="f64" y="f59"/>
                </a:cxn>
                <a:cxn ang="f45">
                  <a:pos x="f58" y="f59"/>
                </a:cxn>
              </a:cxnLst>
              <a:rect l="f54" t="f57" r="f55" b="f56"/>
              <a:pathLst>
                <a:path w="2338633" h="2308148">
                  <a:moveTo>
                    <a:pt x="f5" y="f7"/>
                  </a:moveTo>
                  <a:lnTo>
                    <a:pt x="f8" y="f9"/>
                  </a:lnTo>
                  <a:cubicBezTo>
                    <a:pt x="f10" y="f11"/>
                    <a:pt x="f12" y="f13"/>
                    <a:pt x="f14" y="f15"/>
                  </a:cubicBezTo>
                  <a:lnTo>
                    <a:pt x="f6" y="f5"/>
                  </a:lnTo>
                  <a:lnTo>
                    <a:pt x="f6" y="f7"/>
                  </a:lnTo>
                  <a:lnTo>
                    <a:pt x="f5" y="f7"/>
                  </a:lnTo>
                  <a:close/>
                </a:path>
              </a:pathLst>
            </a:custGeom>
            <a:solidFill>
              <a:srgbClr val="FFFFFF"/>
            </a:solidFill>
            <a:ln w="38103" cap="flat">
              <a:solidFill>
                <a:srgbClr val="F2EACB"/>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5" name="Freeform: Shape 7">
              <a:extLst>
                <a:ext uri="{FF2B5EF4-FFF2-40B4-BE49-F238E27FC236}">
                  <a16:creationId xmlns:a16="http://schemas.microsoft.com/office/drawing/2014/main" id="{002E4B65-7479-4C78-1D29-7C83328794F4}"/>
                </a:ext>
              </a:extLst>
            </p:cNvPr>
            <p:cNvSpPr/>
            <p:nvPr/>
          </p:nvSpPr>
          <p:spPr>
            <a:xfrm rot="5400013">
              <a:off x="6317707" y="1054083"/>
              <a:ext cx="2163378" cy="2194907"/>
            </a:xfrm>
            <a:custGeom>
              <a:avLst/>
              <a:gdLst>
                <a:gd name="f0" fmla="val 10800000"/>
                <a:gd name="f1" fmla="val 5400000"/>
                <a:gd name="f2" fmla="val 180"/>
                <a:gd name="f3" fmla="val w"/>
                <a:gd name="f4" fmla="val h"/>
                <a:gd name="f5" fmla="val 0"/>
                <a:gd name="f6" fmla="val 2338633"/>
                <a:gd name="f7" fmla="val 2308146"/>
                <a:gd name="f8" fmla="val 2109563"/>
                <a:gd name="f9" fmla="val 2296579"/>
                <a:gd name="f10" fmla="val 1002494"/>
                <a:gd name="f11" fmla="val 2184150"/>
                <a:gd name="f12" fmla="val 122374"/>
                <a:gd name="f13" fmla="val 1304030"/>
                <a:gd name="f14" fmla="val 9945"/>
                <a:gd name="f15" fmla="val 196961"/>
                <a:gd name="f16" fmla="+- 0 0 -90"/>
                <a:gd name="f17" fmla="*/ f3 1 2338633"/>
                <a:gd name="f18" fmla="*/ f4 1 2308146"/>
                <a:gd name="f19" fmla="+- f7 0 f5"/>
                <a:gd name="f20" fmla="+- f6 0 f5"/>
                <a:gd name="f21" fmla="*/ f16 f0 1"/>
                <a:gd name="f22" fmla="*/ f20 1 2338633"/>
                <a:gd name="f23" fmla="*/ f19 1 2308146"/>
                <a:gd name="f24" fmla="*/ 0 f20 1"/>
                <a:gd name="f25" fmla="*/ 0 f19 1"/>
                <a:gd name="f26" fmla="*/ 2338633 f20 1"/>
                <a:gd name="f27" fmla="*/ 2308146 f19 1"/>
                <a:gd name="f28" fmla="*/ 2109563 f20 1"/>
                <a:gd name="f29" fmla="*/ 2296579 f19 1"/>
                <a:gd name="f30" fmla="*/ 9945 f20 1"/>
                <a:gd name="f31" fmla="*/ 196961 f19 1"/>
                <a:gd name="f32" fmla="*/ f21 1 f2"/>
                <a:gd name="f33" fmla="*/ f24 1 2338633"/>
                <a:gd name="f34" fmla="*/ f25 1 2308146"/>
                <a:gd name="f35" fmla="*/ f26 1 2338633"/>
                <a:gd name="f36" fmla="*/ f27 1 2308146"/>
                <a:gd name="f37" fmla="*/ f28 1 2338633"/>
                <a:gd name="f38" fmla="*/ f29 1 2308146"/>
                <a:gd name="f39" fmla="*/ f30 1 2338633"/>
                <a:gd name="f40" fmla="*/ f31 1 2308146"/>
                <a:gd name="f41" fmla="*/ f5 1 f22"/>
                <a:gd name="f42" fmla="*/ f6 1 f22"/>
                <a:gd name="f43" fmla="*/ f5 1 f23"/>
                <a:gd name="f44" fmla="*/ f7 1 f23"/>
                <a:gd name="f45" fmla="+- f32 0 f1"/>
                <a:gd name="f46" fmla="*/ f33 1 f22"/>
                <a:gd name="f47" fmla="*/ f34 1 f23"/>
                <a:gd name="f48" fmla="*/ f35 1 f22"/>
                <a:gd name="f49" fmla="*/ f36 1 f23"/>
                <a:gd name="f50" fmla="*/ f37 1 f22"/>
                <a:gd name="f51" fmla="*/ f38 1 f23"/>
                <a:gd name="f52" fmla="*/ f39 1 f22"/>
                <a:gd name="f53" fmla="*/ f40 1 f23"/>
                <a:gd name="f54" fmla="*/ f41 f17 1"/>
                <a:gd name="f55" fmla="*/ f42 f17 1"/>
                <a:gd name="f56" fmla="*/ f44 f18 1"/>
                <a:gd name="f57" fmla="*/ f43 f18 1"/>
                <a:gd name="f58" fmla="*/ f46 f17 1"/>
                <a:gd name="f59" fmla="*/ f47 f18 1"/>
                <a:gd name="f60" fmla="*/ f48 f17 1"/>
                <a:gd name="f61" fmla="*/ f49 f18 1"/>
                <a:gd name="f62" fmla="*/ f50 f17 1"/>
                <a:gd name="f63" fmla="*/ f51 f18 1"/>
                <a:gd name="f64" fmla="*/ f52 f17 1"/>
                <a:gd name="f65" fmla="*/ f53 f18 1"/>
              </a:gdLst>
              <a:ahLst/>
              <a:cxnLst>
                <a:cxn ang="3cd4">
                  <a:pos x="hc" y="t"/>
                </a:cxn>
                <a:cxn ang="0">
                  <a:pos x="r" y="vc"/>
                </a:cxn>
                <a:cxn ang="cd4">
                  <a:pos x="hc" y="b"/>
                </a:cxn>
                <a:cxn ang="cd2">
                  <a:pos x="l" y="vc"/>
                </a:cxn>
                <a:cxn ang="f45">
                  <a:pos x="f58" y="f59"/>
                </a:cxn>
                <a:cxn ang="f45">
                  <a:pos x="f60" y="f59"/>
                </a:cxn>
                <a:cxn ang="f45">
                  <a:pos x="f60" y="f61"/>
                </a:cxn>
                <a:cxn ang="f45">
                  <a:pos x="f62" y="f63"/>
                </a:cxn>
                <a:cxn ang="f45">
                  <a:pos x="f64" y="f65"/>
                </a:cxn>
                <a:cxn ang="f45">
                  <a:pos x="f58" y="f59"/>
                </a:cxn>
              </a:cxnLst>
              <a:rect l="f54" t="f57" r="f55" b="f56"/>
              <a:pathLst>
                <a:path w="2338633" h="2308146">
                  <a:moveTo>
                    <a:pt x="f5" y="f5"/>
                  </a:moveTo>
                  <a:lnTo>
                    <a:pt x="f6" y="f5"/>
                  </a:lnTo>
                  <a:lnTo>
                    <a:pt x="f6" y="f7"/>
                  </a:lnTo>
                  <a:lnTo>
                    <a:pt x="f8" y="f9"/>
                  </a:lnTo>
                  <a:cubicBezTo>
                    <a:pt x="f10" y="f11"/>
                    <a:pt x="f12" y="f13"/>
                    <a:pt x="f14" y="f15"/>
                  </a:cubicBezTo>
                  <a:lnTo>
                    <a:pt x="f5" y="f5"/>
                  </a:lnTo>
                  <a:close/>
                </a:path>
              </a:pathLst>
            </a:custGeom>
            <a:noFill/>
            <a:ln w="38103" cap="flat">
              <a:solidFill>
                <a:srgbClr val="D9D9D9"/>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6" name="Freeform: Shape 8">
              <a:extLst>
                <a:ext uri="{FF2B5EF4-FFF2-40B4-BE49-F238E27FC236}">
                  <a16:creationId xmlns:a16="http://schemas.microsoft.com/office/drawing/2014/main" id="{32AB89ED-A3A8-39D0-0794-AEC17D9898C9}"/>
                </a:ext>
              </a:extLst>
            </p:cNvPr>
            <p:cNvSpPr/>
            <p:nvPr/>
          </p:nvSpPr>
          <p:spPr>
            <a:xfrm rot="5400013">
              <a:off x="6296379" y="3238251"/>
              <a:ext cx="10579" cy="548"/>
            </a:xfrm>
            <a:custGeom>
              <a:avLst/>
              <a:gdLst>
                <a:gd name="f0" fmla="val 10800000"/>
                <a:gd name="f1" fmla="val 5400000"/>
                <a:gd name="f2" fmla="val 180"/>
                <a:gd name="f3" fmla="val w"/>
                <a:gd name="f4" fmla="val h"/>
                <a:gd name="f5" fmla="val 0"/>
                <a:gd name="f6" fmla="val 11436"/>
                <a:gd name="f7" fmla="val 577"/>
                <a:gd name="f8" fmla="+- 0 0 -90"/>
                <a:gd name="f9" fmla="*/ f3 1 11436"/>
                <a:gd name="f10" fmla="*/ f4 1 577"/>
                <a:gd name="f11" fmla="+- f7 0 f5"/>
                <a:gd name="f12" fmla="+- f6 0 f5"/>
                <a:gd name="f13" fmla="*/ f8 f0 1"/>
                <a:gd name="f14" fmla="*/ f12 1 11436"/>
                <a:gd name="f15" fmla="*/ f11 1 577"/>
                <a:gd name="f16" fmla="*/ 0 f12 1"/>
                <a:gd name="f17" fmla="*/ 577 f11 1"/>
                <a:gd name="f18" fmla="*/ 0 f11 1"/>
                <a:gd name="f19" fmla="*/ 11436 f12 1"/>
                <a:gd name="f20" fmla="*/ f13 1 f2"/>
                <a:gd name="f21" fmla="*/ f16 1 11436"/>
                <a:gd name="f22" fmla="*/ f17 1 577"/>
                <a:gd name="f23" fmla="*/ f18 1 577"/>
                <a:gd name="f24" fmla="*/ f19 1 11436"/>
                <a:gd name="f25" fmla="*/ f5 1 f14"/>
                <a:gd name="f26" fmla="*/ f6 1 f14"/>
                <a:gd name="f27" fmla="*/ f5 1 f15"/>
                <a:gd name="f28" fmla="*/ f7 1 f15"/>
                <a:gd name="f29" fmla="+- f20 0 f1"/>
                <a:gd name="f30" fmla="*/ f21 1 f14"/>
                <a:gd name="f31" fmla="*/ f22 1 f15"/>
                <a:gd name="f32" fmla="*/ f23 1 f15"/>
                <a:gd name="f33" fmla="*/ f24 1 f14"/>
                <a:gd name="f34" fmla="*/ f25 f9 1"/>
                <a:gd name="f35" fmla="*/ f26 f9 1"/>
                <a:gd name="f36" fmla="*/ f28 f10 1"/>
                <a:gd name="f37" fmla="*/ f27 f10 1"/>
                <a:gd name="f38" fmla="*/ f30 f9 1"/>
                <a:gd name="f39" fmla="*/ f31 f10 1"/>
                <a:gd name="f40" fmla="*/ f32 f10 1"/>
                <a:gd name="f41" fmla="*/ f33 f9 1"/>
              </a:gdLst>
              <a:ahLst/>
              <a:cxnLst>
                <a:cxn ang="3cd4">
                  <a:pos x="hc" y="t"/>
                </a:cxn>
                <a:cxn ang="0">
                  <a:pos x="r" y="vc"/>
                </a:cxn>
                <a:cxn ang="cd4">
                  <a:pos x="hc" y="b"/>
                </a:cxn>
                <a:cxn ang="cd2">
                  <a:pos x="l" y="vc"/>
                </a:cxn>
                <a:cxn ang="f29">
                  <a:pos x="f38" y="f39"/>
                </a:cxn>
                <a:cxn ang="f29">
                  <a:pos x="f38" y="f40"/>
                </a:cxn>
                <a:cxn ang="f29">
                  <a:pos x="f41" y="f39"/>
                </a:cxn>
                <a:cxn ang="f29">
                  <a:pos x="f38" y="f39"/>
                </a:cxn>
              </a:cxnLst>
              <a:rect l="f34" t="f37" r="f35" b="f36"/>
              <a:pathLst>
                <a:path w="11436" h="577">
                  <a:moveTo>
                    <a:pt x="f5" y="f7"/>
                  </a:moveTo>
                  <a:lnTo>
                    <a:pt x="f5" y="f5"/>
                  </a:lnTo>
                  <a:lnTo>
                    <a:pt x="f6" y="f7"/>
                  </a:lnTo>
                  <a:lnTo>
                    <a:pt x="f5" y="f7"/>
                  </a:lnTo>
                  <a:close/>
                </a:path>
              </a:pathLst>
            </a:custGeom>
            <a:solidFill>
              <a:srgbClr val="4F81BD"/>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7" name="Freeform: Shape 10">
              <a:extLst>
                <a:ext uri="{FF2B5EF4-FFF2-40B4-BE49-F238E27FC236}">
                  <a16:creationId xmlns:a16="http://schemas.microsoft.com/office/drawing/2014/main" id="{AD7C7FD0-FE75-113E-B55A-5A9D2DAA4C9E}"/>
                </a:ext>
              </a:extLst>
            </p:cNvPr>
            <p:cNvSpPr/>
            <p:nvPr/>
          </p:nvSpPr>
          <p:spPr>
            <a:xfrm rot="5400013">
              <a:off x="6348921" y="3269863"/>
              <a:ext cx="2103979" cy="2191825"/>
            </a:xfrm>
            <a:custGeom>
              <a:avLst/>
              <a:gdLst>
                <a:gd name="f0" fmla="val 10800000"/>
                <a:gd name="f1" fmla="val 5400000"/>
                <a:gd name="f2" fmla="val 180"/>
                <a:gd name="f3" fmla="val w"/>
                <a:gd name="f4" fmla="val h"/>
                <a:gd name="f5" fmla="val 0"/>
                <a:gd name="f6" fmla="val 2274417"/>
                <a:gd name="f7" fmla="val 2304903"/>
                <a:gd name="f8" fmla="val 2264472"/>
                <a:gd name="f9" fmla="val 196961"/>
                <a:gd name="f10" fmla="val 2152042"/>
                <a:gd name="f11" fmla="val 1304030"/>
                <a:gd name="f12" fmla="val 1271923"/>
                <a:gd name="f13" fmla="val 2184150"/>
                <a:gd name="f14" fmla="val 164854"/>
                <a:gd name="f15" fmla="val 2296579"/>
                <a:gd name="f16" fmla="+- 0 0 -90"/>
                <a:gd name="f17" fmla="*/ f3 1 2274417"/>
                <a:gd name="f18" fmla="*/ f4 1 2304903"/>
                <a:gd name="f19" fmla="+- f7 0 f5"/>
                <a:gd name="f20" fmla="+- f6 0 f5"/>
                <a:gd name="f21" fmla="*/ f16 f0 1"/>
                <a:gd name="f22" fmla="*/ f20 1 2274417"/>
                <a:gd name="f23" fmla="*/ f19 1 2304903"/>
                <a:gd name="f24" fmla="*/ 0 f20 1"/>
                <a:gd name="f25" fmla="*/ 2304903 f19 1"/>
                <a:gd name="f26" fmla="*/ 0 f19 1"/>
                <a:gd name="f27" fmla="*/ 2274417 f20 1"/>
                <a:gd name="f28" fmla="*/ 2264472 f20 1"/>
                <a:gd name="f29" fmla="*/ 196961 f19 1"/>
                <a:gd name="f30" fmla="*/ 164854 f20 1"/>
                <a:gd name="f31" fmla="*/ 2296579 f19 1"/>
                <a:gd name="f32" fmla="*/ f21 1 f2"/>
                <a:gd name="f33" fmla="*/ f24 1 2274417"/>
                <a:gd name="f34" fmla="*/ f25 1 2304903"/>
                <a:gd name="f35" fmla="*/ f26 1 2304903"/>
                <a:gd name="f36" fmla="*/ f27 1 2274417"/>
                <a:gd name="f37" fmla="*/ f28 1 2274417"/>
                <a:gd name="f38" fmla="*/ f29 1 2304903"/>
                <a:gd name="f39" fmla="*/ f30 1 2274417"/>
                <a:gd name="f40" fmla="*/ f31 1 2304903"/>
                <a:gd name="f41" fmla="*/ f5 1 f22"/>
                <a:gd name="f42" fmla="*/ f6 1 f22"/>
                <a:gd name="f43" fmla="*/ f5 1 f23"/>
                <a:gd name="f44" fmla="*/ f7 1 f23"/>
                <a:gd name="f45" fmla="+- f32 0 f1"/>
                <a:gd name="f46" fmla="*/ f33 1 f22"/>
                <a:gd name="f47" fmla="*/ f34 1 f23"/>
                <a:gd name="f48" fmla="*/ f35 1 f23"/>
                <a:gd name="f49" fmla="*/ f36 1 f22"/>
                <a:gd name="f50" fmla="*/ f37 1 f22"/>
                <a:gd name="f51" fmla="*/ f38 1 f23"/>
                <a:gd name="f52" fmla="*/ f39 1 f22"/>
                <a:gd name="f53" fmla="*/ f40 1 f23"/>
                <a:gd name="f54" fmla="*/ f41 f17 1"/>
                <a:gd name="f55" fmla="*/ f42 f17 1"/>
                <a:gd name="f56" fmla="*/ f44 f18 1"/>
                <a:gd name="f57" fmla="*/ f43 f18 1"/>
                <a:gd name="f58" fmla="*/ f46 f17 1"/>
                <a:gd name="f59" fmla="*/ f47 f18 1"/>
                <a:gd name="f60" fmla="*/ f48 f18 1"/>
                <a:gd name="f61" fmla="*/ f49 f17 1"/>
                <a:gd name="f62" fmla="*/ f50 f17 1"/>
                <a:gd name="f63" fmla="*/ f51 f18 1"/>
                <a:gd name="f64" fmla="*/ f52 f17 1"/>
                <a:gd name="f65" fmla="*/ f53 f18 1"/>
              </a:gdLst>
              <a:ahLst/>
              <a:cxnLst>
                <a:cxn ang="3cd4">
                  <a:pos x="hc" y="t"/>
                </a:cxn>
                <a:cxn ang="0">
                  <a:pos x="r" y="vc"/>
                </a:cxn>
                <a:cxn ang="cd4">
                  <a:pos x="hc" y="b"/>
                </a:cxn>
                <a:cxn ang="cd2">
                  <a:pos x="l" y="vc"/>
                </a:cxn>
                <a:cxn ang="f45">
                  <a:pos x="f58" y="f59"/>
                </a:cxn>
                <a:cxn ang="f45">
                  <a:pos x="f58" y="f60"/>
                </a:cxn>
                <a:cxn ang="f45">
                  <a:pos x="f61" y="f60"/>
                </a:cxn>
                <a:cxn ang="f45">
                  <a:pos x="f62" y="f63"/>
                </a:cxn>
                <a:cxn ang="f45">
                  <a:pos x="f64" y="f65"/>
                </a:cxn>
                <a:cxn ang="f45">
                  <a:pos x="f58" y="f59"/>
                </a:cxn>
              </a:cxnLst>
              <a:rect l="f54" t="f57" r="f55" b="f56"/>
              <a:pathLst>
                <a:path w="2274417" h="2304903">
                  <a:moveTo>
                    <a:pt x="f5" y="f7"/>
                  </a:moveTo>
                  <a:lnTo>
                    <a:pt x="f5" y="f5"/>
                  </a:lnTo>
                  <a:lnTo>
                    <a:pt x="f6" y="f5"/>
                  </a:lnTo>
                  <a:lnTo>
                    <a:pt x="f8" y="f9"/>
                  </a:lnTo>
                  <a:cubicBezTo>
                    <a:pt x="f10" y="f11"/>
                    <a:pt x="f12" y="f13"/>
                    <a:pt x="f14" y="f15"/>
                  </a:cubicBezTo>
                  <a:lnTo>
                    <a:pt x="f5" y="f7"/>
                  </a:lnTo>
                  <a:close/>
                </a:path>
              </a:pathLst>
            </a:custGeom>
            <a:noFill/>
            <a:ln w="38103" cap="flat">
              <a:solidFill>
                <a:srgbClr val="D9D9D9"/>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8" name="Freeform: Shape 11">
              <a:extLst>
                <a:ext uri="{FF2B5EF4-FFF2-40B4-BE49-F238E27FC236}">
                  <a16:creationId xmlns:a16="http://schemas.microsoft.com/office/drawing/2014/main" id="{58803C9B-D9C2-995A-3879-5AD3F4CD2D69}"/>
                </a:ext>
              </a:extLst>
            </p:cNvPr>
            <p:cNvSpPr/>
            <p:nvPr/>
          </p:nvSpPr>
          <p:spPr>
            <a:xfrm rot="5400013">
              <a:off x="8623555" y="3269863"/>
              <a:ext cx="2103979" cy="2191825"/>
            </a:xfrm>
            <a:custGeom>
              <a:avLst/>
              <a:gdLst>
                <a:gd name="f0" fmla="val 10800000"/>
                <a:gd name="f1" fmla="val 5400000"/>
                <a:gd name="f2" fmla="val 180"/>
                <a:gd name="f3" fmla="val w"/>
                <a:gd name="f4" fmla="val h"/>
                <a:gd name="f5" fmla="val 0"/>
                <a:gd name="f6" fmla="val 2274417"/>
                <a:gd name="f7" fmla="val 2304905"/>
                <a:gd name="f8" fmla="val 164854"/>
                <a:gd name="f9" fmla="val 8324"/>
                <a:gd name="f10" fmla="val 1271923"/>
                <a:gd name="f11" fmla="val 120754"/>
                <a:gd name="f12" fmla="val 2152042"/>
                <a:gd name="f13" fmla="val 1000873"/>
                <a:gd name="f14" fmla="val 2264472"/>
                <a:gd name="f15" fmla="val 2107942"/>
                <a:gd name="f16" fmla="+- 0 0 -90"/>
                <a:gd name="f17" fmla="*/ f3 1 2274417"/>
                <a:gd name="f18" fmla="*/ f4 1 2304905"/>
                <a:gd name="f19" fmla="+- f7 0 f5"/>
                <a:gd name="f20" fmla="+- f6 0 f5"/>
                <a:gd name="f21" fmla="*/ f16 f0 1"/>
                <a:gd name="f22" fmla="*/ f20 1 2274417"/>
                <a:gd name="f23" fmla="*/ f19 1 2304905"/>
                <a:gd name="f24" fmla="*/ 0 f20 1"/>
                <a:gd name="f25" fmla="*/ 2304905 f19 1"/>
                <a:gd name="f26" fmla="*/ 0 f19 1"/>
                <a:gd name="f27" fmla="*/ 164854 f20 1"/>
                <a:gd name="f28" fmla="*/ 8324 f19 1"/>
                <a:gd name="f29" fmla="*/ 2264472 f20 1"/>
                <a:gd name="f30" fmla="*/ 2107942 f19 1"/>
                <a:gd name="f31" fmla="*/ 2274417 f20 1"/>
                <a:gd name="f32" fmla="*/ f21 1 f2"/>
                <a:gd name="f33" fmla="*/ f24 1 2274417"/>
                <a:gd name="f34" fmla="*/ f25 1 2304905"/>
                <a:gd name="f35" fmla="*/ f26 1 2304905"/>
                <a:gd name="f36" fmla="*/ f27 1 2274417"/>
                <a:gd name="f37" fmla="*/ f28 1 2304905"/>
                <a:gd name="f38" fmla="*/ f29 1 2274417"/>
                <a:gd name="f39" fmla="*/ f30 1 2304905"/>
                <a:gd name="f40" fmla="*/ f31 1 2274417"/>
                <a:gd name="f41" fmla="*/ f5 1 f22"/>
                <a:gd name="f42" fmla="*/ f6 1 f22"/>
                <a:gd name="f43" fmla="*/ f5 1 f23"/>
                <a:gd name="f44" fmla="*/ f7 1 f23"/>
                <a:gd name="f45" fmla="+- f32 0 f1"/>
                <a:gd name="f46" fmla="*/ f33 1 f22"/>
                <a:gd name="f47" fmla="*/ f34 1 f23"/>
                <a:gd name="f48" fmla="*/ f35 1 f23"/>
                <a:gd name="f49" fmla="*/ f36 1 f22"/>
                <a:gd name="f50" fmla="*/ f37 1 f23"/>
                <a:gd name="f51" fmla="*/ f38 1 f22"/>
                <a:gd name="f52" fmla="*/ f39 1 f23"/>
                <a:gd name="f53" fmla="*/ f40 1 f22"/>
                <a:gd name="f54" fmla="*/ f41 f17 1"/>
                <a:gd name="f55" fmla="*/ f42 f17 1"/>
                <a:gd name="f56" fmla="*/ f44 f18 1"/>
                <a:gd name="f57" fmla="*/ f43 f18 1"/>
                <a:gd name="f58" fmla="*/ f46 f17 1"/>
                <a:gd name="f59" fmla="*/ f47 f18 1"/>
                <a:gd name="f60" fmla="*/ f48 f18 1"/>
                <a:gd name="f61" fmla="*/ f49 f17 1"/>
                <a:gd name="f62" fmla="*/ f50 f18 1"/>
                <a:gd name="f63" fmla="*/ f51 f17 1"/>
                <a:gd name="f64" fmla="*/ f52 f18 1"/>
                <a:gd name="f65" fmla="*/ f53 f17 1"/>
              </a:gdLst>
              <a:ahLst/>
              <a:cxnLst>
                <a:cxn ang="3cd4">
                  <a:pos x="hc" y="t"/>
                </a:cxn>
                <a:cxn ang="0">
                  <a:pos x="r" y="vc"/>
                </a:cxn>
                <a:cxn ang="cd4">
                  <a:pos x="hc" y="b"/>
                </a:cxn>
                <a:cxn ang="cd2">
                  <a:pos x="l" y="vc"/>
                </a:cxn>
                <a:cxn ang="f45">
                  <a:pos x="f58" y="f59"/>
                </a:cxn>
                <a:cxn ang="f45">
                  <a:pos x="f58" y="f60"/>
                </a:cxn>
                <a:cxn ang="f45">
                  <a:pos x="f61" y="f62"/>
                </a:cxn>
                <a:cxn ang="f45">
                  <a:pos x="f63" y="f64"/>
                </a:cxn>
                <a:cxn ang="f45">
                  <a:pos x="f65" y="f59"/>
                </a:cxn>
                <a:cxn ang="f45">
                  <a:pos x="f58" y="f59"/>
                </a:cxn>
              </a:cxnLst>
              <a:rect l="f54" t="f57" r="f55" b="f56"/>
              <a:pathLst>
                <a:path w="2274417" h="2304905">
                  <a:moveTo>
                    <a:pt x="f5" y="f7"/>
                  </a:moveTo>
                  <a:lnTo>
                    <a:pt x="f5" y="f5"/>
                  </a:lnTo>
                  <a:lnTo>
                    <a:pt x="f8" y="f9"/>
                  </a:lnTo>
                  <a:cubicBezTo>
                    <a:pt x="f10" y="f11"/>
                    <a:pt x="f12" y="f13"/>
                    <a:pt x="f14" y="f15"/>
                  </a:cubicBezTo>
                  <a:lnTo>
                    <a:pt x="f6" y="f7"/>
                  </a:lnTo>
                  <a:lnTo>
                    <a:pt x="f5" y="f7"/>
                  </a:lnTo>
                  <a:close/>
                </a:path>
              </a:pathLst>
            </a:custGeom>
            <a:solidFill>
              <a:srgbClr val="FFFFFF"/>
            </a:solidFill>
            <a:ln w="38103" cap="flat">
              <a:solidFill>
                <a:srgbClr val="D9D9D9"/>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9" name="TextBox 17">
              <a:extLst>
                <a:ext uri="{FF2B5EF4-FFF2-40B4-BE49-F238E27FC236}">
                  <a16:creationId xmlns:a16="http://schemas.microsoft.com/office/drawing/2014/main" id="{25615748-32BB-EF68-AA3F-9818FDCBBAE6}"/>
                </a:ext>
              </a:extLst>
            </p:cNvPr>
            <p:cNvSpPr txBox="1"/>
            <p:nvPr/>
          </p:nvSpPr>
          <p:spPr>
            <a:xfrm>
              <a:off x="8418972" y="1967578"/>
              <a:ext cx="2191825" cy="64633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solidFill>
                    <a:srgbClr val="000000"/>
                  </a:solidFill>
                  <a:uFillTx/>
                  <a:latin typeface="Arial" pitchFamily="34"/>
                  <a:cs typeface="Arial" pitchFamily="34"/>
                </a:rPr>
                <a:t>Five </a:t>
              </a:r>
              <a:br>
                <a:rPr lang="en-GB" sz="1800" b="1" i="0" u="none" strike="noStrike" kern="1200" cap="none" spc="0" baseline="0">
                  <a:solidFill>
                    <a:srgbClr val="000000"/>
                  </a:solidFill>
                  <a:uFillTx/>
                  <a:latin typeface="Arial" pitchFamily="34"/>
                  <a:cs typeface="Arial" pitchFamily="34"/>
                </a:rPr>
              </a:br>
              <a:r>
                <a:rPr lang="en-GB" sz="1800" b="1" i="0" u="none" strike="noStrike" kern="1200" cap="none" spc="0" baseline="0">
                  <a:solidFill>
                    <a:srgbClr val="000000"/>
                  </a:solidFill>
                  <a:uFillTx/>
                  <a:latin typeface="Arial" pitchFamily="34"/>
                  <a:cs typeface="Arial" pitchFamily="34"/>
                </a:rPr>
                <a:t>key questions</a:t>
              </a:r>
              <a:endParaRPr lang="en-GB" sz="1600" b="1" i="0" u="none" strike="noStrike" kern="1200" cap="none" spc="0" baseline="0">
                <a:solidFill>
                  <a:srgbClr val="000000"/>
                </a:solidFill>
                <a:uFillTx/>
                <a:latin typeface="Arial" pitchFamily="34"/>
                <a:cs typeface="Arial" pitchFamily="34"/>
              </a:endParaRPr>
            </a:p>
          </p:txBody>
        </p:sp>
        <p:sp>
          <p:nvSpPr>
            <p:cNvPr id="10" name="TextBox 18">
              <a:extLst>
                <a:ext uri="{FF2B5EF4-FFF2-40B4-BE49-F238E27FC236}">
                  <a16:creationId xmlns:a16="http://schemas.microsoft.com/office/drawing/2014/main" id="{7FF60B50-2F4A-D8C9-236E-ADA42A10CAE5}"/>
                </a:ext>
              </a:extLst>
            </p:cNvPr>
            <p:cNvSpPr txBox="1"/>
            <p:nvPr/>
          </p:nvSpPr>
          <p:spPr>
            <a:xfrm>
              <a:off x="8610200" y="3970635"/>
              <a:ext cx="1571231" cy="64633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solidFill>
                    <a:srgbClr val="000000"/>
                  </a:solidFill>
                  <a:uFillTx/>
                  <a:latin typeface="Arial" pitchFamily="34"/>
                  <a:cs typeface="Arial" pitchFamily="34"/>
                </a:rPr>
                <a:t>Quality statements</a:t>
              </a:r>
              <a:endParaRPr lang="en-GB" sz="1600" b="1" i="0" u="none" strike="noStrike" kern="1200" cap="none" spc="0" baseline="0">
                <a:solidFill>
                  <a:srgbClr val="000000"/>
                </a:solidFill>
                <a:uFillTx/>
                <a:latin typeface="Arial" pitchFamily="34"/>
                <a:cs typeface="Arial" pitchFamily="34"/>
              </a:endParaRPr>
            </a:p>
          </p:txBody>
        </p:sp>
        <p:sp>
          <p:nvSpPr>
            <p:cNvPr id="11" name="TextBox 19">
              <a:extLst>
                <a:ext uri="{FF2B5EF4-FFF2-40B4-BE49-F238E27FC236}">
                  <a16:creationId xmlns:a16="http://schemas.microsoft.com/office/drawing/2014/main" id="{47CE9F0F-BE6A-97E1-0697-921B846B5918}"/>
                </a:ext>
              </a:extLst>
            </p:cNvPr>
            <p:cNvSpPr txBox="1"/>
            <p:nvPr/>
          </p:nvSpPr>
          <p:spPr>
            <a:xfrm>
              <a:off x="6878125" y="3979660"/>
              <a:ext cx="1380158" cy="64633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solidFill>
                    <a:srgbClr val="000000"/>
                  </a:solidFill>
                  <a:uFillTx/>
                  <a:latin typeface="Arial" pitchFamily="34"/>
                  <a:cs typeface="Arial" pitchFamily="34"/>
                </a:rPr>
                <a:t>Evidence categories</a:t>
              </a:r>
              <a:r>
                <a:rPr lang="en-US" sz="1600" b="0" i="0" u="none" strike="noStrike" kern="1200" cap="none" spc="0" baseline="0">
                  <a:solidFill>
                    <a:srgbClr val="000000"/>
                  </a:solidFill>
                  <a:uFillTx/>
                  <a:latin typeface="Arial" pitchFamily="34"/>
                  <a:ea typeface="ＭＳ Ｐゴシック"/>
                  <a:cs typeface="Arial" pitchFamily="34"/>
                </a:rPr>
                <a:t>​</a:t>
              </a:r>
              <a:endParaRPr lang="en-GB" sz="1600" b="0" i="0" u="none" strike="noStrike" kern="1200" cap="none" spc="0" baseline="0">
                <a:solidFill>
                  <a:srgbClr val="000000"/>
                </a:solidFill>
                <a:uFillTx/>
                <a:latin typeface="Arial" pitchFamily="34"/>
                <a:ea typeface="ヒラギノ角ゴ Pro W3"/>
                <a:cs typeface="Arial" pitchFamily="34"/>
              </a:endParaRPr>
            </a:p>
          </p:txBody>
        </p:sp>
        <p:sp>
          <p:nvSpPr>
            <p:cNvPr id="12" name="TextBox 20">
              <a:extLst>
                <a:ext uri="{FF2B5EF4-FFF2-40B4-BE49-F238E27FC236}">
                  <a16:creationId xmlns:a16="http://schemas.microsoft.com/office/drawing/2014/main" id="{9E290405-AFFD-2E1C-311D-664FE29D136A}"/>
                </a:ext>
              </a:extLst>
            </p:cNvPr>
            <p:cNvSpPr txBox="1"/>
            <p:nvPr/>
          </p:nvSpPr>
          <p:spPr>
            <a:xfrm>
              <a:off x="6534814" y="1799027"/>
              <a:ext cx="1962037" cy="1200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1200" cap="none" spc="0" baseline="0">
                  <a:solidFill>
                    <a:srgbClr val="000000"/>
                  </a:solidFill>
                  <a:uFillTx/>
                  <a:latin typeface="Arial" pitchFamily="34"/>
                  <a:cs typeface="Arial" pitchFamily="34"/>
                </a:rPr>
                <a:t>Specific </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1200" cap="none" spc="0" baseline="0">
                  <a:solidFill>
                    <a:srgbClr val="000000"/>
                  </a:solidFill>
                  <a:uFillTx/>
                  <a:latin typeface="Arial" pitchFamily="34"/>
                  <a:cs typeface="Arial" pitchFamily="34"/>
                </a:rPr>
                <a:t>evidence and quality indicators </a:t>
              </a:r>
            </a:p>
          </p:txBody>
        </p:sp>
      </p:grpSp>
      <p:sp>
        <p:nvSpPr>
          <p:cNvPr id="13" name="Freeform: Shape 38">
            <a:extLst>
              <a:ext uri="{FF2B5EF4-FFF2-40B4-BE49-F238E27FC236}">
                <a16:creationId xmlns:a16="http://schemas.microsoft.com/office/drawing/2014/main" id="{C2BA77E3-F566-1EE0-EC77-E43F4E814593}"/>
              </a:ext>
            </a:extLst>
          </p:cNvPr>
          <p:cNvSpPr/>
          <p:nvPr/>
        </p:nvSpPr>
        <p:spPr>
          <a:xfrm rot="16200004">
            <a:off x="5954783" y="615620"/>
            <a:ext cx="2526560" cy="2640384"/>
          </a:xfrm>
          <a:custGeom>
            <a:avLst/>
            <a:gdLst>
              <a:gd name="f0" fmla="val 10800000"/>
              <a:gd name="f1" fmla="val 5400000"/>
              <a:gd name="f2" fmla="val 180"/>
              <a:gd name="f3" fmla="val w"/>
              <a:gd name="f4" fmla="val h"/>
              <a:gd name="f5" fmla="val 0"/>
              <a:gd name="f6" fmla="val 2526563"/>
              <a:gd name="f7" fmla="val 2640389"/>
              <a:gd name="f8" fmla="val 2242471"/>
              <a:gd name="f9" fmla="val 2230663"/>
              <a:gd name="f10" fmla="val 2400026"/>
              <a:gd name="f11" fmla="val 2121345"/>
              <a:gd name="f12" fmla="val 1293608"/>
              <a:gd name="f13" fmla="val 1265577"/>
              <a:gd name="f14" fmla="val 414007"/>
              <a:gd name="f15" fmla="val 189140"/>
              <a:gd name="f16" fmla="val 301644"/>
              <a:gd name="f17" fmla="val 291827"/>
              <a:gd name="f18" fmla="val 147618"/>
              <a:gd name="f19" fmla="val 144210"/>
              <a:gd name="f20" fmla="val 3409"/>
              <a:gd name="f21" fmla="val 218187"/>
              <a:gd name="f22" fmla="val 11148"/>
              <a:gd name="f23" fmla="val 1428329"/>
              <a:gd name="f24" fmla="val 137467"/>
              <a:gd name="f25" fmla="val 2390392"/>
              <a:gd name="f26" fmla="val 1126324"/>
              <a:gd name="f27" fmla="val 2513288"/>
              <a:gd name="f28" fmla="val 2370170"/>
              <a:gd name="f29" fmla="+- 0 0 -90"/>
              <a:gd name="f30" fmla="*/ f3 1 2526563"/>
              <a:gd name="f31" fmla="*/ f4 1 2640389"/>
              <a:gd name="f32" fmla="+- f7 0 f5"/>
              <a:gd name="f33" fmla="+- f6 0 f5"/>
              <a:gd name="f34" fmla="*/ f29 f0 1"/>
              <a:gd name="f35" fmla="*/ f33 1 2526563"/>
              <a:gd name="f36" fmla="*/ f32 1 2640389"/>
              <a:gd name="f37" fmla="*/ 2526563 f33 1"/>
              <a:gd name="f38" fmla="*/ 2640389 f32 1"/>
              <a:gd name="f39" fmla="*/ 2242471 f33 1"/>
              <a:gd name="f40" fmla="*/ 2230663 f33 1"/>
              <a:gd name="f41" fmla="*/ 2400026 f32 1"/>
              <a:gd name="f42" fmla="*/ 189140 f33 1"/>
              <a:gd name="f43" fmla="*/ 301644 f32 1"/>
              <a:gd name="f44" fmla="*/ 0 f33 1"/>
              <a:gd name="f45" fmla="*/ 291827 f32 1"/>
              <a:gd name="f46" fmla="*/ 147618 f33 1"/>
              <a:gd name="f47" fmla="*/ 144210 f32 1"/>
              <a:gd name="f48" fmla="*/ 3409 f33 1"/>
              <a:gd name="f49" fmla="*/ 0 f32 1"/>
              <a:gd name="f50" fmla="*/ 218187 f33 1"/>
              <a:gd name="f51" fmla="*/ 11148 f32 1"/>
              <a:gd name="f52" fmla="*/ 2513288 f33 1"/>
              <a:gd name="f53" fmla="*/ 2370170 f32 1"/>
              <a:gd name="f54" fmla="*/ f34 1 f2"/>
              <a:gd name="f55" fmla="*/ f37 1 2526563"/>
              <a:gd name="f56" fmla="*/ f38 1 2640389"/>
              <a:gd name="f57" fmla="*/ f39 1 2526563"/>
              <a:gd name="f58" fmla="*/ f40 1 2526563"/>
              <a:gd name="f59" fmla="*/ f41 1 2640389"/>
              <a:gd name="f60" fmla="*/ f42 1 2526563"/>
              <a:gd name="f61" fmla="*/ f43 1 2640389"/>
              <a:gd name="f62" fmla="*/ f44 1 2526563"/>
              <a:gd name="f63" fmla="*/ f45 1 2640389"/>
              <a:gd name="f64" fmla="*/ f46 1 2526563"/>
              <a:gd name="f65" fmla="*/ f47 1 2640389"/>
              <a:gd name="f66" fmla="*/ f48 1 2526563"/>
              <a:gd name="f67" fmla="*/ f49 1 2640389"/>
              <a:gd name="f68" fmla="*/ f50 1 2526563"/>
              <a:gd name="f69" fmla="*/ f51 1 2640389"/>
              <a:gd name="f70" fmla="*/ f52 1 2526563"/>
              <a:gd name="f71" fmla="*/ f53 1 2640389"/>
              <a:gd name="f72" fmla="*/ f5 1 f35"/>
              <a:gd name="f73" fmla="*/ f6 1 f35"/>
              <a:gd name="f74" fmla="*/ f5 1 f36"/>
              <a:gd name="f75" fmla="*/ f7 1 f36"/>
              <a:gd name="f76" fmla="+- f54 0 f1"/>
              <a:gd name="f77" fmla="*/ f55 1 f35"/>
              <a:gd name="f78" fmla="*/ f56 1 f36"/>
              <a:gd name="f79" fmla="*/ f57 1 f35"/>
              <a:gd name="f80" fmla="*/ f58 1 f35"/>
              <a:gd name="f81" fmla="*/ f59 1 f36"/>
              <a:gd name="f82" fmla="*/ f60 1 f35"/>
              <a:gd name="f83" fmla="*/ f61 1 f36"/>
              <a:gd name="f84" fmla="*/ f62 1 f35"/>
              <a:gd name="f85" fmla="*/ f63 1 f36"/>
              <a:gd name="f86" fmla="*/ f64 1 f35"/>
              <a:gd name="f87" fmla="*/ f65 1 f36"/>
              <a:gd name="f88" fmla="*/ f66 1 f35"/>
              <a:gd name="f89" fmla="*/ f67 1 f36"/>
              <a:gd name="f90" fmla="*/ f68 1 f35"/>
              <a:gd name="f91" fmla="*/ f69 1 f36"/>
              <a:gd name="f92" fmla="*/ f70 1 f35"/>
              <a:gd name="f93" fmla="*/ f71 1 f36"/>
              <a:gd name="f94" fmla="*/ f72 f30 1"/>
              <a:gd name="f95" fmla="*/ f73 f30 1"/>
              <a:gd name="f96" fmla="*/ f75 f31 1"/>
              <a:gd name="f97" fmla="*/ f74 f31 1"/>
              <a:gd name="f98" fmla="*/ f77 f30 1"/>
              <a:gd name="f99" fmla="*/ f78 f31 1"/>
              <a:gd name="f100" fmla="*/ f79 f30 1"/>
              <a:gd name="f101" fmla="*/ f80 f30 1"/>
              <a:gd name="f102" fmla="*/ f81 f31 1"/>
              <a:gd name="f103" fmla="*/ f82 f30 1"/>
              <a:gd name="f104" fmla="*/ f83 f31 1"/>
              <a:gd name="f105" fmla="*/ f84 f30 1"/>
              <a:gd name="f106" fmla="*/ f85 f31 1"/>
              <a:gd name="f107" fmla="*/ f86 f30 1"/>
              <a:gd name="f108" fmla="*/ f87 f31 1"/>
              <a:gd name="f109" fmla="*/ f88 f30 1"/>
              <a:gd name="f110" fmla="*/ f89 f31 1"/>
              <a:gd name="f111" fmla="*/ f90 f30 1"/>
              <a:gd name="f112" fmla="*/ f91 f31 1"/>
              <a:gd name="f113" fmla="*/ f92 f30 1"/>
              <a:gd name="f114" fmla="*/ f93 f31 1"/>
            </a:gdLst>
            <a:ahLst/>
            <a:cxnLst>
              <a:cxn ang="3cd4">
                <a:pos x="hc" y="t"/>
              </a:cxn>
              <a:cxn ang="0">
                <a:pos x="r" y="vc"/>
              </a:cxn>
              <a:cxn ang="cd4">
                <a:pos x="hc" y="b"/>
              </a:cxn>
              <a:cxn ang="cd2">
                <a:pos x="l" y="vc"/>
              </a:cxn>
              <a:cxn ang="f76">
                <a:pos x="f98" y="f99"/>
              </a:cxn>
              <a:cxn ang="f76">
                <a:pos x="f100" y="f99"/>
              </a:cxn>
              <a:cxn ang="f76">
                <a:pos x="f101" y="f102"/>
              </a:cxn>
              <a:cxn ang="f76">
                <a:pos x="f103" y="f104"/>
              </a:cxn>
              <a:cxn ang="f76">
                <a:pos x="f105" y="f106"/>
              </a:cxn>
              <a:cxn ang="f76">
                <a:pos x="f107" y="f108"/>
              </a:cxn>
              <a:cxn ang="f76">
                <a:pos x="f109" y="f110"/>
              </a:cxn>
              <a:cxn ang="f76">
                <a:pos x="f111" y="f112"/>
              </a:cxn>
              <a:cxn ang="f76">
                <a:pos x="f113" y="f114"/>
              </a:cxn>
              <a:cxn ang="f76">
                <a:pos x="f98" y="f99"/>
              </a:cxn>
            </a:cxnLst>
            <a:rect l="f94" t="f97" r="f95" b="f96"/>
            <a:pathLst>
              <a:path w="2526563" h="2640389">
                <a:moveTo>
                  <a:pt x="f6" y="f7"/>
                </a:moveTo>
                <a:lnTo>
                  <a:pt x="f8" y="f7"/>
                </a:lnTo>
                <a:lnTo>
                  <a:pt x="f9" y="f10"/>
                </a:lnTo>
                <a:cubicBezTo>
                  <a:pt x="f11" y="f12"/>
                  <a:pt x="f13" y="f14"/>
                  <a:pt x="f15" y="f16"/>
                </a:cubicBezTo>
                <a:lnTo>
                  <a:pt x="f5" y="f17"/>
                </a:lnTo>
                <a:lnTo>
                  <a:pt x="f18" y="f19"/>
                </a:lnTo>
                <a:lnTo>
                  <a:pt x="f20" y="f5"/>
                </a:lnTo>
                <a:lnTo>
                  <a:pt x="f21" y="f22"/>
                </a:lnTo>
                <a:cubicBezTo>
                  <a:pt x="f23" y="f24"/>
                  <a:pt x="f25" y="f26"/>
                  <a:pt x="f27" y="f28"/>
                </a:cubicBezTo>
                <a:lnTo>
                  <a:pt x="f6" y="f7"/>
                </a:lnTo>
                <a:close/>
              </a:path>
            </a:pathLst>
          </a:custGeom>
          <a:solidFill>
            <a:srgbClr val="D9D9D9"/>
          </a:solidFill>
          <a:ln cap="flat">
            <a:noFill/>
            <a:prstDash val="solid"/>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Arial"/>
            </a:endParaRPr>
          </a:p>
        </p:txBody>
      </p:sp>
      <p:sp>
        <p:nvSpPr>
          <p:cNvPr id="14" name="Freeform: Shape 37">
            <a:extLst>
              <a:ext uri="{FF2B5EF4-FFF2-40B4-BE49-F238E27FC236}">
                <a16:creationId xmlns:a16="http://schemas.microsoft.com/office/drawing/2014/main" id="{C0CF5F4F-109B-BA1C-0BAB-D81C0B528A41}"/>
              </a:ext>
            </a:extLst>
          </p:cNvPr>
          <p:cNvSpPr/>
          <p:nvPr/>
        </p:nvSpPr>
        <p:spPr>
          <a:xfrm rot="16200004">
            <a:off x="8764813" y="835208"/>
            <a:ext cx="2537395" cy="2280275"/>
          </a:xfrm>
          <a:custGeom>
            <a:avLst/>
            <a:gdLst>
              <a:gd name="f0" fmla="val 10800000"/>
              <a:gd name="f1" fmla="val 5400000"/>
              <a:gd name="f2" fmla="val 180"/>
              <a:gd name="f3" fmla="val w"/>
              <a:gd name="f4" fmla="val h"/>
              <a:gd name="f5" fmla="val 0"/>
              <a:gd name="f6" fmla="val 2537392"/>
              <a:gd name="f7" fmla="val 2280276"/>
              <a:gd name="f8" fmla="val 55718"/>
              <a:gd name="f9" fmla="val 2519306"/>
              <a:gd name="f10" fmla="val 177518"/>
              <a:gd name="f11" fmla="val 2296670"/>
              <a:gd name="f12" fmla="val 1295814"/>
              <a:gd name="f13" fmla="val 1386872"/>
              <a:gd name="f14" fmla="val 2156829"/>
              <a:gd name="f15" fmla="val 263168"/>
              <a:gd name="f16" fmla="val 2274125"/>
              <a:gd name="f17" fmla="val 144660"/>
              <a:gd name="f18" fmla="val 2149221"/>
              <a:gd name="f19" fmla="val 145869"/>
              <a:gd name="f20" fmla="val 1988210"/>
              <a:gd name="f21" fmla="val 234121"/>
              <a:gd name="f22" fmla="val 1983630"/>
              <a:gd name="f23" fmla="val 1233670"/>
              <a:gd name="f24" fmla="val 1879292"/>
              <a:gd name="f25" fmla="val 2042948"/>
              <a:gd name="f26" fmla="val 1113407"/>
              <a:gd name="f27" fmla="val 2240986"/>
              <a:gd name="f28" fmla="val 118669"/>
              <a:gd name="f29" fmla="val 2258607"/>
              <a:gd name="f30" fmla="val 2369823"/>
              <a:gd name="f31" fmla="val 201686"/>
              <a:gd name="f32" fmla="+- 0 0 -90"/>
              <a:gd name="f33" fmla="*/ f3 1 2537392"/>
              <a:gd name="f34" fmla="*/ f4 1 2280276"/>
              <a:gd name="f35" fmla="+- f7 0 f5"/>
              <a:gd name="f36" fmla="+- f6 0 f5"/>
              <a:gd name="f37" fmla="*/ f32 f0 1"/>
              <a:gd name="f38" fmla="*/ f36 1 2537392"/>
              <a:gd name="f39" fmla="*/ f35 1 2280276"/>
              <a:gd name="f40" fmla="*/ 2537392 f36 1"/>
              <a:gd name="f41" fmla="*/ 55718 f35 1"/>
              <a:gd name="f42" fmla="*/ 2519306 f36 1"/>
              <a:gd name="f43" fmla="*/ 177518 f35 1"/>
              <a:gd name="f44" fmla="*/ 263168 f36 1"/>
              <a:gd name="f45" fmla="*/ 2274125 f35 1"/>
              <a:gd name="f46" fmla="*/ 144660 f36 1"/>
              <a:gd name="f47" fmla="*/ 2280276 f35 1"/>
              <a:gd name="f48" fmla="*/ 0 f36 1"/>
              <a:gd name="f49" fmla="*/ 2149221 f35 1"/>
              <a:gd name="f50" fmla="*/ 145869 f36 1"/>
              <a:gd name="f51" fmla="*/ 1988210 f35 1"/>
              <a:gd name="f52" fmla="*/ 234121 f36 1"/>
              <a:gd name="f53" fmla="*/ 1983630 f35 1"/>
              <a:gd name="f54" fmla="*/ 2240986 f36 1"/>
              <a:gd name="f55" fmla="*/ 118669 f35 1"/>
              <a:gd name="f56" fmla="*/ 2258607 f36 1"/>
              <a:gd name="f57" fmla="*/ 0 f35 1"/>
              <a:gd name="f58" fmla="*/ 2369823 f36 1"/>
              <a:gd name="f59" fmla="*/ 201686 f35 1"/>
              <a:gd name="f60" fmla="*/ f37 1 f2"/>
              <a:gd name="f61" fmla="*/ f40 1 2537392"/>
              <a:gd name="f62" fmla="*/ f41 1 2280276"/>
              <a:gd name="f63" fmla="*/ f42 1 2537392"/>
              <a:gd name="f64" fmla="*/ f43 1 2280276"/>
              <a:gd name="f65" fmla="*/ f44 1 2537392"/>
              <a:gd name="f66" fmla="*/ f45 1 2280276"/>
              <a:gd name="f67" fmla="*/ f46 1 2537392"/>
              <a:gd name="f68" fmla="*/ f47 1 2280276"/>
              <a:gd name="f69" fmla="*/ f48 1 2537392"/>
              <a:gd name="f70" fmla="*/ f49 1 2280276"/>
              <a:gd name="f71" fmla="*/ f50 1 2537392"/>
              <a:gd name="f72" fmla="*/ f51 1 2280276"/>
              <a:gd name="f73" fmla="*/ f52 1 2537392"/>
              <a:gd name="f74" fmla="*/ f53 1 2280276"/>
              <a:gd name="f75" fmla="*/ f54 1 2537392"/>
              <a:gd name="f76" fmla="*/ f55 1 2280276"/>
              <a:gd name="f77" fmla="*/ f56 1 2537392"/>
              <a:gd name="f78" fmla="*/ f57 1 2280276"/>
              <a:gd name="f79" fmla="*/ f58 1 2537392"/>
              <a:gd name="f80" fmla="*/ f59 1 2280276"/>
              <a:gd name="f81" fmla="*/ f5 1 f38"/>
              <a:gd name="f82" fmla="*/ f6 1 f38"/>
              <a:gd name="f83" fmla="*/ f5 1 f39"/>
              <a:gd name="f84" fmla="*/ f7 1 f39"/>
              <a:gd name="f85" fmla="+- f60 0 f1"/>
              <a:gd name="f86" fmla="*/ f61 1 f38"/>
              <a:gd name="f87" fmla="*/ f62 1 f39"/>
              <a:gd name="f88" fmla="*/ f63 1 f38"/>
              <a:gd name="f89" fmla="*/ f64 1 f39"/>
              <a:gd name="f90" fmla="*/ f65 1 f38"/>
              <a:gd name="f91" fmla="*/ f66 1 f39"/>
              <a:gd name="f92" fmla="*/ f67 1 f38"/>
              <a:gd name="f93" fmla="*/ f68 1 f39"/>
              <a:gd name="f94" fmla="*/ f69 1 f38"/>
              <a:gd name="f95" fmla="*/ f70 1 f39"/>
              <a:gd name="f96" fmla="*/ f71 1 f38"/>
              <a:gd name="f97" fmla="*/ f72 1 f39"/>
              <a:gd name="f98" fmla="*/ f73 1 f38"/>
              <a:gd name="f99" fmla="*/ f74 1 f39"/>
              <a:gd name="f100" fmla="*/ f75 1 f38"/>
              <a:gd name="f101" fmla="*/ f76 1 f39"/>
              <a:gd name="f102" fmla="*/ f77 1 f38"/>
              <a:gd name="f103" fmla="*/ f78 1 f39"/>
              <a:gd name="f104" fmla="*/ f79 1 f38"/>
              <a:gd name="f105" fmla="*/ f80 1 f39"/>
              <a:gd name="f106" fmla="*/ f81 f33 1"/>
              <a:gd name="f107" fmla="*/ f82 f33 1"/>
              <a:gd name="f108" fmla="*/ f84 f34 1"/>
              <a:gd name="f109" fmla="*/ f83 f34 1"/>
              <a:gd name="f110" fmla="*/ f86 f33 1"/>
              <a:gd name="f111" fmla="*/ f87 f34 1"/>
              <a:gd name="f112" fmla="*/ f88 f33 1"/>
              <a:gd name="f113" fmla="*/ f89 f34 1"/>
              <a:gd name="f114" fmla="*/ f90 f33 1"/>
              <a:gd name="f115" fmla="*/ f91 f34 1"/>
              <a:gd name="f116" fmla="*/ f92 f33 1"/>
              <a:gd name="f117" fmla="*/ f93 f34 1"/>
              <a:gd name="f118" fmla="*/ f94 f33 1"/>
              <a:gd name="f119" fmla="*/ f95 f34 1"/>
              <a:gd name="f120" fmla="*/ f96 f33 1"/>
              <a:gd name="f121" fmla="*/ f97 f34 1"/>
              <a:gd name="f122" fmla="*/ f98 f33 1"/>
              <a:gd name="f123" fmla="*/ f99 f34 1"/>
              <a:gd name="f124" fmla="*/ f100 f33 1"/>
              <a:gd name="f125" fmla="*/ f101 f34 1"/>
              <a:gd name="f126" fmla="*/ f102 f33 1"/>
              <a:gd name="f127" fmla="*/ f103 f34 1"/>
              <a:gd name="f128" fmla="*/ f104 f33 1"/>
              <a:gd name="f129" fmla="*/ f105 f34 1"/>
            </a:gdLst>
            <a:ahLst/>
            <a:cxnLst>
              <a:cxn ang="3cd4">
                <a:pos x="hc" y="t"/>
              </a:cxn>
              <a:cxn ang="0">
                <a:pos x="r" y="vc"/>
              </a:cxn>
              <a:cxn ang="cd4">
                <a:pos x="hc" y="b"/>
              </a:cxn>
              <a:cxn ang="cd2">
                <a:pos x="l" y="vc"/>
              </a:cxn>
              <a:cxn ang="f85">
                <a:pos x="f110" y="f111"/>
              </a:cxn>
              <a:cxn ang="f85">
                <a:pos x="f112" y="f113"/>
              </a:cxn>
              <a:cxn ang="f85">
                <a:pos x="f114" y="f115"/>
              </a:cxn>
              <a:cxn ang="f85">
                <a:pos x="f116" y="f117"/>
              </a:cxn>
              <a:cxn ang="f85">
                <a:pos x="f118" y="f119"/>
              </a:cxn>
              <a:cxn ang="f85">
                <a:pos x="f120" y="f121"/>
              </a:cxn>
              <a:cxn ang="f85">
                <a:pos x="f122" y="f123"/>
              </a:cxn>
              <a:cxn ang="f85">
                <a:pos x="f124" y="f125"/>
              </a:cxn>
              <a:cxn ang="f85">
                <a:pos x="f126" y="f127"/>
              </a:cxn>
              <a:cxn ang="f85">
                <a:pos x="f128" y="f129"/>
              </a:cxn>
              <a:cxn ang="f85">
                <a:pos x="f110" y="f111"/>
              </a:cxn>
            </a:cxnLst>
            <a:rect l="f106" t="f109" r="f107" b="f108"/>
            <a:pathLst>
              <a:path w="2537392" h="2280276">
                <a:moveTo>
                  <a:pt x="f6" y="f8"/>
                </a:moveTo>
                <a:lnTo>
                  <a:pt x="f9" y="f10"/>
                </a:lnTo>
                <a:cubicBezTo>
                  <a:pt x="f11" y="f12"/>
                  <a:pt x="f13" y="f14"/>
                  <a:pt x="f15" y="f16"/>
                </a:cubicBezTo>
                <a:lnTo>
                  <a:pt x="f17" y="f7"/>
                </a:lnTo>
                <a:lnTo>
                  <a:pt x="f5" y="f18"/>
                </a:lnTo>
                <a:lnTo>
                  <a:pt x="f19" y="f20"/>
                </a:lnTo>
                <a:lnTo>
                  <a:pt x="f21" y="f22"/>
                </a:lnTo>
                <a:cubicBezTo>
                  <a:pt x="f23" y="f24"/>
                  <a:pt x="f25" y="f26"/>
                  <a:pt x="f27" y="f28"/>
                </a:cubicBezTo>
                <a:lnTo>
                  <a:pt x="f29" y="f5"/>
                </a:lnTo>
                <a:lnTo>
                  <a:pt x="f30" y="f31"/>
                </a:lnTo>
                <a:lnTo>
                  <a:pt x="f6" y="f8"/>
                </a:lnTo>
                <a:close/>
              </a:path>
            </a:pathLst>
          </a:custGeom>
          <a:solidFill>
            <a:srgbClr val="F2EACB"/>
          </a:solidFill>
          <a:ln cap="flat">
            <a:noFill/>
            <a:prstDash val="solid"/>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Arial"/>
            </a:endParaRPr>
          </a:p>
        </p:txBody>
      </p:sp>
      <p:sp>
        <p:nvSpPr>
          <p:cNvPr id="15" name="Freeform: Shape 31">
            <a:extLst>
              <a:ext uri="{FF2B5EF4-FFF2-40B4-BE49-F238E27FC236}">
                <a16:creationId xmlns:a16="http://schemas.microsoft.com/office/drawing/2014/main" id="{25976F4F-FFC4-65CC-4FC0-B79FA59CD2DF}"/>
              </a:ext>
            </a:extLst>
          </p:cNvPr>
          <p:cNvSpPr/>
          <p:nvPr/>
        </p:nvSpPr>
        <p:spPr>
          <a:xfrm rot="16200004">
            <a:off x="5928879" y="3226698"/>
            <a:ext cx="2559743" cy="2611352"/>
          </a:xfrm>
          <a:custGeom>
            <a:avLst/>
            <a:gdLst>
              <a:gd name="f0" fmla="val 10800000"/>
              <a:gd name="f1" fmla="val 5400000"/>
              <a:gd name="f2" fmla="val 180"/>
              <a:gd name="f3" fmla="val w"/>
              <a:gd name="f4" fmla="val h"/>
              <a:gd name="f5" fmla="val 0"/>
              <a:gd name="f6" fmla="val 2559747"/>
              <a:gd name="f7" fmla="val 2611349"/>
              <a:gd name="f8" fmla="val 139038"/>
              <a:gd name="f9" fmla="val 2406018"/>
              <a:gd name="f10" fmla="val 292766"/>
              <a:gd name="f11" fmla="val 2334614"/>
              <a:gd name="f12" fmla="val 296472"/>
              <a:gd name="f13" fmla="val 1258177"/>
              <a:gd name="f14" fmla="val 408834"/>
              <a:gd name="f15" fmla="val 402409"/>
              <a:gd name="f16" fmla="val 1288436"/>
              <a:gd name="f17" fmla="val 293090"/>
              <a:gd name="f18" fmla="val 2394853"/>
              <a:gd name="f19" fmla="val 282455"/>
              <a:gd name="f20" fmla="val 124572"/>
              <a:gd name="f21" fmla="val 2453466"/>
              <a:gd name="f22" fmla="val 2578037"/>
              <a:gd name="f23" fmla="val 10466"/>
              <a:gd name="f24" fmla="val 2364997"/>
              <a:gd name="f25" fmla="val 133363"/>
              <a:gd name="f26" fmla="val 1121152"/>
              <a:gd name="f27" fmla="val 1095425"/>
              <a:gd name="f28" fmla="val 132295"/>
              <a:gd name="f29" fmla="val 2305567"/>
              <a:gd name="f30" fmla="val 5976"/>
              <a:gd name="f31" fmla="val 2420709"/>
              <a:gd name="f32" fmla="+- 0 0 -90"/>
              <a:gd name="f33" fmla="*/ f3 1 2559747"/>
              <a:gd name="f34" fmla="*/ f4 1 2611349"/>
              <a:gd name="f35" fmla="+- f7 0 f5"/>
              <a:gd name="f36" fmla="+- f6 0 f5"/>
              <a:gd name="f37" fmla="*/ f32 f0 1"/>
              <a:gd name="f38" fmla="*/ f36 1 2559747"/>
              <a:gd name="f39" fmla="*/ f35 1 2611349"/>
              <a:gd name="f40" fmla="*/ 2559747 f36 1"/>
              <a:gd name="f41" fmla="*/ 139038 f35 1"/>
              <a:gd name="f42" fmla="*/ 2406018 f36 1"/>
              <a:gd name="f43" fmla="*/ 292766 f35 1"/>
              <a:gd name="f44" fmla="*/ 2334614 f36 1"/>
              <a:gd name="f45" fmla="*/ 296472 f35 1"/>
              <a:gd name="f46" fmla="*/ 293090 f36 1"/>
              <a:gd name="f47" fmla="*/ 2394853 f35 1"/>
              <a:gd name="f48" fmla="*/ 282455 f36 1"/>
              <a:gd name="f49" fmla="*/ 2611349 f35 1"/>
              <a:gd name="f50" fmla="*/ 124572 f36 1"/>
              <a:gd name="f51" fmla="*/ 2453466 f35 1"/>
              <a:gd name="f52" fmla="*/ 0 f36 1"/>
              <a:gd name="f53" fmla="*/ 2578037 f35 1"/>
              <a:gd name="f54" fmla="*/ 10466 f36 1"/>
              <a:gd name="f55" fmla="*/ 2364997 f35 1"/>
              <a:gd name="f56" fmla="*/ 2305567 f36 1"/>
              <a:gd name="f57" fmla="*/ 5976 f35 1"/>
              <a:gd name="f58" fmla="*/ 2420709 f36 1"/>
              <a:gd name="f59" fmla="*/ 0 f35 1"/>
              <a:gd name="f60" fmla="*/ f37 1 f2"/>
              <a:gd name="f61" fmla="*/ f40 1 2559747"/>
              <a:gd name="f62" fmla="*/ f41 1 2611349"/>
              <a:gd name="f63" fmla="*/ f42 1 2559747"/>
              <a:gd name="f64" fmla="*/ f43 1 2611349"/>
              <a:gd name="f65" fmla="*/ f44 1 2559747"/>
              <a:gd name="f66" fmla="*/ f45 1 2611349"/>
              <a:gd name="f67" fmla="*/ f46 1 2559747"/>
              <a:gd name="f68" fmla="*/ f47 1 2611349"/>
              <a:gd name="f69" fmla="*/ f48 1 2559747"/>
              <a:gd name="f70" fmla="*/ f49 1 2611349"/>
              <a:gd name="f71" fmla="*/ f50 1 2559747"/>
              <a:gd name="f72" fmla="*/ f51 1 2611349"/>
              <a:gd name="f73" fmla="*/ f52 1 2559747"/>
              <a:gd name="f74" fmla="*/ f53 1 2611349"/>
              <a:gd name="f75" fmla="*/ f54 1 2559747"/>
              <a:gd name="f76" fmla="*/ f55 1 2611349"/>
              <a:gd name="f77" fmla="*/ f56 1 2559747"/>
              <a:gd name="f78" fmla="*/ f57 1 2611349"/>
              <a:gd name="f79" fmla="*/ f58 1 2559747"/>
              <a:gd name="f80" fmla="*/ f59 1 2611349"/>
              <a:gd name="f81" fmla="*/ f5 1 f38"/>
              <a:gd name="f82" fmla="*/ f6 1 f38"/>
              <a:gd name="f83" fmla="*/ f5 1 f39"/>
              <a:gd name="f84" fmla="*/ f7 1 f39"/>
              <a:gd name="f85" fmla="+- f60 0 f1"/>
              <a:gd name="f86" fmla="*/ f61 1 f38"/>
              <a:gd name="f87" fmla="*/ f62 1 f39"/>
              <a:gd name="f88" fmla="*/ f63 1 f38"/>
              <a:gd name="f89" fmla="*/ f64 1 f39"/>
              <a:gd name="f90" fmla="*/ f65 1 f38"/>
              <a:gd name="f91" fmla="*/ f66 1 f39"/>
              <a:gd name="f92" fmla="*/ f67 1 f38"/>
              <a:gd name="f93" fmla="*/ f68 1 f39"/>
              <a:gd name="f94" fmla="*/ f69 1 f38"/>
              <a:gd name="f95" fmla="*/ f70 1 f39"/>
              <a:gd name="f96" fmla="*/ f71 1 f38"/>
              <a:gd name="f97" fmla="*/ f72 1 f39"/>
              <a:gd name="f98" fmla="*/ f73 1 f38"/>
              <a:gd name="f99" fmla="*/ f74 1 f39"/>
              <a:gd name="f100" fmla="*/ f75 1 f38"/>
              <a:gd name="f101" fmla="*/ f76 1 f39"/>
              <a:gd name="f102" fmla="*/ f77 1 f38"/>
              <a:gd name="f103" fmla="*/ f78 1 f39"/>
              <a:gd name="f104" fmla="*/ f79 1 f38"/>
              <a:gd name="f105" fmla="*/ f80 1 f39"/>
              <a:gd name="f106" fmla="*/ f81 f33 1"/>
              <a:gd name="f107" fmla="*/ f82 f33 1"/>
              <a:gd name="f108" fmla="*/ f84 f34 1"/>
              <a:gd name="f109" fmla="*/ f83 f34 1"/>
              <a:gd name="f110" fmla="*/ f86 f33 1"/>
              <a:gd name="f111" fmla="*/ f87 f34 1"/>
              <a:gd name="f112" fmla="*/ f88 f33 1"/>
              <a:gd name="f113" fmla="*/ f89 f34 1"/>
              <a:gd name="f114" fmla="*/ f90 f33 1"/>
              <a:gd name="f115" fmla="*/ f91 f34 1"/>
              <a:gd name="f116" fmla="*/ f92 f33 1"/>
              <a:gd name="f117" fmla="*/ f93 f34 1"/>
              <a:gd name="f118" fmla="*/ f94 f33 1"/>
              <a:gd name="f119" fmla="*/ f95 f34 1"/>
              <a:gd name="f120" fmla="*/ f96 f33 1"/>
              <a:gd name="f121" fmla="*/ f97 f34 1"/>
              <a:gd name="f122" fmla="*/ f98 f33 1"/>
              <a:gd name="f123" fmla="*/ f99 f34 1"/>
              <a:gd name="f124" fmla="*/ f100 f33 1"/>
              <a:gd name="f125" fmla="*/ f101 f34 1"/>
              <a:gd name="f126" fmla="*/ f102 f33 1"/>
              <a:gd name="f127" fmla="*/ f103 f34 1"/>
              <a:gd name="f128" fmla="*/ f104 f33 1"/>
              <a:gd name="f129" fmla="*/ f105 f34 1"/>
            </a:gdLst>
            <a:ahLst/>
            <a:cxnLst>
              <a:cxn ang="3cd4">
                <a:pos x="hc" y="t"/>
              </a:cxn>
              <a:cxn ang="0">
                <a:pos x="r" y="vc"/>
              </a:cxn>
              <a:cxn ang="cd4">
                <a:pos x="hc" y="b"/>
              </a:cxn>
              <a:cxn ang="cd2">
                <a:pos x="l" y="vc"/>
              </a:cxn>
              <a:cxn ang="f85">
                <a:pos x="f110" y="f111"/>
              </a:cxn>
              <a:cxn ang="f85">
                <a:pos x="f112" y="f113"/>
              </a:cxn>
              <a:cxn ang="f85">
                <a:pos x="f114" y="f115"/>
              </a:cxn>
              <a:cxn ang="f85">
                <a:pos x="f116" y="f117"/>
              </a:cxn>
              <a:cxn ang="f85">
                <a:pos x="f118" y="f119"/>
              </a:cxn>
              <a:cxn ang="f85">
                <a:pos x="f120" y="f121"/>
              </a:cxn>
              <a:cxn ang="f85">
                <a:pos x="f122" y="f123"/>
              </a:cxn>
              <a:cxn ang="f85">
                <a:pos x="f124" y="f125"/>
              </a:cxn>
              <a:cxn ang="f85">
                <a:pos x="f126" y="f127"/>
              </a:cxn>
              <a:cxn ang="f85">
                <a:pos x="f128" y="f129"/>
              </a:cxn>
              <a:cxn ang="f85">
                <a:pos x="f110" y="f111"/>
              </a:cxn>
            </a:cxnLst>
            <a:rect l="f106" t="f109" r="f107" b="f108"/>
            <a:pathLst>
              <a:path w="2559747" h="2611349">
                <a:moveTo>
                  <a:pt x="f6" y="f8"/>
                </a:moveTo>
                <a:lnTo>
                  <a:pt x="f9" y="f10"/>
                </a:lnTo>
                <a:lnTo>
                  <a:pt x="f11" y="f12"/>
                </a:lnTo>
                <a:cubicBezTo>
                  <a:pt x="f13" y="f14"/>
                  <a:pt x="f15" y="f16"/>
                  <a:pt x="f17" y="f18"/>
                </a:cubicBezTo>
                <a:lnTo>
                  <a:pt x="f19" y="f7"/>
                </a:lnTo>
                <a:lnTo>
                  <a:pt x="f20" y="f21"/>
                </a:lnTo>
                <a:lnTo>
                  <a:pt x="f5" y="f22"/>
                </a:lnTo>
                <a:lnTo>
                  <a:pt x="f23" y="f24"/>
                </a:lnTo>
                <a:cubicBezTo>
                  <a:pt x="f25" y="f26"/>
                  <a:pt x="f27" y="f28"/>
                  <a:pt x="f29" y="f30"/>
                </a:cubicBezTo>
                <a:lnTo>
                  <a:pt x="f31" y="f5"/>
                </a:lnTo>
                <a:lnTo>
                  <a:pt x="f6" y="f8"/>
                </a:lnTo>
                <a:close/>
              </a:path>
            </a:pathLst>
          </a:custGeom>
          <a:solidFill>
            <a:srgbClr val="D9D9D9"/>
          </a:solidFill>
          <a:ln cap="flat">
            <a:noFill/>
            <a:prstDash val="solid"/>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Arial"/>
            </a:endParaRPr>
          </a:p>
        </p:txBody>
      </p:sp>
      <p:sp>
        <p:nvSpPr>
          <p:cNvPr id="16" name="Freeform: Shape 30">
            <a:extLst>
              <a:ext uri="{FF2B5EF4-FFF2-40B4-BE49-F238E27FC236}">
                <a16:creationId xmlns:a16="http://schemas.microsoft.com/office/drawing/2014/main" id="{7C3429AF-BE76-7E44-2EC1-4A50ECE39256}"/>
              </a:ext>
            </a:extLst>
          </p:cNvPr>
          <p:cNvSpPr/>
          <p:nvPr/>
        </p:nvSpPr>
        <p:spPr>
          <a:xfrm rot="16200004">
            <a:off x="8614713" y="3245218"/>
            <a:ext cx="2513713" cy="2620341"/>
          </a:xfrm>
          <a:custGeom>
            <a:avLst/>
            <a:gdLst>
              <a:gd name="f0" fmla="val 10800000"/>
              <a:gd name="f1" fmla="val 5400000"/>
              <a:gd name="f2" fmla="val 180"/>
              <a:gd name="f3" fmla="val w"/>
              <a:gd name="f4" fmla="val h"/>
              <a:gd name="f5" fmla="val 0"/>
              <a:gd name="f6" fmla="val 2513714"/>
              <a:gd name="f7" fmla="val 2620337"/>
              <a:gd name="f8" fmla="val 2328956"/>
              <a:gd name="f9" fmla="val 2363331"/>
              <a:gd name="f10" fmla="val 2494950"/>
              <a:gd name="f11" fmla="val 2501735"/>
              <a:gd name="f12" fmla="val 2301507"/>
              <a:gd name="f13" fmla="val 2609945"/>
              <a:gd name="f14" fmla="val 1091365"/>
              <a:gd name="f15" fmla="val 2483626"/>
              <a:gd name="f16" fmla="val 129303"/>
              <a:gd name="f17" fmla="val 1494769"/>
              <a:gd name="f18" fmla="val 6406"/>
              <a:gd name="f19" fmla="val 250923"/>
              <a:gd name="f20" fmla="val 120513"/>
              <a:gd name="f21" fmla="val 120512"/>
              <a:gd name="f22" fmla="val 282963"/>
              <a:gd name="f23" fmla="val 162452"/>
              <a:gd name="f24" fmla="val 97567"/>
              <a:gd name="f25" fmla="val 289030"/>
              <a:gd name="f26" fmla="val 221067"/>
              <a:gd name="f27" fmla="val 398349"/>
              <a:gd name="f28" fmla="val 1327484"/>
              <a:gd name="f29" fmla="val 1254117"/>
              <a:gd name="f30" fmla="val 2207087"/>
              <a:gd name="f31" fmla="val 2330554"/>
              <a:gd name="f32" fmla="val 2319450"/>
              <a:gd name="f33" fmla="+- 0 0 -90"/>
              <a:gd name="f34" fmla="*/ f3 1 2513714"/>
              <a:gd name="f35" fmla="*/ f4 1 2620337"/>
              <a:gd name="f36" fmla="+- f7 0 f5"/>
              <a:gd name="f37" fmla="+- f6 0 f5"/>
              <a:gd name="f38" fmla="*/ f33 f0 1"/>
              <a:gd name="f39" fmla="*/ f37 1 2513714"/>
              <a:gd name="f40" fmla="*/ f36 1 2620337"/>
              <a:gd name="f41" fmla="*/ 2513714 f37 1"/>
              <a:gd name="f42" fmla="*/ 2328956 f36 1"/>
              <a:gd name="f43" fmla="*/ 2363331 f37 1"/>
              <a:gd name="f44" fmla="*/ 2494950 f36 1"/>
              <a:gd name="f45" fmla="*/ 2501735 f37 1"/>
              <a:gd name="f46" fmla="*/ 2620337 f36 1"/>
              <a:gd name="f47" fmla="*/ 2301507 f37 1"/>
              <a:gd name="f48" fmla="*/ 2609945 f36 1"/>
              <a:gd name="f49" fmla="*/ 6406 f37 1"/>
              <a:gd name="f50" fmla="*/ 250923 f36 1"/>
              <a:gd name="f51" fmla="*/ 0 f37 1"/>
              <a:gd name="f52" fmla="*/ 120513 f36 1"/>
              <a:gd name="f53" fmla="*/ 120512 f37 1"/>
              <a:gd name="f54" fmla="*/ 0 f36 1"/>
              <a:gd name="f55" fmla="*/ 282963 f37 1"/>
              <a:gd name="f56" fmla="*/ 162452 f36 1"/>
              <a:gd name="f57" fmla="*/ 97567 f36 1"/>
              <a:gd name="f58" fmla="*/ 289030 f37 1"/>
              <a:gd name="f59" fmla="*/ 221067 f36 1"/>
              <a:gd name="f60" fmla="*/ 2330554 f37 1"/>
              <a:gd name="f61" fmla="*/ 2319450 f36 1"/>
              <a:gd name="f62" fmla="*/ f38 1 f2"/>
              <a:gd name="f63" fmla="*/ f41 1 2513714"/>
              <a:gd name="f64" fmla="*/ f42 1 2620337"/>
              <a:gd name="f65" fmla="*/ f43 1 2513714"/>
              <a:gd name="f66" fmla="*/ f44 1 2620337"/>
              <a:gd name="f67" fmla="*/ f45 1 2513714"/>
              <a:gd name="f68" fmla="*/ f46 1 2620337"/>
              <a:gd name="f69" fmla="*/ f47 1 2513714"/>
              <a:gd name="f70" fmla="*/ f48 1 2620337"/>
              <a:gd name="f71" fmla="*/ f49 1 2513714"/>
              <a:gd name="f72" fmla="*/ f50 1 2620337"/>
              <a:gd name="f73" fmla="*/ f51 1 2513714"/>
              <a:gd name="f74" fmla="*/ f52 1 2620337"/>
              <a:gd name="f75" fmla="*/ f53 1 2513714"/>
              <a:gd name="f76" fmla="*/ f54 1 2620337"/>
              <a:gd name="f77" fmla="*/ f55 1 2513714"/>
              <a:gd name="f78" fmla="*/ f56 1 2620337"/>
              <a:gd name="f79" fmla="*/ f57 1 2620337"/>
              <a:gd name="f80" fmla="*/ f58 1 2513714"/>
              <a:gd name="f81" fmla="*/ f59 1 2620337"/>
              <a:gd name="f82" fmla="*/ f60 1 2513714"/>
              <a:gd name="f83" fmla="*/ f61 1 2620337"/>
              <a:gd name="f84" fmla="*/ f5 1 f39"/>
              <a:gd name="f85" fmla="*/ f6 1 f39"/>
              <a:gd name="f86" fmla="*/ f5 1 f40"/>
              <a:gd name="f87" fmla="*/ f7 1 f40"/>
              <a:gd name="f88" fmla="+- f62 0 f1"/>
              <a:gd name="f89" fmla="*/ f63 1 f39"/>
              <a:gd name="f90" fmla="*/ f64 1 f40"/>
              <a:gd name="f91" fmla="*/ f65 1 f39"/>
              <a:gd name="f92" fmla="*/ f66 1 f40"/>
              <a:gd name="f93" fmla="*/ f67 1 f39"/>
              <a:gd name="f94" fmla="*/ f68 1 f40"/>
              <a:gd name="f95" fmla="*/ f69 1 f39"/>
              <a:gd name="f96" fmla="*/ f70 1 f40"/>
              <a:gd name="f97" fmla="*/ f71 1 f39"/>
              <a:gd name="f98" fmla="*/ f72 1 f40"/>
              <a:gd name="f99" fmla="*/ f73 1 f39"/>
              <a:gd name="f100" fmla="*/ f74 1 f40"/>
              <a:gd name="f101" fmla="*/ f75 1 f39"/>
              <a:gd name="f102" fmla="*/ f76 1 f40"/>
              <a:gd name="f103" fmla="*/ f77 1 f39"/>
              <a:gd name="f104" fmla="*/ f78 1 f40"/>
              <a:gd name="f105" fmla="*/ f79 1 f40"/>
              <a:gd name="f106" fmla="*/ f80 1 f39"/>
              <a:gd name="f107" fmla="*/ f81 1 f40"/>
              <a:gd name="f108" fmla="*/ f82 1 f39"/>
              <a:gd name="f109" fmla="*/ f83 1 f40"/>
              <a:gd name="f110" fmla="*/ f84 f34 1"/>
              <a:gd name="f111" fmla="*/ f85 f34 1"/>
              <a:gd name="f112" fmla="*/ f87 f35 1"/>
              <a:gd name="f113" fmla="*/ f86 f35 1"/>
              <a:gd name="f114" fmla="*/ f89 f34 1"/>
              <a:gd name="f115" fmla="*/ f90 f35 1"/>
              <a:gd name="f116" fmla="*/ f91 f34 1"/>
              <a:gd name="f117" fmla="*/ f92 f35 1"/>
              <a:gd name="f118" fmla="*/ f93 f34 1"/>
              <a:gd name="f119" fmla="*/ f94 f35 1"/>
              <a:gd name="f120" fmla="*/ f95 f34 1"/>
              <a:gd name="f121" fmla="*/ f96 f35 1"/>
              <a:gd name="f122" fmla="*/ f97 f34 1"/>
              <a:gd name="f123" fmla="*/ f98 f35 1"/>
              <a:gd name="f124" fmla="*/ f99 f34 1"/>
              <a:gd name="f125" fmla="*/ f100 f35 1"/>
              <a:gd name="f126" fmla="*/ f101 f34 1"/>
              <a:gd name="f127" fmla="*/ f102 f35 1"/>
              <a:gd name="f128" fmla="*/ f103 f34 1"/>
              <a:gd name="f129" fmla="*/ f104 f35 1"/>
              <a:gd name="f130" fmla="*/ f105 f35 1"/>
              <a:gd name="f131" fmla="*/ f106 f34 1"/>
              <a:gd name="f132" fmla="*/ f107 f35 1"/>
              <a:gd name="f133" fmla="*/ f108 f34 1"/>
              <a:gd name="f134" fmla="*/ f109 f35 1"/>
            </a:gdLst>
            <a:ahLst/>
            <a:cxnLst>
              <a:cxn ang="3cd4">
                <a:pos x="hc" y="t"/>
              </a:cxn>
              <a:cxn ang="0">
                <a:pos x="r" y="vc"/>
              </a:cxn>
              <a:cxn ang="cd4">
                <a:pos x="hc" y="b"/>
              </a:cxn>
              <a:cxn ang="cd2">
                <a:pos x="l" y="vc"/>
              </a:cxn>
              <a:cxn ang="f88">
                <a:pos x="f114" y="f115"/>
              </a:cxn>
              <a:cxn ang="f88">
                <a:pos x="f116" y="f117"/>
              </a:cxn>
              <a:cxn ang="f88">
                <a:pos x="f118" y="f119"/>
              </a:cxn>
              <a:cxn ang="f88">
                <a:pos x="f120" y="f121"/>
              </a:cxn>
              <a:cxn ang="f88">
                <a:pos x="f122" y="f123"/>
              </a:cxn>
              <a:cxn ang="f88">
                <a:pos x="f124" y="f125"/>
              </a:cxn>
              <a:cxn ang="f88">
                <a:pos x="f126" y="f127"/>
              </a:cxn>
              <a:cxn ang="f88">
                <a:pos x="f128" y="f129"/>
              </a:cxn>
              <a:cxn ang="f88">
                <a:pos x="f128" y="f130"/>
              </a:cxn>
              <a:cxn ang="f88">
                <a:pos x="f131" y="f132"/>
              </a:cxn>
              <a:cxn ang="f88">
                <a:pos x="f133" y="f134"/>
              </a:cxn>
              <a:cxn ang="f88">
                <a:pos x="f114" y="f115"/>
              </a:cxn>
            </a:cxnLst>
            <a:rect l="f110" t="f113" r="f111" b="f112"/>
            <a:pathLst>
              <a:path w="2513714" h="2620337">
                <a:moveTo>
                  <a:pt x="f6" y="f8"/>
                </a:moveTo>
                <a:lnTo>
                  <a:pt x="f9" y="f10"/>
                </a:lnTo>
                <a:lnTo>
                  <a:pt x="f11" y="f7"/>
                </a:lnTo>
                <a:lnTo>
                  <a:pt x="f12" y="f13"/>
                </a:lnTo>
                <a:cubicBezTo>
                  <a:pt x="f14" y="f15"/>
                  <a:pt x="f16" y="f17"/>
                  <a:pt x="f18" y="f19"/>
                </a:cubicBezTo>
                <a:lnTo>
                  <a:pt x="f5" y="f20"/>
                </a:lnTo>
                <a:lnTo>
                  <a:pt x="f21" y="f5"/>
                </a:lnTo>
                <a:lnTo>
                  <a:pt x="f22" y="f23"/>
                </a:lnTo>
                <a:lnTo>
                  <a:pt x="f22" y="f24"/>
                </a:lnTo>
                <a:lnTo>
                  <a:pt x="f25" y="f26"/>
                </a:lnTo>
                <a:cubicBezTo>
                  <a:pt x="f27" y="f28"/>
                  <a:pt x="f29" y="f30"/>
                  <a:pt x="f31" y="f32"/>
                </a:cubicBezTo>
                <a:lnTo>
                  <a:pt x="f6" y="f8"/>
                </a:lnTo>
                <a:close/>
              </a:path>
            </a:pathLst>
          </a:custGeom>
          <a:solidFill>
            <a:srgbClr val="D9D9D9"/>
          </a:solidFill>
          <a:ln cap="flat">
            <a:noFill/>
            <a:prstDash val="solid"/>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Arial"/>
            </a:endParaRPr>
          </a:p>
        </p:txBody>
      </p:sp>
      <p:sp>
        <p:nvSpPr>
          <p:cNvPr id="18" name="Rectangle 48">
            <a:extLst>
              <a:ext uri="{FF2B5EF4-FFF2-40B4-BE49-F238E27FC236}">
                <a16:creationId xmlns:a16="http://schemas.microsoft.com/office/drawing/2014/main" id="{B8E07905-B073-1237-C491-30740075F889}"/>
              </a:ext>
            </a:extLst>
          </p:cNvPr>
          <p:cNvSpPr/>
          <p:nvPr/>
        </p:nvSpPr>
        <p:spPr>
          <a:xfrm>
            <a:off x="375772" y="6411013"/>
            <a:ext cx="8060371" cy="338556"/>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b="0" i="0" u="none" strike="noStrike" kern="1200" cap="none" spc="0" baseline="0">
                <a:solidFill>
                  <a:srgbClr val="FFFFFF"/>
                </a:solidFill>
                <a:uFillTx/>
                <a:latin typeface="Arial"/>
              </a:rPr>
              <a:t>https://www.cqc.org.uk/page/single-assessment-framework</a:t>
            </a:r>
          </a:p>
        </p:txBody>
      </p:sp>
      <p:sp>
        <p:nvSpPr>
          <p:cNvPr id="19" name="TextBox 2">
            <a:extLst>
              <a:ext uri="{FF2B5EF4-FFF2-40B4-BE49-F238E27FC236}">
                <a16:creationId xmlns:a16="http://schemas.microsoft.com/office/drawing/2014/main" id="{001E6147-84A3-73CE-F455-10A4244B67A1}"/>
              </a:ext>
            </a:extLst>
          </p:cNvPr>
          <p:cNvSpPr txBox="1"/>
          <p:nvPr/>
        </p:nvSpPr>
        <p:spPr>
          <a:xfrm>
            <a:off x="368713" y="944063"/>
            <a:ext cx="4485241" cy="4401208"/>
          </a:xfrm>
          <a:prstGeom prst="rect">
            <a:avLst/>
          </a:prstGeom>
          <a:noFill/>
          <a:ln cap="flat">
            <a:noFill/>
          </a:ln>
        </p:spPr>
        <p:txBody>
          <a:bodyPr vert="horz" wrap="square" lIns="91440" tIns="45720" rIns="91440" bIns="45720" anchor="t" anchorCtr="0" compatLnSpc="1">
            <a:spAutoFit/>
          </a:bodyPr>
          <a:lstStyle/>
          <a:p>
            <a:pPr marL="342900" marR="0" lvl="0" indent="-342900" algn="l" defTabSz="609584" rtl="0" fontAlgn="auto" hangingPunct="1">
              <a:lnSpc>
                <a:spcPct val="100000"/>
              </a:lnSpc>
              <a:spcBef>
                <a:spcPts val="800"/>
              </a:spcBef>
              <a:spcAft>
                <a:spcPts val="0"/>
              </a:spcAft>
              <a:buSzPct val="100000"/>
              <a:buFont typeface="Arial"/>
              <a:buChar char="•"/>
              <a:tabLst/>
              <a:defRPr sz="1800" b="0" i="0" u="none" strike="noStrike" kern="0" cap="none" spc="0" baseline="0">
                <a:solidFill>
                  <a:srgbClr val="000000"/>
                </a:solidFill>
                <a:uFillTx/>
              </a:defRPr>
            </a:pPr>
            <a:r>
              <a:rPr lang="en-US" sz="2000" b="1" i="0" u="none" strike="noStrike" kern="1200" cap="none" spc="0" baseline="0">
                <a:solidFill>
                  <a:srgbClr val="000000"/>
                </a:solidFill>
                <a:uFillTx/>
                <a:latin typeface="Arial"/>
                <a:ea typeface="ＭＳ Ｐゴシック"/>
              </a:rPr>
              <a:t>Five key questions</a:t>
            </a:r>
            <a:r>
              <a:rPr lang="en-US" sz="2000" b="0" i="0" u="none" strike="noStrike" kern="1200" cap="none" spc="0" baseline="0">
                <a:solidFill>
                  <a:srgbClr val="000000"/>
                </a:solidFill>
                <a:uFillTx/>
                <a:latin typeface="Arial"/>
                <a:ea typeface="ＭＳ Ｐゴシック"/>
              </a:rPr>
              <a:t> – safe, effective, caring, responsive, well-led</a:t>
            </a:r>
          </a:p>
          <a:p>
            <a:pPr marL="342900" marR="0" lvl="0" indent="-342900" algn="l" defTabSz="609584" rtl="0" fontAlgn="auto" hangingPunct="1">
              <a:lnSpc>
                <a:spcPct val="100000"/>
              </a:lnSpc>
              <a:spcBef>
                <a:spcPts val="800"/>
              </a:spcBef>
              <a:spcAft>
                <a:spcPts val="0"/>
              </a:spcAft>
              <a:buSzPct val="100000"/>
              <a:buFont typeface="Arial"/>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Arial"/>
                <a:ea typeface="ＭＳ Ｐゴシック"/>
              </a:rPr>
              <a:t>Remaining at the core - aligned with ‘I statements’, based on work by Think Local Act Personal (TLAP), National voices and the Coalition for Collaborative Care on Making it Real. </a:t>
            </a:r>
            <a:endParaRPr lang="en-US" sz="2000" b="0" i="0" u="none" strike="noStrike" kern="1200" cap="none" spc="0" baseline="0">
              <a:solidFill>
                <a:srgbClr val="000000"/>
              </a:solidFill>
              <a:uFillTx/>
              <a:latin typeface="Arial"/>
              <a:ea typeface="ＭＳ Ｐゴシック"/>
              <a:cs typeface="Arial"/>
            </a:endParaRPr>
          </a:p>
          <a:p>
            <a:pPr marL="342900" marR="0" lvl="0" indent="-342900" algn="l" defTabSz="609584" rtl="0" fontAlgn="auto" hangingPunct="1">
              <a:lnSpc>
                <a:spcPct val="100000"/>
              </a:lnSpc>
              <a:spcBef>
                <a:spcPts val="800"/>
              </a:spcBef>
              <a:spcAft>
                <a:spcPts val="0"/>
              </a:spcAft>
              <a:buSzPct val="100000"/>
              <a:buFont typeface="Arial"/>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Arial"/>
                <a:ea typeface="ＭＳ Ｐゴシック"/>
              </a:rPr>
              <a:t>Focused on what people expect and need from their care.</a:t>
            </a:r>
            <a:endParaRPr lang="en-US" sz="2000" b="0" i="0" u="none" strike="noStrike" kern="1200" cap="none" spc="0" baseline="0">
              <a:solidFill>
                <a:srgbClr val="000000"/>
              </a:solidFill>
              <a:uFillTx/>
              <a:latin typeface="Arial"/>
              <a:ea typeface="ＭＳ Ｐゴシック"/>
              <a:cs typeface="Arial"/>
            </a:endParaRPr>
          </a:p>
          <a:p>
            <a:pPr marL="342900" marR="0" lvl="0" indent="-342900" algn="l" defTabSz="609584" rtl="0" fontAlgn="auto" hangingPunct="1">
              <a:lnSpc>
                <a:spcPct val="100000"/>
              </a:lnSpc>
              <a:spcBef>
                <a:spcPts val="800"/>
              </a:spcBef>
              <a:spcAft>
                <a:spcPts val="0"/>
              </a:spcAft>
              <a:buSzPct val="100000"/>
              <a:buFont typeface="Arial"/>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Arial"/>
                <a:ea typeface="ＭＳ Ｐゴシック"/>
              </a:rPr>
              <a:t>A basis for gathering structured feedback.</a:t>
            </a:r>
            <a:endParaRPr lang="en-US" sz="2000" b="0" i="0" u="none" strike="noStrike" kern="1200" cap="none" spc="0" baseline="0">
              <a:solidFill>
                <a:srgbClr val="000000"/>
              </a:solidFill>
              <a:uFillTx/>
              <a:latin typeface="Arial"/>
              <a:ea typeface="Arial"/>
              <a:cs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2145706333">
    <p:spTree>
      <p:nvGrpSpPr>
        <p:cNvPr id="1" name=""/>
        <p:cNvGrpSpPr/>
        <p:nvPr/>
      </p:nvGrpSpPr>
      <p:grpSpPr>
        <a:xfrm>
          <a:off x="0" y="0"/>
          <a:ext cx="0" cy="0"/>
          <a:chOff x="0" y="0"/>
          <a:chExt cx="0" cy="0"/>
        </a:xfrm>
      </p:grpSpPr>
      <p:grpSp>
        <p:nvGrpSpPr>
          <p:cNvPr id="2" name="Group 3">
            <a:extLst>
              <a:ext uri="{FF2B5EF4-FFF2-40B4-BE49-F238E27FC236}">
                <a16:creationId xmlns:a16="http://schemas.microsoft.com/office/drawing/2014/main" id="{64444C2B-46A4-CF4F-D968-92B6FFB1DDDF}"/>
              </a:ext>
            </a:extLst>
          </p:cNvPr>
          <p:cNvGrpSpPr/>
          <p:nvPr/>
        </p:nvGrpSpPr>
        <p:grpSpPr>
          <a:xfrm>
            <a:off x="5444026" y="233775"/>
            <a:ext cx="6188458" cy="6020052"/>
            <a:chOff x="5444026" y="233775"/>
            <a:chExt cx="6188458" cy="6020052"/>
          </a:xfrm>
        </p:grpSpPr>
        <p:sp>
          <p:nvSpPr>
            <p:cNvPr id="3" name="Freeform: Shape 4">
              <a:extLst>
                <a:ext uri="{FF2B5EF4-FFF2-40B4-BE49-F238E27FC236}">
                  <a16:creationId xmlns:a16="http://schemas.microsoft.com/office/drawing/2014/main" id="{841E4E77-48CF-8396-9C44-202265A934CE}"/>
                </a:ext>
              </a:extLst>
            </p:cNvPr>
            <p:cNvSpPr/>
            <p:nvPr/>
          </p:nvSpPr>
          <p:spPr>
            <a:xfrm>
              <a:off x="5444026" y="233775"/>
              <a:ext cx="6188458" cy="6020052"/>
            </a:xfrm>
            <a:custGeom>
              <a:avLst/>
              <a:gdLst>
                <a:gd name="f0" fmla="val 10800000"/>
                <a:gd name="f1" fmla="val 5400000"/>
                <a:gd name="f2" fmla="val 180"/>
                <a:gd name="f3" fmla="val w"/>
                <a:gd name="f4" fmla="val h"/>
                <a:gd name="f5" fmla="val 0"/>
                <a:gd name="f6" fmla="val 6507736"/>
                <a:gd name="f7" fmla="val 3253868"/>
                <a:gd name="f8" fmla="val 5050930"/>
                <a:gd name="f9" fmla="val 1456806"/>
                <a:gd name="f10" fmla="val 359509"/>
                <a:gd name="f11" fmla="val 1655358"/>
                <a:gd name="f12" fmla="val 4852378"/>
                <a:gd name="f13" fmla="val 6148227"/>
                <a:gd name="f14" fmla="+- 0 0 -90"/>
                <a:gd name="f15" fmla="*/ f3 1 6507736"/>
                <a:gd name="f16" fmla="*/ f4 1 6507736"/>
                <a:gd name="f17" fmla="+- f6 0 f5"/>
                <a:gd name="f18" fmla="*/ f14 f0 1"/>
                <a:gd name="f19" fmla="*/ f17 1 6507736"/>
                <a:gd name="f20" fmla="*/ 3253868 f17 1"/>
                <a:gd name="f21" fmla="*/ 0 f17 1"/>
                <a:gd name="f22" fmla="*/ 6507736 f17 1"/>
                <a:gd name="f23" fmla="*/ 359509 f17 1"/>
                <a:gd name="f24" fmla="*/ 6148227 f17 1"/>
                <a:gd name="f25" fmla="*/ f18 1 f2"/>
                <a:gd name="f26" fmla="*/ f20 1 6507736"/>
                <a:gd name="f27" fmla="*/ f21 1 6507736"/>
                <a:gd name="f28" fmla="*/ f22 1 6507736"/>
                <a:gd name="f29" fmla="*/ f23 1 6507736"/>
                <a:gd name="f30" fmla="*/ f24 1 6507736"/>
                <a:gd name="f31" fmla="*/ f5 1 f19"/>
                <a:gd name="f32" fmla="*/ f6 1 f19"/>
                <a:gd name="f33" fmla="+- f25 0 f1"/>
                <a:gd name="f34" fmla="*/ f26 1 f19"/>
                <a:gd name="f35" fmla="*/ f27 1 f19"/>
                <a:gd name="f36" fmla="*/ f28 1 f19"/>
                <a:gd name="f37" fmla="*/ f29 1 f19"/>
                <a:gd name="f38" fmla="*/ f30 1 f19"/>
                <a:gd name="f39" fmla="*/ f31 f15 1"/>
                <a:gd name="f40" fmla="*/ f32 f15 1"/>
                <a:gd name="f41" fmla="*/ f32 f16 1"/>
                <a:gd name="f42" fmla="*/ f31 f16 1"/>
                <a:gd name="f43" fmla="*/ f34 f15 1"/>
                <a:gd name="f44" fmla="*/ f35 f16 1"/>
                <a:gd name="f45" fmla="*/ f36 f15 1"/>
                <a:gd name="f46" fmla="*/ f34 f16 1"/>
                <a:gd name="f47" fmla="*/ f36 f16 1"/>
                <a:gd name="f48" fmla="*/ f35 f15 1"/>
                <a:gd name="f49" fmla="*/ f37 f16 1"/>
                <a:gd name="f50" fmla="*/ f37 f15 1"/>
                <a:gd name="f51" fmla="*/ f38 f16 1"/>
                <a:gd name="f52" fmla="*/ f38 f15 1"/>
              </a:gdLst>
              <a:ahLst/>
              <a:cxnLst>
                <a:cxn ang="3cd4">
                  <a:pos x="hc" y="t"/>
                </a:cxn>
                <a:cxn ang="0">
                  <a:pos x="r" y="vc"/>
                </a:cxn>
                <a:cxn ang="cd4">
                  <a:pos x="hc" y="b"/>
                </a:cxn>
                <a:cxn ang="cd2">
                  <a:pos x="l" y="vc"/>
                </a:cxn>
                <a:cxn ang="f33">
                  <a:pos x="f43" y="f44"/>
                </a:cxn>
                <a:cxn ang="f33">
                  <a:pos x="f45" y="f46"/>
                </a:cxn>
                <a:cxn ang="f33">
                  <a:pos x="f43" y="f47"/>
                </a:cxn>
                <a:cxn ang="f33">
                  <a:pos x="f48" y="f46"/>
                </a:cxn>
                <a:cxn ang="f33">
                  <a:pos x="f43" y="f44"/>
                </a:cxn>
                <a:cxn ang="f33">
                  <a:pos x="f43" y="f49"/>
                </a:cxn>
                <a:cxn ang="f33">
                  <a:pos x="f50" y="f46"/>
                </a:cxn>
                <a:cxn ang="f33">
                  <a:pos x="f43" y="f51"/>
                </a:cxn>
                <a:cxn ang="f33">
                  <a:pos x="f52" y="f46"/>
                </a:cxn>
                <a:cxn ang="f33">
                  <a:pos x="f43" y="f49"/>
                </a:cxn>
              </a:cxnLst>
              <a:rect l="f39" t="f42" r="f40" b="f41"/>
              <a:pathLst>
                <a:path w="6507736" h="6507736">
                  <a:moveTo>
                    <a:pt x="f7" y="f5"/>
                  </a:moveTo>
                  <a:cubicBezTo>
                    <a:pt x="f8" y="f5"/>
                    <a:pt x="f6" y="f9"/>
                    <a:pt x="f6" y="f7"/>
                  </a:cubicBezTo>
                  <a:cubicBezTo>
                    <a:pt x="f6" y="f8"/>
                    <a:pt x="f8" y="f6"/>
                    <a:pt x="f7" y="f6"/>
                  </a:cubicBezTo>
                  <a:cubicBezTo>
                    <a:pt x="f9" y="f6"/>
                    <a:pt x="f5" y="f8"/>
                    <a:pt x="f5" y="f7"/>
                  </a:cubicBezTo>
                  <a:cubicBezTo>
                    <a:pt x="f5" y="f9"/>
                    <a:pt x="f9" y="f5"/>
                    <a:pt x="f7" y="f5"/>
                  </a:cubicBezTo>
                  <a:close/>
                  <a:moveTo>
                    <a:pt x="f7" y="f10"/>
                  </a:moveTo>
                  <a:cubicBezTo>
                    <a:pt x="f11" y="f10"/>
                    <a:pt x="f10" y="f11"/>
                    <a:pt x="f10" y="f7"/>
                  </a:cubicBezTo>
                  <a:cubicBezTo>
                    <a:pt x="f10" y="f12"/>
                    <a:pt x="f11" y="f13"/>
                    <a:pt x="f7" y="f13"/>
                  </a:cubicBezTo>
                  <a:cubicBezTo>
                    <a:pt x="f12" y="f13"/>
                    <a:pt x="f13" y="f12"/>
                    <a:pt x="f13" y="f7"/>
                  </a:cubicBezTo>
                  <a:cubicBezTo>
                    <a:pt x="f13" y="f11"/>
                    <a:pt x="f12" y="f10"/>
                    <a:pt x="f7" y="f10"/>
                  </a:cubicBezTo>
                  <a:close/>
                </a:path>
              </a:pathLst>
            </a:custGeom>
            <a:solidFill>
              <a:srgbClr val="D9D9D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4" name="Freeform: Shape 6">
              <a:extLst>
                <a:ext uri="{FF2B5EF4-FFF2-40B4-BE49-F238E27FC236}">
                  <a16:creationId xmlns:a16="http://schemas.microsoft.com/office/drawing/2014/main" id="{86D55EF5-35BA-EE02-7B4A-AC3443C9A8DE}"/>
                </a:ext>
              </a:extLst>
            </p:cNvPr>
            <p:cNvSpPr/>
            <p:nvPr/>
          </p:nvSpPr>
          <p:spPr>
            <a:xfrm rot="5400013">
              <a:off x="8577162" y="1054083"/>
              <a:ext cx="2163378" cy="2194907"/>
            </a:xfrm>
            <a:custGeom>
              <a:avLst/>
              <a:gdLst>
                <a:gd name="f0" fmla="val 10800000"/>
                <a:gd name="f1" fmla="val 5400000"/>
                <a:gd name="f2" fmla="val 180"/>
                <a:gd name="f3" fmla="val w"/>
                <a:gd name="f4" fmla="val h"/>
                <a:gd name="f5" fmla="val 0"/>
                <a:gd name="f6" fmla="val 2338633"/>
                <a:gd name="f7" fmla="val 2308148"/>
                <a:gd name="f8" fmla="val 9945"/>
                <a:gd name="f9" fmla="val 2111185"/>
                <a:gd name="f10" fmla="val 122374"/>
                <a:gd name="f11" fmla="val 1004116"/>
                <a:gd name="f12" fmla="val 1002494"/>
                <a:gd name="f13" fmla="val 123997"/>
                <a:gd name="f14" fmla="val 2109563"/>
                <a:gd name="f15" fmla="val 11567"/>
                <a:gd name="f16" fmla="+- 0 0 -90"/>
                <a:gd name="f17" fmla="*/ f3 1 2338633"/>
                <a:gd name="f18" fmla="*/ f4 1 2308148"/>
                <a:gd name="f19" fmla="+- f7 0 f5"/>
                <a:gd name="f20" fmla="+- f6 0 f5"/>
                <a:gd name="f21" fmla="*/ f16 f0 1"/>
                <a:gd name="f22" fmla="*/ f20 1 2338633"/>
                <a:gd name="f23" fmla="*/ f19 1 2308148"/>
                <a:gd name="f24" fmla="*/ 0 f20 1"/>
                <a:gd name="f25" fmla="*/ 2308148 f19 1"/>
                <a:gd name="f26" fmla="*/ 9945 f20 1"/>
                <a:gd name="f27" fmla="*/ 2111185 f19 1"/>
                <a:gd name="f28" fmla="*/ 2109563 f20 1"/>
                <a:gd name="f29" fmla="*/ 11567 f19 1"/>
                <a:gd name="f30" fmla="*/ 2338633 f20 1"/>
                <a:gd name="f31" fmla="*/ 0 f19 1"/>
                <a:gd name="f32" fmla="*/ f21 1 f2"/>
                <a:gd name="f33" fmla="*/ f24 1 2338633"/>
                <a:gd name="f34" fmla="*/ f25 1 2308148"/>
                <a:gd name="f35" fmla="*/ f26 1 2338633"/>
                <a:gd name="f36" fmla="*/ f27 1 2308148"/>
                <a:gd name="f37" fmla="*/ f28 1 2338633"/>
                <a:gd name="f38" fmla="*/ f29 1 2308148"/>
                <a:gd name="f39" fmla="*/ f30 1 2338633"/>
                <a:gd name="f40" fmla="*/ f31 1 2308148"/>
                <a:gd name="f41" fmla="*/ f5 1 f22"/>
                <a:gd name="f42" fmla="*/ f6 1 f22"/>
                <a:gd name="f43" fmla="*/ f5 1 f23"/>
                <a:gd name="f44" fmla="*/ f7 1 f23"/>
                <a:gd name="f45" fmla="+- f32 0 f1"/>
                <a:gd name="f46" fmla="*/ f33 1 f22"/>
                <a:gd name="f47" fmla="*/ f34 1 f23"/>
                <a:gd name="f48" fmla="*/ f35 1 f22"/>
                <a:gd name="f49" fmla="*/ f36 1 f23"/>
                <a:gd name="f50" fmla="*/ f37 1 f22"/>
                <a:gd name="f51" fmla="*/ f38 1 f23"/>
                <a:gd name="f52" fmla="*/ f39 1 f22"/>
                <a:gd name="f53" fmla="*/ f40 1 f23"/>
                <a:gd name="f54" fmla="*/ f41 f17 1"/>
                <a:gd name="f55" fmla="*/ f42 f17 1"/>
                <a:gd name="f56" fmla="*/ f44 f18 1"/>
                <a:gd name="f57" fmla="*/ f43 f18 1"/>
                <a:gd name="f58" fmla="*/ f46 f17 1"/>
                <a:gd name="f59" fmla="*/ f47 f18 1"/>
                <a:gd name="f60" fmla="*/ f48 f17 1"/>
                <a:gd name="f61" fmla="*/ f49 f18 1"/>
                <a:gd name="f62" fmla="*/ f50 f17 1"/>
                <a:gd name="f63" fmla="*/ f51 f18 1"/>
                <a:gd name="f64" fmla="*/ f52 f17 1"/>
                <a:gd name="f65" fmla="*/ f53 f18 1"/>
              </a:gdLst>
              <a:ahLst/>
              <a:cxnLst>
                <a:cxn ang="3cd4">
                  <a:pos x="hc" y="t"/>
                </a:cxn>
                <a:cxn ang="0">
                  <a:pos x="r" y="vc"/>
                </a:cxn>
                <a:cxn ang="cd4">
                  <a:pos x="hc" y="b"/>
                </a:cxn>
                <a:cxn ang="cd2">
                  <a:pos x="l" y="vc"/>
                </a:cxn>
                <a:cxn ang="f45">
                  <a:pos x="f58" y="f59"/>
                </a:cxn>
                <a:cxn ang="f45">
                  <a:pos x="f60" y="f61"/>
                </a:cxn>
                <a:cxn ang="f45">
                  <a:pos x="f62" y="f63"/>
                </a:cxn>
                <a:cxn ang="f45">
                  <a:pos x="f64" y="f65"/>
                </a:cxn>
                <a:cxn ang="f45">
                  <a:pos x="f64" y="f59"/>
                </a:cxn>
                <a:cxn ang="f45">
                  <a:pos x="f58" y="f59"/>
                </a:cxn>
              </a:cxnLst>
              <a:rect l="f54" t="f57" r="f55" b="f56"/>
              <a:pathLst>
                <a:path w="2338633" h="2308148">
                  <a:moveTo>
                    <a:pt x="f5" y="f7"/>
                  </a:moveTo>
                  <a:lnTo>
                    <a:pt x="f8" y="f9"/>
                  </a:lnTo>
                  <a:cubicBezTo>
                    <a:pt x="f10" y="f11"/>
                    <a:pt x="f12" y="f13"/>
                    <a:pt x="f14" y="f15"/>
                  </a:cubicBezTo>
                  <a:lnTo>
                    <a:pt x="f6" y="f5"/>
                  </a:lnTo>
                  <a:lnTo>
                    <a:pt x="f6" y="f7"/>
                  </a:lnTo>
                  <a:lnTo>
                    <a:pt x="f5" y="f7"/>
                  </a:lnTo>
                  <a:close/>
                </a:path>
              </a:pathLst>
            </a:custGeom>
            <a:solidFill>
              <a:srgbClr val="FFFFFF"/>
            </a:solidFill>
            <a:ln w="38103" cap="flat">
              <a:solidFill>
                <a:srgbClr val="D9D9D9"/>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5" name="Freeform: Shape 7">
              <a:extLst>
                <a:ext uri="{FF2B5EF4-FFF2-40B4-BE49-F238E27FC236}">
                  <a16:creationId xmlns:a16="http://schemas.microsoft.com/office/drawing/2014/main" id="{ABDB09B0-5628-A1AA-ADE4-4A961D3E8AEA}"/>
                </a:ext>
              </a:extLst>
            </p:cNvPr>
            <p:cNvSpPr/>
            <p:nvPr/>
          </p:nvSpPr>
          <p:spPr>
            <a:xfrm rot="5400013">
              <a:off x="6317707" y="1054083"/>
              <a:ext cx="2163378" cy="2194907"/>
            </a:xfrm>
            <a:custGeom>
              <a:avLst/>
              <a:gdLst>
                <a:gd name="f0" fmla="val 10800000"/>
                <a:gd name="f1" fmla="val 5400000"/>
                <a:gd name="f2" fmla="val 180"/>
                <a:gd name="f3" fmla="val w"/>
                <a:gd name="f4" fmla="val h"/>
                <a:gd name="f5" fmla="val 0"/>
                <a:gd name="f6" fmla="val 2338633"/>
                <a:gd name="f7" fmla="val 2308146"/>
                <a:gd name="f8" fmla="val 2109563"/>
                <a:gd name="f9" fmla="val 2296579"/>
                <a:gd name="f10" fmla="val 1002494"/>
                <a:gd name="f11" fmla="val 2184150"/>
                <a:gd name="f12" fmla="val 122374"/>
                <a:gd name="f13" fmla="val 1304030"/>
                <a:gd name="f14" fmla="val 9945"/>
                <a:gd name="f15" fmla="val 196961"/>
                <a:gd name="f16" fmla="+- 0 0 -90"/>
                <a:gd name="f17" fmla="*/ f3 1 2338633"/>
                <a:gd name="f18" fmla="*/ f4 1 2308146"/>
                <a:gd name="f19" fmla="+- f7 0 f5"/>
                <a:gd name="f20" fmla="+- f6 0 f5"/>
                <a:gd name="f21" fmla="*/ f16 f0 1"/>
                <a:gd name="f22" fmla="*/ f20 1 2338633"/>
                <a:gd name="f23" fmla="*/ f19 1 2308146"/>
                <a:gd name="f24" fmla="*/ 0 f20 1"/>
                <a:gd name="f25" fmla="*/ 0 f19 1"/>
                <a:gd name="f26" fmla="*/ 2338633 f20 1"/>
                <a:gd name="f27" fmla="*/ 2308146 f19 1"/>
                <a:gd name="f28" fmla="*/ 2109563 f20 1"/>
                <a:gd name="f29" fmla="*/ 2296579 f19 1"/>
                <a:gd name="f30" fmla="*/ 9945 f20 1"/>
                <a:gd name="f31" fmla="*/ 196961 f19 1"/>
                <a:gd name="f32" fmla="*/ f21 1 f2"/>
                <a:gd name="f33" fmla="*/ f24 1 2338633"/>
                <a:gd name="f34" fmla="*/ f25 1 2308146"/>
                <a:gd name="f35" fmla="*/ f26 1 2338633"/>
                <a:gd name="f36" fmla="*/ f27 1 2308146"/>
                <a:gd name="f37" fmla="*/ f28 1 2338633"/>
                <a:gd name="f38" fmla="*/ f29 1 2308146"/>
                <a:gd name="f39" fmla="*/ f30 1 2338633"/>
                <a:gd name="f40" fmla="*/ f31 1 2308146"/>
                <a:gd name="f41" fmla="*/ f5 1 f22"/>
                <a:gd name="f42" fmla="*/ f6 1 f22"/>
                <a:gd name="f43" fmla="*/ f5 1 f23"/>
                <a:gd name="f44" fmla="*/ f7 1 f23"/>
                <a:gd name="f45" fmla="+- f32 0 f1"/>
                <a:gd name="f46" fmla="*/ f33 1 f22"/>
                <a:gd name="f47" fmla="*/ f34 1 f23"/>
                <a:gd name="f48" fmla="*/ f35 1 f22"/>
                <a:gd name="f49" fmla="*/ f36 1 f23"/>
                <a:gd name="f50" fmla="*/ f37 1 f22"/>
                <a:gd name="f51" fmla="*/ f38 1 f23"/>
                <a:gd name="f52" fmla="*/ f39 1 f22"/>
                <a:gd name="f53" fmla="*/ f40 1 f23"/>
                <a:gd name="f54" fmla="*/ f41 f17 1"/>
                <a:gd name="f55" fmla="*/ f42 f17 1"/>
                <a:gd name="f56" fmla="*/ f44 f18 1"/>
                <a:gd name="f57" fmla="*/ f43 f18 1"/>
                <a:gd name="f58" fmla="*/ f46 f17 1"/>
                <a:gd name="f59" fmla="*/ f47 f18 1"/>
                <a:gd name="f60" fmla="*/ f48 f17 1"/>
                <a:gd name="f61" fmla="*/ f49 f18 1"/>
                <a:gd name="f62" fmla="*/ f50 f17 1"/>
                <a:gd name="f63" fmla="*/ f51 f18 1"/>
                <a:gd name="f64" fmla="*/ f52 f17 1"/>
                <a:gd name="f65" fmla="*/ f53 f18 1"/>
              </a:gdLst>
              <a:ahLst/>
              <a:cxnLst>
                <a:cxn ang="3cd4">
                  <a:pos x="hc" y="t"/>
                </a:cxn>
                <a:cxn ang="0">
                  <a:pos x="r" y="vc"/>
                </a:cxn>
                <a:cxn ang="cd4">
                  <a:pos x="hc" y="b"/>
                </a:cxn>
                <a:cxn ang="cd2">
                  <a:pos x="l" y="vc"/>
                </a:cxn>
                <a:cxn ang="f45">
                  <a:pos x="f58" y="f59"/>
                </a:cxn>
                <a:cxn ang="f45">
                  <a:pos x="f60" y="f59"/>
                </a:cxn>
                <a:cxn ang="f45">
                  <a:pos x="f60" y="f61"/>
                </a:cxn>
                <a:cxn ang="f45">
                  <a:pos x="f62" y="f63"/>
                </a:cxn>
                <a:cxn ang="f45">
                  <a:pos x="f64" y="f65"/>
                </a:cxn>
                <a:cxn ang="f45">
                  <a:pos x="f58" y="f59"/>
                </a:cxn>
              </a:cxnLst>
              <a:rect l="f54" t="f57" r="f55" b="f56"/>
              <a:pathLst>
                <a:path w="2338633" h="2308146">
                  <a:moveTo>
                    <a:pt x="f5" y="f5"/>
                  </a:moveTo>
                  <a:lnTo>
                    <a:pt x="f6" y="f5"/>
                  </a:lnTo>
                  <a:lnTo>
                    <a:pt x="f6" y="f7"/>
                  </a:lnTo>
                  <a:lnTo>
                    <a:pt x="f8" y="f9"/>
                  </a:lnTo>
                  <a:cubicBezTo>
                    <a:pt x="f10" y="f11"/>
                    <a:pt x="f12" y="f13"/>
                    <a:pt x="f14" y="f15"/>
                  </a:cubicBezTo>
                  <a:lnTo>
                    <a:pt x="f5" y="f5"/>
                  </a:lnTo>
                  <a:close/>
                </a:path>
              </a:pathLst>
            </a:custGeom>
            <a:noFill/>
            <a:ln w="38103" cap="flat">
              <a:solidFill>
                <a:srgbClr val="D9D9D9"/>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6" name="Freeform: Shape 8">
              <a:extLst>
                <a:ext uri="{FF2B5EF4-FFF2-40B4-BE49-F238E27FC236}">
                  <a16:creationId xmlns:a16="http://schemas.microsoft.com/office/drawing/2014/main" id="{4C9BCF6B-4010-94DE-14EC-59EF6845640E}"/>
                </a:ext>
              </a:extLst>
            </p:cNvPr>
            <p:cNvSpPr/>
            <p:nvPr/>
          </p:nvSpPr>
          <p:spPr>
            <a:xfrm rot="5400013">
              <a:off x="6296379" y="3238251"/>
              <a:ext cx="10579" cy="548"/>
            </a:xfrm>
            <a:custGeom>
              <a:avLst/>
              <a:gdLst>
                <a:gd name="f0" fmla="val 10800000"/>
                <a:gd name="f1" fmla="val 5400000"/>
                <a:gd name="f2" fmla="val 180"/>
                <a:gd name="f3" fmla="val w"/>
                <a:gd name="f4" fmla="val h"/>
                <a:gd name="f5" fmla="val 0"/>
                <a:gd name="f6" fmla="val 11436"/>
                <a:gd name="f7" fmla="val 577"/>
                <a:gd name="f8" fmla="+- 0 0 -90"/>
                <a:gd name="f9" fmla="*/ f3 1 11436"/>
                <a:gd name="f10" fmla="*/ f4 1 577"/>
                <a:gd name="f11" fmla="+- f7 0 f5"/>
                <a:gd name="f12" fmla="+- f6 0 f5"/>
                <a:gd name="f13" fmla="*/ f8 f0 1"/>
                <a:gd name="f14" fmla="*/ f12 1 11436"/>
                <a:gd name="f15" fmla="*/ f11 1 577"/>
                <a:gd name="f16" fmla="*/ 0 f12 1"/>
                <a:gd name="f17" fmla="*/ 577 f11 1"/>
                <a:gd name="f18" fmla="*/ 0 f11 1"/>
                <a:gd name="f19" fmla="*/ 11436 f12 1"/>
                <a:gd name="f20" fmla="*/ f13 1 f2"/>
                <a:gd name="f21" fmla="*/ f16 1 11436"/>
                <a:gd name="f22" fmla="*/ f17 1 577"/>
                <a:gd name="f23" fmla="*/ f18 1 577"/>
                <a:gd name="f24" fmla="*/ f19 1 11436"/>
                <a:gd name="f25" fmla="*/ f5 1 f14"/>
                <a:gd name="f26" fmla="*/ f6 1 f14"/>
                <a:gd name="f27" fmla="*/ f5 1 f15"/>
                <a:gd name="f28" fmla="*/ f7 1 f15"/>
                <a:gd name="f29" fmla="+- f20 0 f1"/>
                <a:gd name="f30" fmla="*/ f21 1 f14"/>
                <a:gd name="f31" fmla="*/ f22 1 f15"/>
                <a:gd name="f32" fmla="*/ f23 1 f15"/>
                <a:gd name="f33" fmla="*/ f24 1 f14"/>
                <a:gd name="f34" fmla="*/ f25 f9 1"/>
                <a:gd name="f35" fmla="*/ f26 f9 1"/>
                <a:gd name="f36" fmla="*/ f28 f10 1"/>
                <a:gd name="f37" fmla="*/ f27 f10 1"/>
                <a:gd name="f38" fmla="*/ f30 f9 1"/>
                <a:gd name="f39" fmla="*/ f31 f10 1"/>
                <a:gd name="f40" fmla="*/ f32 f10 1"/>
                <a:gd name="f41" fmla="*/ f33 f9 1"/>
              </a:gdLst>
              <a:ahLst/>
              <a:cxnLst>
                <a:cxn ang="3cd4">
                  <a:pos x="hc" y="t"/>
                </a:cxn>
                <a:cxn ang="0">
                  <a:pos x="r" y="vc"/>
                </a:cxn>
                <a:cxn ang="cd4">
                  <a:pos x="hc" y="b"/>
                </a:cxn>
                <a:cxn ang="cd2">
                  <a:pos x="l" y="vc"/>
                </a:cxn>
                <a:cxn ang="f29">
                  <a:pos x="f38" y="f39"/>
                </a:cxn>
                <a:cxn ang="f29">
                  <a:pos x="f38" y="f40"/>
                </a:cxn>
                <a:cxn ang="f29">
                  <a:pos x="f41" y="f39"/>
                </a:cxn>
                <a:cxn ang="f29">
                  <a:pos x="f38" y="f39"/>
                </a:cxn>
              </a:cxnLst>
              <a:rect l="f34" t="f37" r="f35" b="f36"/>
              <a:pathLst>
                <a:path w="11436" h="577">
                  <a:moveTo>
                    <a:pt x="f5" y="f7"/>
                  </a:moveTo>
                  <a:lnTo>
                    <a:pt x="f5" y="f5"/>
                  </a:lnTo>
                  <a:lnTo>
                    <a:pt x="f6" y="f7"/>
                  </a:lnTo>
                  <a:lnTo>
                    <a:pt x="f5" y="f7"/>
                  </a:lnTo>
                  <a:close/>
                </a:path>
              </a:pathLst>
            </a:custGeom>
            <a:solidFill>
              <a:srgbClr val="4F81BD"/>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7" name="Freeform: Shape 10">
              <a:extLst>
                <a:ext uri="{FF2B5EF4-FFF2-40B4-BE49-F238E27FC236}">
                  <a16:creationId xmlns:a16="http://schemas.microsoft.com/office/drawing/2014/main" id="{6F664592-5A47-F585-FBF3-7B30926B858A}"/>
                </a:ext>
              </a:extLst>
            </p:cNvPr>
            <p:cNvSpPr/>
            <p:nvPr/>
          </p:nvSpPr>
          <p:spPr>
            <a:xfrm rot="5400013">
              <a:off x="6348921" y="3269863"/>
              <a:ext cx="2103979" cy="2191825"/>
            </a:xfrm>
            <a:custGeom>
              <a:avLst/>
              <a:gdLst>
                <a:gd name="f0" fmla="val 10800000"/>
                <a:gd name="f1" fmla="val 5400000"/>
                <a:gd name="f2" fmla="val 180"/>
                <a:gd name="f3" fmla="val w"/>
                <a:gd name="f4" fmla="val h"/>
                <a:gd name="f5" fmla="val 0"/>
                <a:gd name="f6" fmla="val 2274417"/>
                <a:gd name="f7" fmla="val 2304903"/>
                <a:gd name="f8" fmla="val 2264472"/>
                <a:gd name="f9" fmla="val 196961"/>
                <a:gd name="f10" fmla="val 2152042"/>
                <a:gd name="f11" fmla="val 1304030"/>
                <a:gd name="f12" fmla="val 1271923"/>
                <a:gd name="f13" fmla="val 2184150"/>
                <a:gd name="f14" fmla="val 164854"/>
                <a:gd name="f15" fmla="val 2296579"/>
                <a:gd name="f16" fmla="+- 0 0 -90"/>
                <a:gd name="f17" fmla="*/ f3 1 2274417"/>
                <a:gd name="f18" fmla="*/ f4 1 2304903"/>
                <a:gd name="f19" fmla="+- f7 0 f5"/>
                <a:gd name="f20" fmla="+- f6 0 f5"/>
                <a:gd name="f21" fmla="*/ f16 f0 1"/>
                <a:gd name="f22" fmla="*/ f20 1 2274417"/>
                <a:gd name="f23" fmla="*/ f19 1 2304903"/>
                <a:gd name="f24" fmla="*/ 0 f20 1"/>
                <a:gd name="f25" fmla="*/ 2304903 f19 1"/>
                <a:gd name="f26" fmla="*/ 0 f19 1"/>
                <a:gd name="f27" fmla="*/ 2274417 f20 1"/>
                <a:gd name="f28" fmla="*/ 2264472 f20 1"/>
                <a:gd name="f29" fmla="*/ 196961 f19 1"/>
                <a:gd name="f30" fmla="*/ 164854 f20 1"/>
                <a:gd name="f31" fmla="*/ 2296579 f19 1"/>
                <a:gd name="f32" fmla="*/ f21 1 f2"/>
                <a:gd name="f33" fmla="*/ f24 1 2274417"/>
                <a:gd name="f34" fmla="*/ f25 1 2304903"/>
                <a:gd name="f35" fmla="*/ f26 1 2304903"/>
                <a:gd name="f36" fmla="*/ f27 1 2274417"/>
                <a:gd name="f37" fmla="*/ f28 1 2274417"/>
                <a:gd name="f38" fmla="*/ f29 1 2304903"/>
                <a:gd name="f39" fmla="*/ f30 1 2274417"/>
                <a:gd name="f40" fmla="*/ f31 1 2304903"/>
                <a:gd name="f41" fmla="*/ f5 1 f22"/>
                <a:gd name="f42" fmla="*/ f6 1 f22"/>
                <a:gd name="f43" fmla="*/ f5 1 f23"/>
                <a:gd name="f44" fmla="*/ f7 1 f23"/>
                <a:gd name="f45" fmla="+- f32 0 f1"/>
                <a:gd name="f46" fmla="*/ f33 1 f22"/>
                <a:gd name="f47" fmla="*/ f34 1 f23"/>
                <a:gd name="f48" fmla="*/ f35 1 f23"/>
                <a:gd name="f49" fmla="*/ f36 1 f22"/>
                <a:gd name="f50" fmla="*/ f37 1 f22"/>
                <a:gd name="f51" fmla="*/ f38 1 f23"/>
                <a:gd name="f52" fmla="*/ f39 1 f22"/>
                <a:gd name="f53" fmla="*/ f40 1 f23"/>
                <a:gd name="f54" fmla="*/ f41 f17 1"/>
                <a:gd name="f55" fmla="*/ f42 f17 1"/>
                <a:gd name="f56" fmla="*/ f44 f18 1"/>
                <a:gd name="f57" fmla="*/ f43 f18 1"/>
                <a:gd name="f58" fmla="*/ f46 f17 1"/>
                <a:gd name="f59" fmla="*/ f47 f18 1"/>
                <a:gd name="f60" fmla="*/ f48 f18 1"/>
                <a:gd name="f61" fmla="*/ f49 f17 1"/>
                <a:gd name="f62" fmla="*/ f50 f17 1"/>
                <a:gd name="f63" fmla="*/ f51 f18 1"/>
                <a:gd name="f64" fmla="*/ f52 f17 1"/>
                <a:gd name="f65" fmla="*/ f53 f18 1"/>
              </a:gdLst>
              <a:ahLst/>
              <a:cxnLst>
                <a:cxn ang="3cd4">
                  <a:pos x="hc" y="t"/>
                </a:cxn>
                <a:cxn ang="0">
                  <a:pos x="r" y="vc"/>
                </a:cxn>
                <a:cxn ang="cd4">
                  <a:pos x="hc" y="b"/>
                </a:cxn>
                <a:cxn ang="cd2">
                  <a:pos x="l" y="vc"/>
                </a:cxn>
                <a:cxn ang="f45">
                  <a:pos x="f58" y="f59"/>
                </a:cxn>
                <a:cxn ang="f45">
                  <a:pos x="f58" y="f60"/>
                </a:cxn>
                <a:cxn ang="f45">
                  <a:pos x="f61" y="f60"/>
                </a:cxn>
                <a:cxn ang="f45">
                  <a:pos x="f62" y="f63"/>
                </a:cxn>
                <a:cxn ang="f45">
                  <a:pos x="f64" y="f65"/>
                </a:cxn>
                <a:cxn ang="f45">
                  <a:pos x="f58" y="f59"/>
                </a:cxn>
              </a:cxnLst>
              <a:rect l="f54" t="f57" r="f55" b="f56"/>
              <a:pathLst>
                <a:path w="2274417" h="2304903">
                  <a:moveTo>
                    <a:pt x="f5" y="f7"/>
                  </a:moveTo>
                  <a:lnTo>
                    <a:pt x="f5" y="f5"/>
                  </a:lnTo>
                  <a:lnTo>
                    <a:pt x="f6" y="f5"/>
                  </a:lnTo>
                  <a:lnTo>
                    <a:pt x="f8" y="f9"/>
                  </a:lnTo>
                  <a:cubicBezTo>
                    <a:pt x="f10" y="f11"/>
                    <a:pt x="f12" y="f13"/>
                    <a:pt x="f14" y="f15"/>
                  </a:cubicBezTo>
                  <a:lnTo>
                    <a:pt x="f5" y="f7"/>
                  </a:lnTo>
                  <a:close/>
                </a:path>
              </a:pathLst>
            </a:custGeom>
            <a:noFill/>
            <a:ln w="38103" cap="flat">
              <a:solidFill>
                <a:srgbClr val="D9D9D9"/>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8" name="Freeform: Shape 11">
              <a:extLst>
                <a:ext uri="{FF2B5EF4-FFF2-40B4-BE49-F238E27FC236}">
                  <a16:creationId xmlns:a16="http://schemas.microsoft.com/office/drawing/2014/main" id="{11F28976-3B7B-803D-0E2F-ECA7DB5566D2}"/>
                </a:ext>
              </a:extLst>
            </p:cNvPr>
            <p:cNvSpPr/>
            <p:nvPr/>
          </p:nvSpPr>
          <p:spPr>
            <a:xfrm rot="5400013">
              <a:off x="8623555" y="3269863"/>
              <a:ext cx="2103979" cy="2191825"/>
            </a:xfrm>
            <a:custGeom>
              <a:avLst/>
              <a:gdLst>
                <a:gd name="f0" fmla="val 10800000"/>
                <a:gd name="f1" fmla="val 5400000"/>
                <a:gd name="f2" fmla="val 180"/>
                <a:gd name="f3" fmla="val w"/>
                <a:gd name="f4" fmla="val h"/>
                <a:gd name="f5" fmla="val 0"/>
                <a:gd name="f6" fmla="val 2274417"/>
                <a:gd name="f7" fmla="val 2304905"/>
                <a:gd name="f8" fmla="val 164854"/>
                <a:gd name="f9" fmla="val 8324"/>
                <a:gd name="f10" fmla="val 1271923"/>
                <a:gd name="f11" fmla="val 120754"/>
                <a:gd name="f12" fmla="val 2152042"/>
                <a:gd name="f13" fmla="val 1000873"/>
                <a:gd name="f14" fmla="val 2264472"/>
                <a:gd name="f15" fmla="val 2107942"/>
                <a:gd name="f16" fmla="+- 0 0 -90"/>
                <a:gd name="f17" fmla="*/ f3 1 2274417"/>
                <a:gd name="f18" fmla="*/ f4 1 2304905"/>
                <a:gd name="f19" fmla="+- f7 0 f5"/>
                <a:gd name="f20" fmla="+- f6 0 f5"/>
                <a:gd name="f21" fmla="*/ f16 f0 1"/>
                <a:gd name="f22" fmla="*/ f20 1 2274417"/>
                <a:gd name="f23" fmla="*/ f19 1 2304905"/>
                <a:gd name="f24" fmla="*/ 0 f20 1"/>
                <a:gd name="f25" fmla="*/ 2304905 f19 1"/>
                <a:gd name="f26" fmla="*/ 0 f19 1"/>
                <a:gd name="f27" fmla="*/ 164854 f20 1"/>
                <a:gd name="f28" fmla="*/ 8324 f19 1"/>
                <a:gd name="f29" fmla="*/ 2264472 f20 1"/>
                <a:gd name="f30" fmla="*/ 2107942 f19 1"/>
                <a:gd name="f31" fmla="*/ 2274417 f20 1"/>
                <a:gd name="f32" fmla="*/ f21 1 f2"/>
                <a:gd name="f33" fmla="*/ f24 1 2274417"/>
                <a:gd name="f34" fmla="*/ f25 1 2304905"/>
                <a:gd name="f35" fmla="*/ f26 1 2304905"/>
                <a:gd name="f36" fmla="*/ f27 1 2274417"/>
                <a:gd name="f37" fmla="*/ f28 1 2304905"/>
                <a:gd name="f38" fmla="*/ f29 1 2274417"/>
                <a:gd name="f39" fmla="*/ f30 1 2304905"/>
                <a:gd name="f40" fmla="*/ f31 1 2274417"/>
                <a:gd name="f41" fmla="*/ f5 1 f22"/>
                <a:gd name="f42" fmla="*/ f6 1 f22"/>
                <a:gd name="f43" fmla="*/ f5 1 f23"/>
                <a:gd name="f44" fmla="*/ f7 1 f23"/>
                <a:gd name="f45" fmla="+- f32 0 f1"/>
                <a:gd name="f46" fmla="*/ f33 1 f22"/>
                <a:gd name="f47" fmla="*/ f34 1 f23"/>
                <a:gd name="f48" fmla="*/ f35 1 f23"/>
                <a:gd name="f49" fmla="*/ f36 1 f22"/>
                <a:gd name="f50" fmla="*/ f37 1 f23"/>
                <a:gd name="f51" fmla="*/ f38 1 f22"/>
                <a:gd name="f52" fmla="*/ f39 1 f23"/>
                <a:gd name="f53" fmla="*/ f40 1 f22"/>
                <a:gd name="f54" fmla="*/ f41 f17 1"/>
                <a:gd name="f55" fmla="*/ f42 f17 1"/>
                <a:gd name="f56" fmla="*/ f44 f18 1"/>
                <a:gd name="f57" fmla="*/ f43 f18 1"/>
                <a:gd name="f58" fmla="*/ f46 f17 1"/>
                <a:gd name="f59" fmla="*/ f47 f18 1"/>
                <a:gd name="f60" fmla="*/ f48 f18 1"/>
                <a:gd name="f61" fmla="*/ f49 f17 1"/>
                <a:gd name="f62" fmla="*/ f50 f18 1"/>
                <a:gd name="f63" fmla="*/ f51 f17 1"/>
                <a:gd name="f64" fmla="*/ f52 f18 1"/>
                <a:gd name="f65" fmla="*/ f53 f17 1"/>
              </a:gdLst>
              <a:ahLst/>
              <a:cxnLst>
                <a:cxn ang="3cd4">
                  <a:pos x="hc" y="t"/>
                </a:cxn>
                <a:cxn ang="0">
                  <a:pos x="r" y="vc"/>
                </a:cxn>
                <a:cxn ang="cd4">
                  <a:pos x="hc" y="b"/>
                </a:cxn>
                <a:cxn ang="cd2">
                  <a:pos x="l" y="vc"/>
                </a:cxn>
                <a:cxn ang="f45">
                  <a:pos x="f58" y="f59"/>
                </a:cxn>
                <a:cxn ang="f45">
                  <a:pos x="f58" y="f60"/>
                </a:cxn>
                <a:cxn ang="f45">
                  <a:pos x="f61" y="f62"/>
                </a:cxn>
                <a:cxn ang="f45">
                  <a:pos x="f63" y="f64"/>
                </a:cxn>
                <a:cxn ang="f45">
                  <a:pos x="f65" y="f59"/>
                </a:cxn>
                <a:cxn ang="f45">
                  <a:pos x="f58" y="f59"/>
                </a:cxn>
              </a:cxnLst>
              <a:rect l="f54" t="f57" r="f55" b="f56"/>
              <a:pathLst>
                <a:path w="2274417" h="2304905">
                  <a:moveTo>
                    <a:pt x="f5" y="f7"/>
                  </a:moveTo>
                  <a:lnTo>
                    <a:pt x="f5" y="f5"/>
                  </a:lnTo>
                  <a:lnTo>
                    <a:pt x="f8" y="f9"/>
                  </a:lnTo>
                  <a:cubicBezTo>
                    <a:pt x="f10" y="f11"/>
                    <a:pt x="f12" y="f13"/>
                    <a:pt x="f14" y="f15"/>
                  </a:cubicBezTo>
                  <a:lnTo>
                    <a:pt x="f6" y="f7"/>
                  </a:lnTo>
                  <a:lnTo>
                    <a:pt x="f5" y="f7"/>
                  </a:lnTo>
                  <a:close/>
                </a:path>
              </a:pathLst>
            </a:custGeom>
            <a:solidFill>
              <a:srgbClr val="FFFFFF"/>
            </a:solidFill>
            <a:ln w="38103" cap="flat">
              <a:solidFill>
                <a:srgbClr val="666E75"/>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9" name="TextBox 17">
              <a:extLst>
                <a:ext uri="{FF2B5EF4-FFF2-40B4-BE49-F238E27FC236}">
                  <a16:creationId xmlns:a16="http://schemas.microsoft.com/office/drawing/2014/main" id="{BBE131BB-067E-AEE8-4A13-5AF954A830B8}"/>
                </a:ext>
              </a:extLst>
            </p:cNvPr>
            <p:cNvSpPr txBox="1"/>
            <p:nvPr/>
          </p:nvSpPr>
          <p:spPr>
            <a:xfrm>
              <a:off x="8418972" y="1967578"/>
              <a:ext cx="2191825" cy="64633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solidFill>
                    <a:srgbClr val="000000"/>
                  </a:solidFill>
                  <a:uFillTx/>
                  <a:latin typeface="Arial" pitchFamily="34"/>
                  <a:cs typeface="Arial" pitchFamily="34"/>
                </a:rPr>
                <a:t>Five </a:t>
              </a:r>
              <a:br>
                <a:rPr lang="en-GB" sz="1800" b="1" i="0" u="none" strike="noStrike" kern="1200" cap="none" spc="0" baseline="0">
                  <a:solidFill>
                    <a:srgbClr val="000000"/>
                  </a:solidFill>
                  <a:uFillTx/>
                  <a:latin typeface="Arial" pitchFamily="34"/>
                  <a:cs typeface="Arial" pitchFamily="34"/>
                </a:rPr>
              </a:br>
              <a:r>
                <a:rPr lang="en-GB" sz="1800" b="1" i="0" u="none" strike="noStrike" kern="1200" cap="none" spc="0" baseline="0">
                  <a:solidFill>
                    <a:srgbClr val="000000"/>
                  </a:solidFill>
                  <a:uFillTx/>
                  <a:latin typeface="Arial" pitchFamily="34"/>
                  <a:cs typeface="Arial" pitchFamily="34"/>
                </a:rPr>
                <a:t>key questions</a:t>
              </a:r>
              <a:endParaRPr lang="en-GB" sz="1600" b="1" i="0" u="none" strike="noStrike" kern="1200" cap="none" spc="0" baseline="0">
                <a:solidFill>
                  <a:srgbClr val="000000"/>
                </a:solidFill>
                <a:uFillTx/>
                <a:latin typeface="Arial" pitchFamily="34"/>
                <a:cs typeface="Arial" pitchFamily="34"/>
              </a:endParaRPr>
            </a:p>
          </p:txBody>
        </p:sp>
        <p:sp>
          <p:nvSpPr>
            <p:cNvPr id="10" name="TextBox 18">
              <a:extLst>
                <a:ext uri="{FF2B5EF4-FFF2-40B4-BE49-F238E27FC236}">
                  <a16:creationId xmlns:a16="http://schemas.microsoft.com/office/drawing/2014/main" id="{B4973DB9-32AE-6A4D-2EEF-B6FB7663A8EF}"/>
                </a:ext>
              </a:extLst>
            </p:cNvPr>
            <p:cNvSpPr txBox="1"/>
            <p:nvPr/>
          </p:nvSpPr>
          <p:spPr>
            <a:xfrm>
              <a:off x="8610200" y="3970635"/>
              <a:ext cx="1571231" cy="64633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solidFill>
                    <a:srgbClr val="000000"/>
                  </a:solidFill>
                  <a:uFillTx/>
                  <a:latin typeface="Arial" pitchFamily="34"/>
                  <a:cs typeface="Arial" pitchFamily="34"/>
                </a:rPr>
                <a:t>Quality statements</a:t>
              </a:r>
              <a:endParaRPr lang="en-GB" sz="1600" b="1" i="0" u="none" strike="noStrike" kern="1200" cap="none" spc="0" baseline="0">
                <a:solidFill>
                  <a:srgbClr val="000000"/>
                </a:solidFill>
                <a:uFillTx/>
                <a:latin typeface="Arial" pitchFamily="34"/>
                <a:cs typeface="Arial" pitchFamily="34"/>
              </a:endParaRPr>
            </a:p>
          </p:txBody>
        </p:sp>
        <p:sp>
          <p:nvSpPr>
            <p:cNvPr id="11" name="TextBox 19">
              <a:extLst>
                <a:ext uri="{FF2B5EF4-FFF2-40B4-BE49-F238E27FC236}">
                  <a16:creationId xmlns:a16="http://schemas.microsoft.com/office/drawing/2014/main" id="{CDF6ACDB-D254-2B4C-77EE-30AD2A6ABD0C}"/>
                </a:ext>
              </a:extLst>
            </p:cNvPr>
            <p:cNvSpPr txBox="1"/>
            <p:nvPr/>
          </p:nvSpPr>
          <p:spPr>
            <a:xfrm>
              <a:off x="6878125" y="3979660"/>
              <a:ext cx="1380158" cy="64633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solidFill>
                    <a:srgbClr val="000000"/>
                  </a:solidFill>
                  <a:uFillTx/>
                  <a:latin typeface="Arial" pitchFamily="34"/>
                  <a:cs typeface="Arial" pitchFamily="34"/>
                </a:rPr>
                <a:t>Evidence categories</a:t>
              </a:r>
              <a:r>
                <a:rPr lang="en-US" sz="1600" b="0" i="0" u="none" strike="noStrike" kern="1200" cap="none" spc="0" baseline="0">
                  <a:solidFill>
                    <a:srgbClr val="000000"/>
                  </a:solidFill>
                  <a:uFillTx/>
                  <a:latin typeface="Arial" pitchFamily="34"/>
                  <a:ea typeface="ＭＳ Ｐゴシック"/>
                  <a:cs typeface="Arial" pitchFamily="34"/>
                </a:rPr>
                <a:t>​</a:t>
              </a:r>
              <a:endParaRPr lang="en-GB" sz="1600" b="0" i="0" u="none" strike="noStrike" kern="1200" cap="none" spc="0" baseline="0">
                <a:solidFill>
                  <a:srgbClr val="000000"/>
                </a:solidFill>
                <a:uFillTx/>
                <a:latin typeface="Arial" pitchFamily="34"/>
                <a:ea typeface="ヒラギノ角ゴ Pro W3"/>
                <a:cs typeface="Arial" pitchFamily="34"/>
              </a:endParaRPr>
            </a:p>
          </p:txBody>
        </p:sp>
        <p:sp>
          <p:nvSpPr>
            <p:cNvPr id="12" name="TextBox 20">
              <a:extLst>
                <a:ext uri="{FF2B5EF4-FFF2-40B4-BE49-F238E27FC236}">
                  <a16:creationId xmlns:a16="http://schemas.microsoft.com/office/drawing/2014/main" id="{4D15E718-4259-BAE5-B9BC-E0A0AD8735BC}"/>
                </a:ext>
              </a:extLst>
            </p:cNvPr>
            <p:cNvSpPr txBox="1"/>
            <p:nvPr/>
          </p:nvSpPr>
          <p:spPr>
            <a:xfrm>
              <a:off x="6534814" y="1799027"/>
              <a:ext cx="1962037" cy="1200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1200" cap="none" spc="0" baseline="0">
                  <a:solidFill>
                    <a:srgbClr val="000000"/>
                  </a:solidFill>
                  <a:uFillTx/>
                  <a:latin typeface="Arial" pitchFamily="34"/>
                  <a:cs typeface="Arial" pitchFamily="34"/>
                </a:rPr>
                <a:t>Specific </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1200" cap="none" spc="0" baseline="0">
                  <a:solidFill>
                    <a:srgbClr val="000000"/>
                  </a:solidFill>
                  <a:uFillTx/>
                  <a:latin typeface="Arial" pitchFamily="34"/>
                  <a:cs typeface="Arial" pitchFamily="34"/>
                </a:rPr>
                <a:t>evidence and quality indicators </a:t>
              </a:r>
            </a:p>
          </p:txBody>
        </p:sp>
      </p:grpSp>
      <p:sp>
        <p:nvSpPr>
          <p:cNvPr id="13" name="Freeform: Shape 38">
            <a:extLst>
              <a:ext uri="{FF2B5EF4-FFF2-40B4-BE49-F238E27FC236}">
                <a16:creationId xmlns:a16="http://schemas.microsoft.com/office/drawing/2014/main" id="{04D93B91-CDFF-A94D-5DD3-61721AE3E062}"/>
              </a:ext>
            </a:extLst>
          </p:cNvPr>
          <p:cNvSpPr/>
          <p:nvPr/>
        </p:nvSpPr>
        <p:spPr>
          <a:xfrm rot="16200004">
            <a:off x="5954783" y="615620"/>
            <a:ext cx="2526560" cy="2640384"/>
          </a:xfrm>
          <a:custGeom>
            <a:avLst/>
            <a:gdLst>
              <a:gd name="f0" fmla="val 10800000"/>
              <a:gd name="f1" fmla="val 5400000"/>
              <a:gd name="f2" fmla="val 180"/>
              <a:gd name="f3" fmla="val w"/>
              <a:gd name="f4" fmla="val h"/>
              <a:gd name="f5" fmla="val 0"/>
              <a:gd name="f6" fmla="val 2526563"/>
              <a:gd name="f7" fmla="val 2640389"/>
              <a:gd name="f8" fmla="val 2242471"/>
              <a:gd name="f9" fmla="val 2230663"/>
              <a:gd name="f10" fmla="val 2400026"/>
              <a:gd name="f11" fmla="val 2121345"/>
              <a:gd name="f12" fmla="val 1293608"/>
              <a:gd name="f13" fmla="val 1265577"/>
              <a:gd name="f14" fmla="val 414007"/>
              <a:gd name="f15" fmla="val 189140"/>
              <a:gd name="f16" fmla="val 301644"/>
              <a:gd name="f17" fmla="val 291827"/>
              <a:gd name="f18" fmla="val 147618"/>
              <a:gd name="f19" fmla="val 144210"/>
              <a:gd name="f20" fmla="val 3409"/>
              <a:gd name="f21" fmla="val 218187"/>
              <a:gd name="f22" fmla="val 11148"/>
              <a:gd name="f23" fmla="val 1428329"/>
              <a:gd name="f24" fmla="val 137467"/>
              <a:gd name="f25" fmla="val 2390392"/>
              <a:gd name="f26" fmla="val 1126324"/>
              <a:gd name="f27" fmla="val 2513288"/>
              <a:gd name="f28" fmla="val 2370170"/>
              <a:gd name="f29" fmla="+- 0 0 -90"/>
              <a:gd name="f30" fmla="*/ f3 1 2526563"/>
              <a:gd name="f31" fmla="*/ f4 1 2640389"/>
              <a:gd name="f32" fmla="+- f7 0 f5"/>
              <a:gd name="f33" fmla="+- f6 0 f5"/>
              <a:gd name="f34" fmla="*/ f29 f0 1"/>
              <a:gd name="f35" fmla="*/ f33 1 2526563"/>
              <a:gd name="f36" fmla="*/ f32 1 2640389"/>
              <a:gd name="f37" fmla="*/ 2526563 f33 1"/>
              <a:gd name="f38" fmla="*/ 2640389 f32 1"/>
              <a:gd name="f39" fmla="*/ 2242471 f33 1"/>
              <a:gd name="f40" fmla="*/ 2230663 f33 1"/>
              <a:gd name="f41" fmla="*/ 2400026 f32 1"/>
              <a:gd name="f42" fmla="*/ 189140 f33 1"/>
              <a:gd name="f43" fmla="*/ 301644 f32 1"/>
              <a:gd name="f44" fmla="*/ 0 f33 1"/>
              <a:gd name="f45" fmla="*/ 291827 f32 1"/>
              <a:gd name="f46" fmla="*/ 147618 f33 1"/>
              <a:gd name="f47" fmla="*/ 144210 f32 1"/>
              <a:gd name="f48" fmla="*/ 3409 f33 1"/>
              <a:gd name="f49" fmla="*/ 0 f32 1"/>
              <a:gd name="f50" fmla="*/ 218187 f33 1"/>
              <a:gd name="f51" fmla="*/ 11148 f32 1"/>
              <a:gd name="f52" fmla="*/ 2513288 f33 1"/>
              <a:gd name="f53" fmla="*/ 2370170 f32 1"/>
              <a:gd name="f54" fmla="*/ f34 1 f2"/>
              <a:gd name="f55" fmla="*/ f37 1 2526563"/>
              <a:gd name="f56" fmla="*/ f38 1 2640389"/>
              <a:gd name="f57" fmla="*/ f39 1 2526563"/>
              <a:gd name="f58" fmla="*/ f40 1 2526563"/>
              <a:gd name="f59" fmla="*/ f41 1 2640389"/>
              <a:gd name="f60" fmla="*/ f42 1 2526563"/>
              <a:gd name="f61" fmla="*/ f43 1 2640389"/>
              <a:gd name="f62" fmla="*/ f44 1 2526563"/>
              <a:gd name="f63" fmla="*/ f45 1 2640389"/>
              <a:gd name="f64" fmla="*/ f46 1 2526563"/>
              <a:gd name="f65" fmla="*/ f47 1 2640389"/>
              <a:gd name="f66" fmla="*/ f48 1 2526563"/>
              <a:gd name="f67" fmla="*/ f49 1 2640389"/>
              <a:gd name="f68" fmla="*/ f50 1 2526563"/>
              <a:gd name="f69" fmla="*/ f51 1 2640389"/>
              <a:gd name="f70" fmla="*/ f52 1 2526563"/>
              <a:gd name="f71" fmla="*/ f53 1 2640389"/>
              <a:gd name="f72" fmla="*/ f5 1 f35"/>
              <a:gd name="f73" fmla="*/ f6 1 f35"/>
              <a:gd name="f74" fmla="*/ f5 1 f36"/>
              <a:gd name="f75" fmla="*/ f7 1 f36"/>
              <a:gd name="f76" fmla="+- f54 0 f1"/>
              <a:gd name="f77" fmla="*/ f55 1 f35"/>
              <a:gd name="f78" fmla="*/ f56 1 f36"/>
              <a:gd name="f79" fmla="*/ f57 1 f35"/>
              <a:gd name="f80" fmla="*/ f58 1 f35"/>
              <a:gd name="f81" fmla="*/ f59 1 f36"/>
              <a:gd name="f82" fmla="*/ f60 1 f35"/>
              <a:gd name="f83" fmla="*/ f61 1 f36"/>
              <a:gd name="f84" fmla="*/ f62 1 f35"/>
              <a:gd name="f85" fmla="*/ f63 1 f36"/>
              <a:gd name="f86" fmla="*/ f64 1 f35"/>
              <a:gd name="f87" fmla="*/ f65 1 f36"/>
              <a:gd name="f88" fmla="*/ f66 1 f35"/>
              <a:gd name="f89" fmla="*/ f67 1 f36"/>
              <a:gd name="f90" fmla="*/ f68 1 f35"/>
              <a:gd name="f91" fmla="*/ f69 1 f36"/>
              <a:gd name="f92" fmla="*/ f70 1 f35"/>
              <a:gd name="f93" fmla="*/ f71 1 f36"/>
              <a:gd name="f94" fmla="*/ f72 f30 1"/>
              <a:gd name="f95" fmla="*/ f73 f30 1"/>
              <a:gd name="f96" fmla="*/ f75 f31 1"/>
              <a:gd name="f97" fmla="*/ f74 f31 1"/>
              <a:gd name="f98" fmla="*/ f77 f30 1"/>
              <a:gd name="f99" fmla="*/ f78 f31 1"/>
              <a:gd name="f100" fmla="*/ f79 f30 1"/>
              <a:gd name="f101" fmla="*/ f80 f30 1"/>
              <a:gd name="f102" fmla="*/ f81 f31 1"/>
              <a:gd name="f103" fmla="*/ f82 f30 1"/>
              <a:gd name="f104" fmla="*/ f83 f31 1"/>
              <a:gd name="f105" fmla="*/ f84 f30 1"/>
              <a:gd name="f106" fmla="*/ f85 f31 1"/>
              <a:gd name="f107" fmla="*/ f86 f30 1"/>
              <a:gd name="f108" fmla="*/ f87 f31 1"/>
              <a:gd name="f109" fmla="*/ f88 f30 1"/>
              <a:gd name="f110" fmla="*/ f89 f31 1"/>
              <a:gd name="f111" fmla="*/ f90 f30 1"/>
              <a:gd name="f112" fmla="*/ f91 f31 1"/>
              <a:gd name="f113" fmla="*/ f92 f30 1"/>
              <a:gd name="f114" fmla="*/ f93 f31 1"/>
            </a:gdLst>
            <a:ahLst/>
            <a:cxnLst>
              <a:cxn ang="3cd4">
                <a:pos x="hc" y="t"/>
              </a:cxn>
              <a:cxn ang="0">
                <a:pos x="r" y="vc"/>
              </a:cxn>
              <a:cxn ang="cd4">
                <a:pos x="hc" y="b"/>
              </a:cxn>
              <a:cxn ang="cd2">
                <a:pos x="l" y="vc"/>
              </a:cxn>
              <a:cxn ang="f76">
                <a:pos x="f98" y="f99"/>
              </a:cxn>
              <a:cxn ang="f76">
                <a:pos x="f100" y="f99"/>
              </a:cxn>
              <a:cxn ang="f76">
                <a:pos x="f101" y="f102"/>
              </a:cxn>
              <a:cxn ang="f76">
                <a:pos x="f103" y="f104"/>
              </a:cxn>
              <a:cxn ang="f76">
                <a:pos x="f105" y="f106"/>
              </a:cxn>
              <a:cxn ang="f76">
                <a:pos x="f107" y="f108"/>
              </a:cxn>
              <a:cxn ang="f76">
                <a:pos x="f109" y="f110"/>
              </a:cxn>
              <a:cxn ang="f76">
                <a:pos x="f111" y="f112"/>
              </a:cxn>
              <a:cxn ang="f76">
                <a:pos x="f113" y="f114"/>
              </a:cxn>
              <a:cxn ang="f76">
                <a:pos x="f98" y="f99"/>
              </a:cxn>
            </a:cxnLst>
            <a:rect l="f94" t="f97" r="f95" b="f96"/>
            <a:pathLst>
              <a:path w="2526563" h="2640389">
                <a:moveTo>
                  <a:pt x="f6" y="f7"/>
                </a:moveTo>
                <a:lnTo>
                  <a:pt x="f8" y="f7"/>
                </a:lnTo>
                <a:lnTo>
                  <a:pt x="f9" y="f10"/>
                </a:lnTo>
                <a:cubicBezTo>
                  <a:pt x="f11" y="f12"/>
                  <a:pt x="f13" y="f14"/>
                  <a:pt x="f15" y="f16"/>
                </a:cubicBezTo>
                <a:lnTo>
                  <a:pt x="f5" y="f17"/>
                </a:lnTo>
                <a:lnTo>
                  <a:pt x="f18" y="f19"/>
                </a:lnTo>
                <a:lnTo>
                  <a:pt x="f20" y="f5"/>
                </a:lnTo>
                <a:lnTo>
                  <a:pt x="f21" y="f22"/>
                </a:lnTo>
                <a:cubicBezTo>
                  <a:pt x="f23" y="f24"/>
                  <a:pt x="f25" y="f26"/>
                  <a:pt x="f27" y="f28"/>
                </a:cubicBezTo>
                <a:lnTo>
                  <a:pt x="f6" y="f7"/>
                </a:lnTo>
                <a:close/>
              </a:path>
            </a:pathLst>
          </a:custGeom>
          <a:solidFill>
            <a:srgbClr val="D9D9D9"/>
          </a:solidFill>
          <a:ln cap="flat">
            <a:noFill/>
            <a:prstDash val="solid"/>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Arial"/>
            </a:endParaRPr>
          </a:p>
        </p:txBody>
      </p:sp>
      <p:sp>
        <p:nvSpPr>
          <p:cNvPr id="14" name="Freeform: Shape 37">
            <a:extLst>
              <a:ext uri="{FF2B5EF4-FFF2-40B4-BE49-F238E27FC236}">
                <a16:creationId xmlns:a16="http://schemas.microsoft.com/office/drawing/2014/main" id="{D855DF4B-C1DD-1C29-0571-1755FEB02E62}"/>
              </a:ext>
            </a:extLst>
          </p:cNvPr>
          <p:cNvSpPr/>
          <p:nvPr/>
        </p:nvSpPr>
        <p:spPr>
          <a:xfrm rot="16200004">
            <a:off x="8764813" y="835208"/>
            <a:ext cx="2537395" cy="2280275"/>
          </a:xfrm>
          <a:custGeom>
            <a:avLst/>
            <a:gdLst>
              <a:gd name="f0" fmla="val 10800000"/>
              <a:gd name="f1" fmla="val 5400000"/>
              <a:gd name="f2" fmla="val 180"/>
              <a:gd name="f3" fmla="val w"/>
              <a:gd name="f4" fmla="val h"/>
              <a:gd name="f5" fmla="val 0"/>
              <a:gd name="f6" fmla="val 2537392"/>
              <a:gd name="f7" fmla="val 2280276"/>
              <a:gd name="f8" fmla="val 55718"/>
              <a:gd name="f9" fmla="val 2519306"/>
              <a:gd name="f10" fmla="val 177518"/>
              <a:gd name="f11" fmla="val 2296670"/>
              <a:gd name="f12" fmla="val 1295814"/>
              <a:gd name="f13" fmla="val 1386872"/>
              <a:gd name="f14" fmla="val 2156829"/>
              <a:gd name="f15" fmla="val 263168"/>
              <a:gd name="f16" fmla="val 2274125"/>
              <a:gd name="f17" fmla="val 144660"/>
              <a:gd name="f18" fmla="val 2149221"/>
              <a:gd name="f19" fmla="val 145869"/>
              <a:gd name="f20" fmla="val 1988210"/>
              <a:gd name="f21" fmla="val 234121"/>
              <a:gd name="f22" fmla="val 1983630"/>
              <a:gd name="f23" fmla="val 1233670"/>
              <a:gd name="f24" fmla="val 1879292"/>
              <a:gd name="f25" fmla="val 2042948"/>
              <a:gd name="f26" fmla="val 1113407"/>
              <a:gd name="f27" fmla="val 2240986"/>
              <a:gd name="f28" fmla="val 118669"/>
              <a:gd name="f29" fmla="val 2258607"/>
              <a:gd name="f30" fmla="val 2369823"/>
              <a:gd name="f31" fmla="val 201686"/>
              <a:gd name="f32" fmla="+- 0 0 -90"/>
              <a:gd name="f33" fmla="*/ f3 1 2537392"/>
              <a:gd name="f34" fmla="*/ f4 1 2280276"/>
              <a:gd name="f35" fmla="+- f7 0 f5"/>
              <a:gd name="f36" fmla="+- f6 0 f5"/>
              <a:gd name="f37" fmla="*/ f32 f0 1"/>
              <a:gd name="f38" fmla="*/ f36 1 2537392"/>
              <a:gd name="f39" fmla="*/ f35 1 2280276"/>
              <a:gd name="f40" fmla="*/ 2537392 f36 1"/>
              <a:gd name="f41" fmla="*/ 55718 f35 1"/>
              <a:gd name="f42" fmla="*/ 2519306 f36 1"/>
              <a:gd name="f43" fmla="*/ 177518 f35 1"/>
              <a:gd name="f44" fmla="*/ 263168 f36 1"/>
              <a:gd name="f45" fmla="*/ 2274125 f35 1"/>
              <a:gd name="f46" fmla="*/ 144660 f36 1"/>
              <a:gd name="f47" fmla="*/ 2280276 f35 1"/>
              <a:gd name="f48" fmla="*/ 0 f36 1"/>
              <a:gd name="f49" fmla="*/ 2149221 f35 1"/>
              <a:gd name="f50" fmla="*/ 145869 f36 1"/>
              <a:gd name="f51" fmla="*/ 1988210 f35 1"/>
              <a:gd name="f52" fmla="*/ 234121 f36 1"/>
              <a:gd name="f53" fmla="*/ 1983630 f35 1"/>
              <a:gd name="f54" fmla="*/ 2240986 f36 1"/>
              <a:gd name="f55" fmla="*/ 118669 f35 1"/>
              <a:gd name="f56" fmla="*/ 2258607 f36 1"/>
              <a:gd name="f57" fmla="*/ 0 f35 1"/>
              <a:gd name="f58" fmla="*/ 2369823 f36 1"/>
              <a:gd name="f59" fmla="*/ 201686 f35 1"/>
              <a:gd name="f60" fmla="*/ f37 1 f2"/>
              <a:gd name="f61" fmla="*/ f40 1 2537392"/>
              <a:gd name="f62" fmla="*/ f41 1 2280276"/>
              <a:gd name="f63" fmla="*/ f42 1 2537392"/>
              <a:gd name="f64" fmla="*/ f43 1 2280276"/>
              <a:gd name="f65" fmla="*/ f44 1 2537392"/>
              <a:gd name="f66" fmla="*/ f45 1 2280276"/>
              <a:gd name="f67" fmla="*/ f46 1 2537392"/>
              <a:gd name="f68" fmla="*/ f47 1 2280276"/>
              <a:gd name="f69" fmla="*/ f48 1 2537392"/>
              <a:gd name="f70" fmla="*/ f49 1 2280276"/>
              <a:gd name="f71" fmla="*/ f50 1 2537392"/>
              <a:gd name="f72" fmla="*/ f51 1 2280276"/>
              <a:gd name="f73" fmla="*/ f52 1 2537392"/>
              <a:gd name="f74" fmla="*/ f53 1 2280276"/>
              <a:gd name="f75" fmla="*/ f54 1 2537392"/>
              <a:gd name="f76" fmla="*/ f55 1 2280276"/>
              <a:gd name="f77" fmla="*/ f56 1 2537392"/>
              <a:gd name="f78" fmla="*/ f57 1 2280276"/>
              <a:gd name="f79" fmla="*/ f58 1 2537392"/>
              <a:gd name="f80" fmla="*/ f59 1 2280276"/>
              <a:gd name="f81" fmla="*/ f5 1 f38"/>
              <a:gd name="f82" fmla="*/ f6 1 f38"/>
              <a:gd name="f83" fmla="*/ f5 1 f39"/>
              <a:gd name="f84" fmla="*/ f7 1 f39"/>
              <a:gd name="f85" fmla="+- f60 0 f1"/>
              <a:gd name="f86" fmla="*/ f61 1 f38"/>
              <a:gd name="f87" fmla="*/ f62 1 f39"/>
              <a:gd name="f88" fmla="*/ f63 1 f38"/>
              <a:gd name="f89" fmla="*/ f64 1 f39"/>
              <a:gd name="f90" fmla="*/ f65 1 f38"/>
              <a:gd name="f91" fmla="*/ f66 1 f39"/>
              <a:gd name="f92" fmla="*/ f67 1 f38"/>
              <a:gd name="f93" fmla="*/ f68 1 f39"/>
              <a:gd name="f94" fmla="*/ f69 1 f38"/>
              <a:gd name="f95" fmla="*/ f70 1 f39"/>
              <a:gd name="f96" fmla="*/ f71 1 f38"/>
              <a:gd name="f97" fmla="*/ f72 1 f39"/>
              <a:gd name="f98" fmla="*/ f73 1 f38"/>
              <a:gd name="f99" fmla="*/ f74 1 f39"/>
              <a:gd name="f100" fmla="*/ f75 1 f38"/>
              <a:gd name="f101" fmla="*/ f76 1 f39"/>
              <a:gd name="f102" fmla="*/ f77 1 f38"/>
              <a:gd name="f103" fmla="*/ f78 1 f39"/>
              <a:gd name="f104" fmla="*/ f79 1 f38"/>
              <a:gd name="f105" fmla="*/ f80 1 f39"/>
              <a:gd name="f106" fmla="*/ f81 f33 1"/>
              <a:gd name="f107" fmla="*/ f82 f33 1"/>
              <a:gd name="f108" fmla="*/ f84 f34 1"/>
              <a:gd name="f109" fmla="*/ f83 f34 1"/>
              <a:gd name="f110" fmla="*/ f86 f33 1"/>
              <a:gd name="f111" fmla="*/ f87 f34 1"/>
              <a:gd name="f112" fmla="*/ f88 f33 1"/>
              <a:gd name="f113" fmla="*/ f89 f34 1"/>
              <a:gd name="f114" fmla="*/ f90 f33 1"/>
              <a:gd name="f115" fmla="*/ f91 f34 1"/>
              <a:gd name="f116" fmla="*/ f92 f33 1"/>
              <a:gd name="f117" fmla="*/ f93 f34 1"/>
              <a:gd name="f118" fmla="*/ f94 f33 1"/>
              <a:gd name="f119" fmla="*/ f95 f34 1"/>
              <a:gd name="f120" fmla="*/ f96 f33 1"/>
              <a:gd name="f121" fmla="*/ f97 f34 1"/>
              <a:gd name="f122" fmla="*/ f98 f33 1"/>
              <a:gd name="f123" fmla="*/ f99 f34 1"/>
              <a:gd name="f124" fmla="*/ f100 f33 1"/>
              <a:gd name="f125" fmla="*/ f101 f34 1"/>
              <a:gd name="f126" fmla="*/ f102 f33 1"/>
              <a:gd name="f127" fmla="*/ f103 f34 1"/>
              <a:gd name="f128" fmla="*/ f104 f33 1"/>
              <a:gd name="f129" fmla="*/ f105 f34 1"/>
            </a:gdLst>
            <a:ahLst/>
            <a:cxnLst>
              <a:cxn ang="3cd4">
                <a:pos x="hc" y="t"/>
              </a:cxn>
              <a:cxn ang="0">
                <a:pos x="r" y="vc"/>
              </a:cxn>
              <a:cxn ang="cd4">
                <a:pos x="hc" y="b"/>
              </a:cxn>
              <a:cxn ang="cd2">
                <a:pos x="l" y="vc"/>
              </a:cxn>
              <a:cxn ang="f85">
                <a:pos x="f110" y="f111"/>
              </a:cxn>
              <a:cxn ang="f85">
                <a:pos x="f112" y="f113"/>
              </a:cxn>
              <a:cxn ang="f85">
                <a:pos x="f114" y="f115"/>
              </a:cxn>
              <a:cxn ang="f85">
                <a:pos x="f116" y="f117"/>
              </a:cxn>
              <a:cxn ang="f85">
                <a:pos x="f118" y="f119"/>
              </a:cxn>
              <a:cxn ang="f85">
                <a:pos x="f120" y="f121"/>
              </a:cxn>
              <a:cxn ang="f85">
                <a:pos x="f122" y="f123"/>
              </a:cxn>
              <a:cxn ang="f85">
                <a:pos x="f124" y="f125"/>
              </a:cxn>
              <a:cxn ang="f85">
                <a:pos x="f126" y="f127"/>
              </a:cxn>
              <a:cxn ang="f85">
                <a:pos x="f128" y="f129"/>
              </a:cxn>
              <a:cxn ang="f85">
                <a:pos x="f110" y="f111"/>
              </a:cxn>
            </a:cxnLst>
            <a:rect l="f106" t="f109" r="f107" b="f108"/>
            <a:pathLst>
              <a:path w="2537392" h="2280276">
                <a:moveTo>
                  <a:pt x="f6" y="f8"/>
                </a:moveTo>
                <a:lnTo>
                  <a:pt x="f9" y="f10"/>
                </a:lnTo>
                <a:cubicBezTo>
                  <a:pt x="f11" y="f12"/>
                  <a:pt x="f13" y="f14"/>
                  <a:pt x="f15" y="f16"/>
                </a:cubicBezTo>
                <a:lnTo>
                  <a:pt x="f17" y="f7"/>
                </a:lnTo>
                <a:lnTo>
                  <a:pt x="f5" y="f18"/>
                </a:lnTo>
                <a:lnTo>
                  <a:pt x="f19" y="f20"/>
                </a:lnTo>
                <a:lnTo>
                  <a:pt x="f21" y="f22"/>
                </a:lnTo>
                <a:cubicBezTo>
                  <a:pt x="f23" y="f24"/>
                  <a:pt x="f25" y="f26"/>
                  <a:pt x="f27" y="f28"/>
                </a:cubicBezTo>
                <a:lnTo>
                  <a:pt x="f29" y="f5"/>
                </a:lnTo>
                <a:lnTo>
                  <a:pt x="f30" y="f31"/>
                </a:lnTo>
                <a:lnTo>
                  <a:pt x="f6" y="f8"/>
                </a:lnTo>
                <a:close/>
              </a:path>
            </a:pathLst>
          </a:custGeom>
          <a:solidFill>
            <a:srgbClr val="D9D9D9"/>
          </a:solidFill>
          <a:ln cap="flat">
            <a:noFill/>
            <a:prstDash val="solid"/>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Arial"/>
            </a:endParaRPr>
          </a:p>
        </p:txBody>
      </p:sp>
      <p:sp>
        <p:nvSpPr>
          <p:cNvPr id="15" name="Freeform: Shape 31">
            <a:extLst>
              <a:ext uri="{FF2B5EF4-FFF2-40B4-BE49-F238E27FC236}">
                <a16:creationId xmlns:a16="http://schemas.microsoft.com/office/drawing/2014/main" id="{5625A255-3D19-A095-7D53-85780FF5B766}"/>
              </a:ext>
            </a:extLst>
          </p:cNvPr>
          <p:cNvSpPr/>
          <p:nvPr/>
        </p:nvSpPr>
        <p:spPr>
          <a:xfrm rot="16200004">
            <a:off x="5928879" y="3226698"/>
            <a:ext cx="2559743" cy="2611352"/>
          </a:xfrm>
          <a:custGeom>
            <a:avLst/>
            <a:gdLst>
              <a:gd name="f0" fmla="val 10800000"/>
              <a:gd name="f1" fmla="val 5400000"/>
              <a:gd name="f2" fmla="val 180"/>
              <a:gd name="f3" fmla="val w"/>
              <a:gd name="f4" fmla="val h"/>
              <a:gd name="f5" fmla="val 0"/>
              <a:gd name="f6" fmla="val 2559747"/>
              <a:gd name="f7" fmla="val 2611349"/>
              <a:gd name="f8" fmla="val 139038"/>
              <a:gd name="f9" fmla="val 2406018"/>
              <a:gd name="f10" fmla="val 292766"/>
              <a:gd name="f11" fmla="val 2334614"/>
              <a:gd name="f12" fmla="val 296472"/>
              <a:gd name="f13" fmla="val 1258177"/>
              <a:gd name="f14" fmla="val 408834"/>
              <a:gd name="f15" fmla="val 402409"/>
              <a:gd name="f16" fmla="val 1288436"/>
              <a:gd name="f17" fmla="val 293090"/>
              <a:gd name="f18" fmla="val 2394853"/>
              <a:gd name="f19" fmla="val 282455"/>
              <a:gd name="f20" fmla="val 124572"/>
              <a:gd name="f21" fmla="val 2453466"/>
              <a:gd name="f22" fmla="val 2578037"/>
              <a:gd name="f23" fmla="val 10466"/>
              <a:gd name="f24" fmla="val 2364997"/>
              <a:gd name="f25" fmla="val 133363"/>
              <a:gd name="f26" fmla="val 1121152"/>
              <a:gd name="f27" fmla="val 1095425"/>
              <a:gd name="f28" fmla="val 132295"/>
              <a:gd name="f29" fmla="val 2305567"/>
              <a:gd name="f30" fmla="val 5976"/>
              <a:gd name="f31" fmla="val 2420709"/>
              <a:gd name="f32" fmla="+- 0 0 -90"/>
              <a:gd name="f33" fmla="*/ f3 1 2559747"/>
              <a:gd name="f34" fmla="*/ f4 1 2611349"/>
              <a:gd name="f35" fmla="+- f7 0 f5"/>
              <a:gd name="f36" fmla="+- f6 0 f5"/>
              <a:gd name="f37" fmla="*/ f32 f0 1"/>
              <a:gd name="f38" fmla="*/ f36 1 2559747"/>
              <a:gd name="f39" fmla="*/ f35 1 2611349"/>
              <a:gd name="f40" fmla="*/ 2559747 f36 1"/>
              <a:gd name="f41" fmla="*/ 139038 f35 1"/>
              <a:gd name="f42" fmla="*/ 2406018 f36 1"/>
              <a:gd name="f43" fmla="*/ 292766 f35 1"/>
              <a:gd name="f44" fmla="*/ 2334614 f36 1"/>
              <a:gd name="f45" fmla="*/ 296472 f35 1"/>
              <a:gd name="f46" fmla="*/ 293090 f36 1"/>
              <a:gd name="f47" fmla="*/ 2394853 f35 1"/>
              <a:gd name="f48" fmla="*/ 282455 f36 1"/>
              <a:gd name="f49" fmla="*/ 2611349 f35 1"/>
              <a:gd name="f50" fmla="*/ 124572 f36 1"/>
              <a:gd name="f51" fmla="*/ 2453466 f35 1"/>
              <a:gd name="f52" fmla="*/ 0 f36 1"/>
              <a:gd name="f53" fmla="*/ 2578037 f35 1"/>
              <a:gd name="f54" fmla="*/ 10466 f36 1"/>
              <a:gd name="f55" fmla="*/ 2364997 f35 1"/>
              <a:gd name="f56" fmla="*/ 2305567 f36 1"/>
              <a:gd name="f57" fmla="*/ 5976 f35 1"/>
              <a:gd name="f58" fmla="*/ 2420709 f36 1"/>
              <a:gd name="f59" fmla="*/ 0 f35 1"/>
              <a:gd name="f60" fmla="*/ f37 1 f2"/>
              <a:gd name="f61" fmla="*/ f40 1 2559747"/>
              <a:gd name="f62" fmla="*/ f41 1 2611349"/>
              <a:gd name="f63" fmla="*/ f42 1 2559747"/>
              <a:gd name="f64" fmla="*/ f43 1 2611349"/>
              <a:gd name="f65" fmla="*/ f44 1 2559747"/>
              <a:gd name="f66" fmla="*/ f45 1 2611349"/>
              <a:gd name="f67" fmla="*/ f46 1 2559747"/>
              <a:gd name="f68" fmla="*/ f47 1 2611349"/>
              <a:gd name="f69" fmla="*/ f48 1 2559747"/>
              <a:gd name="f70" fmla="*/ f49 1 2611349"/>
              <a:gd name="f71" fmla="*/ f50 1 2559747"/>
              <a:gd name="f72" fmla="*/ f51 1 2611349"/>
              <a:gd name="f73" fmla="*/ f52 1 2559747"/>
              <a:gd name="f74" fmla="*/ f53 1 2611349"/>
              <a:gd name="f75" fmla="*/ f54 1 2559747"/>
              <a:gd name="f76" fmla="*/ f55 1 2611349"/>
              <a:gd name="f77" fmla="*/ f56 1 2559747"/>
              <a:gd name="f78" fmla="*/ f57 1 2611349"/>
              <a:gd name="f79" fmla="*/ f58 1 2559747"/>
              <a:gd name="f80" fmla="*/ f59 1 2611349"/>
              <a:gd name="f81" fmla="*/ f5 1 f38"/>
              <a:gd name="f82" fmla="*/ f6 1 f38"/>
              <a:gd name="f83" fmla="*/ f5 1 f39"/>
              <a:gd name="f84" fmla="*/ f7 1 f39"/>
              <a:gd name="f85" fmla="+- f60 0 f1"/>
              <a:gd name="f86" fmla="*/ f61 1 f38"/>
              <a:gd name="f87" fmla="*/ f62 1 f39"/>
              <a:gd name="f88" fmla="*/ f63 1 f38"/>
              <a:gd name="f89" fmla="*/ f64 1 f39"/>
              <a:gd name="f90" fmla="*/ f65 1 f38"/>
              <a:gd name="f91" fmla="*/ f66 1 f39"/>
              <a:gd name="f92" fmla="*/ f67 1 f38"/>
              <a:gd name="f93" fmla="*/ f68 1 f39"/>
              <a:gd name="f94" fmla="*/ f69 1 f38"/>
              <a:gd name="f95" fmla="*/ f70 1 f39"/>
              <a:gd name="f96" fmla="*/ f71 1 f38"/>
              <a:gd name="f97" fmla="*/ f72 1 f39"/>
              <a:gd name="f98" fmla="*/ f73 1 f38"/>
              <a:gd name="f99" fmla="*/ f74 1 f39"/>
              <a:gd name="f100" fmla="*/ f75 1 f38"/>
              <a:gd name="f101" fmla="*/ f76 1 f39"/>
              <a:gd name="f102" fmla="*/ f77 1 f38"/>
              <a:gd name="f103" fmla="*/ f78 1 f39"/>
              <a:gd name="f104" fmla="*/ f79 1 f38"/>
              <a:gd name="f105" fmla="*/ f80 1 f39"/>
              <a:gd name="f106" fmla="*/ f81 f33 1"/>
              <a:gd name="f107" fmla="*/ f82 f33 1"/>
              <a:gd name="f108" fmla="*/ f84 f34 1"/>
              <a:gd name="f109" fmla="*/ f83 f34 1"/>
              <a:gd name="f110" fmla="*/ f86 f33 1"/>
              <a:gd name="f111" fmla="*/ f87 f34 1"/>
              <a:gd name="f112" fmla="*/ f88 f33 1"/>
              <a:gd name="f113" fmla="*/ f89 f34 1"/>
              <a:gd name="f114" fmla="*/ f90 f33 1"/>
              <a:gd name="f115" fmla="*/ f91 f34 1"/>
              <a:gd name="f116" fmla="*/ f92 f33 1"/>
              <a:gd name="f117" fmla="*/ f93 f34 1"/>
              <a:gd name="f118" fmla="*/ f94 f33 1"/>
              <a:gd name="f119" fmla="*/ f95 f34 1"/>
              <a:gd name="f120" fmla="*/ f96 f33 1"/>
              <a:gd name="f121" fmla="*/ f97 f34 1"/>
              <a:gd name="f122" fmla="*/ f98 f33 1"/>
              <a:gd name="f123" fmla="*/ f99 f34 1"/>
              <a:gd name="f124" fmla="*/ f100 f33 1"/>
              <a:gd name="f125" fmla="*/ f101 f34 1"/>
              <a:gd name="f126" fmla="*/ f102 f33 1"/>
              <a:gd name="f127" fmla="*/ f103 f34 1"/>
              <a:gd name="f128" fmla="*/ f104 f33 1"/>
              <a:gd name="f129" fmla="*/ f105 f34 1"/>
            </a:gdLst>
            <a:ahLst/>
            <a:cxnLst>
              <a:cxn ang="3cd4">
                <a:pos x="hc" y="t"/>
              </a:cxn>
              <a:cxn ang="0">
                <a:pos x="r" y="vc"/>
              </a:cxn>
              <a:cxn ang="cd4">
                <a:pos x="hc" y="b"/>
              </a:cxn>
              <a:cxn ang="cd2">
                <a:pos x="l" y="vc"/>
              </a:cxn>
              <a:cxn ang="f85">
                <a:pos x="f110" y="f111"/>
              </a:cxn>
              <a:cxn ang="f85">
                <a:pos x="f112" y="f113"/>
              </a:cxn>
              <a:cxn ang="f85">
                <a:pos x="f114" y="f115"/>
              </a:cxn>
              <a:cxn ang="f85">
                <a:pos x="f116" y="f117"/>
              </a:cxn>
              <a:cxn ang="f85">
                <a:pos x="f118" y="f119"/>
              </a:cxn>
              <a:cxn ang="f85">
                <a:pos x="f120" y="f121"/>
              </a:cxn>
              <a:cxn ang="f85">
                <a:pos x="f122" y="f123"/>
              </a:cxn>
              <a:cxn ang="f85">
                <a:pos x="f124" y="f125"/>
              </a:cxn>
              <a:cxn ang="f85">
                <a:pos x="f126" y="f127"/>
              </a:cxn>
              <a:cxn ang="f85">
                <a:pos x="f128" y="f129"/>
              </a:cxn>
              <a:cxn ang="f85">
                <a:pos x="f110" y="f111"/>
              </a:cxn>
            </a:cxnLst>
            <a:rect l="f106" t="f109" r="f107" b="f108"/>
            <a:pathLst>
              <a:path w="2559747" h="2611349">
                <a:moveTo>
                  <a:pt x="f6" y="f8"/>
                </a:moveTo>
                <a:lnTo>
                  <a:pt x="f9" y="f10"/>
                </a:lnTo>
                <a:lnTo>
                  <a:pt x="f11" y="f12"/>
                </a:lnTo>
                <a:cubicBezTo>
                  <a:pt x="f13" y="f14"/>
                  <a:pt x="f15" y="f16"/>
                  <a:pt x="f17" y="f18"/>
                </a:cubicBezTo>
                <a:lnTo>
                  <a:pt x="f19" y="f7"/>
                </a:lnTo>
                <a:lnTo>
                  <a:pt x="f20" y="f21"/>
                </a:lnTo>
                <a:lnTo>
                  <a:pt x="f5" y="f22"/>
                </a:lnTo>
                <a:lnTo>
                  <a:pt x="f23" y="f24"/>
                </a:lnTo>
                <a:cubicBezTo>
                  <a:pt x="f25" y="f26"/>
                  <a:pt x="f27" y="f28"/>
                  <a:pt x="f29" y="f30"/>
                </a:cubicBezTo>
                <a:lnTo>
                  <a:pt x="f31" y="f5"/>
                </a:lnTo>
                <a:lnTo>
                  <a:pt x="f6" y="f8"/>
                </a:lnTo>
                <a:close/>
              </a:path>
            </a:pathLst>
          </a:custGeom>
          <a:solidFill>
            <a:srgbClr val="D9D9D9"/>
          </a:solidFill>
          <a:ln cap="flat">
            <a:noFill/>
            <a:prstDash val="solid"/>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Arial"/>
            </a:endParaRPr>
          </a:p>
        </p:txBody>
      </p:sp>
      <p:sp>
        <p:nvSpPr>
          <p:cNvPr id="16" name="Freeform: Shape 30">
            <a:extLst>
              <a:ext uri="{FF2B5EF4-FFF2-40B4-BE49-F238E27FC236}">
                <a16:creationId xmlns:a16="http://schemas.microsoft.com/office/drawing/2014/main" id="{CCBD347A-8761-17E0-7680-A89EE0BF874C}"/>
              </a:ext>
            </a:extLst>
          </p:cNvPr>
          <p:cNvSpPr/>
          <p:nvPr/>
        </p:nvSpPr>
        <p:spPr>
          <a:xfrm rot="16200004">
            <a:off x="8614713" y="3245218"/>
            <a:ext cx="2513713" cy="2620341"/>
          </a:xfrm>
          <a:custGeom>
            <a:avLst/>
            <a:gdLst>
              <a:gd name="f0" fmla="val 10800000"/>
              <a:gd name="f1" fmla="val 5400000"/>
              <a:gd name="f2" fmla="val 180"/>
              <a:gd name="f3" fmla="val w"/>
              <a:gd name="f4" fmla="val h"/>
              <a:gd name="f5" fmla="val 0"/>
              <a:gd name="f6" fmla="val 2513714"/>
              <a:gd name="f7" fmla="val 2620337"/>
              <a:gd name="f8" fmla="val 2328956"/>
              <a:gd name="f9" fmla="val 2363331"/>
              <a:gd name="f10" fmla="val 2494950"/>
              <a:gd name="f11" fmla="val 2501735"/>
              <a:gd name="f12" fmla="val 2301507"/>
              <a:gd name="f13" fmla="val 2609945"/>
              <a:gd name="f14" fmla="val 1091365"/>
              <a:gd name="f15" fmla="val 2483626"/>
              <a:gd name="f16" fmla="val 129303"/>
              <a:gd name="f17" fmla="val 1494769"/>
              <a:gd name="f18" fmla="val 6406"/>
              <a:gd name="f19" fmla="val 250923"/>
              <a:gd name="f20" fmla="val 120513"/>
              <a:gd name="f21" fmla="val 120512"/>
              <a:gd name="f22" fmla="val 282963"/>
              <a:gd name="f23" fmla="val 162452"/>
              <a:gd name="f24" fmla="val 97567"/>
              <a:gd name="f25" fmla="val 289030"/>
              <a:gd name="f26" fmla="val 221067"/>
              <a:gd name="f27" fmla="val 398349"/>
              <a:gd name="f28" fmla="val 1327484"/>
              <a:gd name="f29" fmla="val 1254117"/>
              <a:gd name="f30" fmla="val 2207087"/>
              <a:gd name="f31" fmla="val 2330554"/>
              <a:gd name="f32" fmla="val 2319450"/>
              <a:gd name="f33" fmla="+- 0 0 -90"/>
              <a:gd name="f34" fmla="*/ f3 1 2513714"/>
              <a:gd name="f35" fmla="*/ f4 1 2620337"/>
              <a:gd name="f36" fmla="+- f7 0 f5"/>
              <a:gd name="f37" fmla="+- f6 0 f5"/>
              <a:gd name="f38" fmla="*/ f33 f0 1"/>
              <a:gd name="f39" fmla="*/ f37 1 2513714"/>
              <a:gd name="f40" fmla="*/ f36 1 2620337"/>
              <a:gd name="f41" fmla="*/ 2513714 f37 1"/>
              <a:gd name="f42" fmla="*/ 2328956 f36 1"/>
              <a:gd name="f43" fmla="*/ 2363331 f37 1"/>
              <a:gd name="f44" fmla="*/ 2494950 f36 1"/>
              <a:gd name="f45" fmla="*/ 2501735 f37 1"/>
              <a:gd name="f46" fmla="*/ 2620337 f36 1"/>
              <a:gd name="f47" fmla="*/ 2301507 f37 1"/>
              <a:gd name="f48" fmla="*/ 2609945 f36 1"/>
              <a:gd name="f49" fmla="*/ 6406 f37 1"/>
              <a:gd name="f50" fmla="*/ 250923 f36 1"/>
              <a:gd name="f51" fmla="*/ 0 f37 1"/>
              <a:gd name="f52" fmla="*/ 120513 f36 1"/>
              <a:gd name="f53" fmla="*/ 120512 f37 1"/>
              <a:gd name="f54" fmla="*/ 0 f36 1"/>
              <a:gd name="f55" fmla="*/ 282963 f37 1"/>
              <a:gd name="f56" fmla="*/ 162452 f36 1"/>
              <a:gd name="f57" fmla="*/ 97567 f36 1"/>
              <a:gd name="f58" fmla="*/ 289030 f37 1"/>
              <a:gd name="f59" fmla="*/ 221067 f36 1"/>
              <a:gd name="f60" fmla="*/ 2330554 f37 1"/>
              <a:gd name="f61" fmla="*/ 2319450 f36 1"/>
              <a:gd name="f62" fmla="*/ f38 1 f2"/>
              <a:gd name="f63" fmla="*/ f41 1 2513714"/>
              <a:gd name="f64" fmla="*/ f42 1 2620337"/>
              <a:gd name="f65" fmla="*/ f43 1 2513714"/>
              <a:gd name="f66" fmla="*/ f44 1 2620337"/>
              <a:gd name="f67" fmla="*/ f45 1 2513714"/>
              <a:gd name="f68" fmla="*/ f46 1 2620337"/>
              <a:gd name="f69" fmla="*/ f47 1 2513714"/>
              <a:gd name="f70" fmla="*/ f48 1 2620337"/>
              <a:gd name="f71" fmla="*/ f49 1 2513714"/>
              <a:gd name="f72" fmla="*/ f50 1 2620337"/>
              <a:gd name="f73" fmla="*/ f51 1 2513714"/>
              <a:gd name="f74" fmla="*/ f52 1 2620337"/>
              <a:gd name="f75" fmla="*/ f53 1 2513714"/>
              <a:gd name="f76" fmla="*/ f54 1 2620337"/>
              <a:gd name="f77" fmla="*/ f55 1 2513714"/>
              <a:gd name="f78" fmla="*/ f56 1 2620337"/>
              <a:gd name="f79" fmla="*/ f57 1 2620337"/>
              <a:gd name="f80" fmla="*/ f58 1 2513714"/>
              <a:gd name="f81" fmla="*/ f59 1 2620337"/>
              <a:gd name="f82" fmla="*/ f60 1 2513714"/>
              <a:gd name="f83" fmla="*/ f61 1 2620337"/>
              <a:gd name="f84" fmla="*/ f5 1 f39"/>
              <a:gd name="f85" fmla="*/ f6 1 f39"/>
              <a:gd name="f86" fmla="*/ f5 1 f40"/>
              <a:gd name="f87" fmla="*/ f7 1 f40"/>
              <a:gd name="f88" fmla="+- f62 0 f1"/>
              <a:gd name="f89" fmla="*/ f63 1 f39"/>
              <a:gd name="f90" fmla="*/ f64 1 f40"/>
              <a:gd name="f91" fmla="*/ f65 1 f39"/>
              <a:gd name="f92" fmla="*/ f66 1 f40"/>
              <a:gd name="f93" fmla="*/ f67 1 f39"/>
              <a:gd name="f94" fmla="*/ f68 1 f40"/>
              <a:gd name="f95" fmla="*/ f69 1 f39"/>
              <a:gd name="f96" fmla="*/ f70 1 f40"/>
              <a:gd name="f97" fmla="*/ f71 1 f39"/>
              <a:gd name="f98" fmla="*/ f72 1 f40"/>
              <a:gd name="f99" fmla="*/ f73 1 f39"/>
              <a:gd name="f100" fmla="*/ f74 1 f40"/>
              <a:gd name="f101" fmla="*/ f75 1 f39"/>
              <a:gd name="f102" fmla="*/ f76 1 f40"/>
              <a:gd name="f103" fmla="*/ f77 1 f39"/>
              <a:gd name="f104" fmla="*/ f78 1 f40"/>
              <a:gd name="f105" fmla="*/ f79 1 f40"/>
              <a:gd name="f106" fmla="*/ f80 1 f39"/>
              <a:gd name="f107" fmla="*/ f81 1 f40"/>
              <a:gd name="f108" fmla="*/ f82 1 f39"/>
              <a:gd name="f109" fmla="*/ f83 1 f40"/>
              <a:gd name="f110" fmla="*/ f84 f34 1"/>
              <a:gd name="f111" fmla="*/ f85 f34 1"/>
              <a:gd name="f112" fmla="*/ f87 f35 1"/>
              <a:gd name="f113" fmla="*/ f86 f35 1"/>
              <a:gd name="f114" fmla="*/ f89 f34 1"/>
              <a:gd name="f115" fmla="*/ f90 f35 1"/>
              <a:gd name="f116" fmla="*/ f91 f34 1"/>
              <a:gd name="f117" fmla="*/ f92 f35 1"/>
              <a:gd name="f118" fmla="*/ f93 f34 1"/>
              <a:gd name="f119" fmla="*/ f94 f35 1"/>
              <a:gd name="f120" fmla="*/ f95 f34 1"/>
              <a:gd name="f121" fmla="*/ f96 f35 1"/>
              <a:gd name="f122" fmla="*/ f97 f34 1"/>
              <a:gd name="f123" fmla="*/ f98 f35 1"/>
              <a:gd name="f124" fmla="*/ f99 f34 1"/>
              <a:gd name="f125" fmla="*/ f100 f35 1"/>
              <a:gd name="f126" fmla="*/ f101 f34 1"/>
              <a:gd name="f127" fmla="*/ f102 f35 1"/>
              <a:gd name="f128" fmla="*/ f103 f34 1"/>
              <a:gd name="f129" fmla="*/ f104 f35 1"/>
              <a:gd name="f130" fmla="*/ f105 f35 1"/>
              <a:gd name="f131" fmla="*/ f106 f34 1"/>
              <a:gd name="f132" fmla="*/ f107 f35 1"/>
              <a:gd name="f133" fmla="*/ f108 f34 1"/>
              <a:gd name="f134" fmla="*/ f109 f35 1"/>
            </a:gdLst>
            <a:ahLst/>
            <a:cxnLst>
              <a:cxn ang="3cd4">
                <a:pos x="hc" y="t"/>
              </a:cxn>
              <a:cxn ang="0">
                <a:pos x="r" y="vc"/>
              </a:cxn>
              <a:cxn ang="cd4">
                <a:pos x="hc" y="b"/>
              </a:cxn>
              <a:cxn ang="cd2">
                <a:pos x="l" y="vc"/>
              </a:cxn>
              <a:cxn ang="f88">
                <a:pos x="f114" y="f115"/>
              </a:cxn>
              <a:cxn ang="f88">
                <a:pos x="f116" y="f117"/>
              </a:cxn>
              <a:cxn ang="f88">
                <a:pos x="f118" y="f119"/>
              </a:cxn>
              <a:cxn ang="f88">
                <a:pos x="f120" y="f121"/>
              </a:cxn>
              <a:cxn ang="f88">
                <a:pos x="f122" y="f123"/>
              </a:cxn>
              <a:cxn ang="f88">
                <a:pos x="f124" y="f125"/>
              </a:cxn>
              <a:cxn ang="f88">
                <a:pos x="f126" y="f127"/>
              </a:cxn>
              <a:cxn ang="f88">
                <a:pos x="f128" y="f129"/>
              </a:cxn>
              <a:cxn ang="f88">
                <a:pos x="f128" y="f130"/>
              </a:cxn>
              <a:cxn ang="f88">
                <a:pos x="f131" y="f132"/>
              </a:cxn>
              <a:cxn ang="f88">
                <a:pos x="f133" y="f134"/>
              </a:cxn>
              <a:cxn ang="f88">
                <a:pos x="f114" y="f115"/>
              </a:cxn>
            </a:cxnLst>
            <a:rect l="f110" t="f113" r="f111" b="f112"/>
            <a:pathLst>
              <a:path w="2513714" h="2620337">
                <a:moveTo>
                  <a:pt x="f6" y="f8"/>
                </a:moveTo>
                <a:lnTo>
                  <a:pt x="f9" y="f10"/>
                </a:lnTo>
                <a:lnTo>
                  <a:pt x="f11" y="f7"/>
                </a:lnTo>
                <a:lnTo>
                  <a:pt x="f12" y="f13"/>
                </a:lnTo>
                <a:cubicBezTo>
                  <a:pt x="f14" y="f15"/>
                  <a:pt x="f16" y="f17"/>
                  <a:pt x="f18" y="f19"/>
                </a:cubicBezTo>
                <a:lnTo>
                  <a:pt x="f5" y="f20"/>
                </a:lnTo>
                <a:lnTo>
                  <a:pt x="f21" y="f5"/>
                </a:lnTo>
                <a:lnTo>
                  <a:pt x="f22" y="f23"/>
                </a:lnTo>
                <a:lnTo>
                  <a:pt x="f22" y="f24"/>
                </a:lnTo>
                <a:lnTo>
                  <a:pt x="f25" y="f26"/>
                </a:lnTo>
                <a:cubicBezTo>
                  <a:pt x="f27" y="f28"/>
                  <a:pt x="f29" y="f30"/>
                  <a:pt x="f31" y="f32"/>
                </a:cubicBezTo>
                <a:lnTo>
                  <a:pt x="f6" y="f8"/>
                </a:lnTo>
                <a:close/>
              </a:path>
            </a:pathLst>
          </a:custGeom>
          <a:solidFill>
            <a:srgbClr val="666E75"/>
          </a:solidFill>
          <a:ln cap="flat">
            <a:noFill/>
            <a:prstDash val="solid"/>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Arial"/>
            </a:endParaRPr>
          </a:p>
        </p:txBody>
      </p:sp>
      <p:sp>
        <p:nvSpPr>
          <p:cNvPr id="18" name="Rectangle 48">
            <a:extLst>
              <a:ext uri="{FF2B5EF4-FFF2-40B4-BE49-F238E27FC236}">
                <a16:creationId xmlns:a16="http://schemas.microsoft.com/office/drawing/2014/main" id="{98141949-1C51-E89F-475B-6776AFEF286D}"/>
              </a:ext>
            </a:extLst>
          </p:cNvPr>
          <p:cNvSpPr/>
          <p:nvPr/>
        </p:nvSpPr>
        <p:spPr>
          <a:xfrm>
            <a:off x="375772" y="6411013"/>
            <a:ext cx="8060371" cy="338556"/>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b="0" i="0" u="none" strike="noStrike" kern="1200" cap="none" spc="0" baseline="0">
                <a:solidFill>
                  <a:srgbClr val="FFFFFF"/>
                </a:solidFill>
                <a:uFillTx/>
                <a:latin typeface="Arial"/>
              </a:rPr>
              <a:t>https://www.cqc.org.uk/page/single-assessment-framework</a:t>
            </a:r>
          </a:p>
        </p:txBody>
      </p:sp>
      <p:sp>
        <p:nvSpPr>
          <p:cNvPr id="19" name="TextBox 2">
            <a:extLst>
              <a:ext uri="{FF2B5EF4-FFF2-40B4-BE49-F238E27FC236}">
                <a16:creationId xmlns:a16="http://schemas.microsoft.com/office/drawing/2014/main" id="{E91BABDE-EC54-108B-9A2C-1D81F13574AF}"/>
              </a:ext>
            </a:extLst>
          </p:cNvPr>
          <p:cNvSpPr txBox="1"/>
          <p:nvPr/>
        </p:nvSpPr>
        <p:spPr>
          <a:xfrm>
            <a:off x="332503" y="2590806"/>
            <a:ext cx="4882027" cy="1631216"/>
          </a:xfrm>
          <a:prstGeom prst="rect">
            <a:avLst/>
          </a:prstGeom>
          <a:noFill/>
          <a:ln cap="flat">
            <a:noFill/>
          </a:ln>
        </p:spPr>
        <p:txBody>
          <a:bodyPr vert="horz" wrap="square" lIns="91440" tIns="45720" rIns="91440" bIns="45720" anchor="t" anchorCtr="0" compatLnSpc="1">
            <a:spAutoFit/>
          </a:bodyPr>
          <a:lstStyle/>
          <a:p>
            <a:pPr marL="342900" marR="0" lvl="0" indent="-342900" algn="l" defTabSz="609584" rtl="0" fontAlgn="auto" hangingPunct="1">
              <a:lnSpc>
                <a:spcPct val="10000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2000" b="1" i="0" u="none" strike="noStrike" kern="1200" cap="none" spc="0" baseline="0">
                <a:solidFill>
                  <a:srgbClr val="000000"/>
                </a:solidFill>
                <a:uFillTx/>
                <a:latin typeface="Arial"/>
                <a:ea typeface="ＭＳ Ｐゴシック"/>
                <a:cs typeface="Arial"/>
              </a:rPr>
              <a:t>Quality statements </a:t>
            </a:r>
            <a:r>
              <a:rPr lang="en-US" sz="2000" b="0" i="0" u="none" strike="noStrike" kern="1200" cap="none" spc="0" baseline="0">
                <a:solidFill>
                  <a:srgbClr val="000000"/>
                </a:solidFill>
                <a:uFillTx/>
                <a:latin typeface="Arial"/>
                <a:ea typeface="ＭＳ Ｐゴシック"/>
                <a:cs typeface="Arial"/>
              </a:rPr>
              <a:t>- Expressed as ‘We statements’; the standards against which we hold providers, local authorities and integrated care systems to account</a:t>
            </a:r>
            <a:endParaRPr lang="en-GB" sz="2000" b="0" i="0" u="none" strike="noStrike" kern="1200" cap="none" spc="0" baseline="0">
              <a:solidFill>
                <a:srgbClr val="000000"/>
              </a:solidFill>
              <a:uFillTx/>
              <a:latin typeface="Arial"/>
              <a:ea typeface="ヒラギノ角ゴ Pro W3"/>
              <a:cs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2145706404">
    <p:spTree>
      <p:nvGrpSpPr>
        <p:cNvPr id="1" name=""/>
        <p:cNvGrpSpPr/>
        <p:nvPr/>
      </p:nvGrpSpPr>
      <p:grpSpPr>
        <a:xfrm>
          <a:off x="0" y="0"/>
          <a:ext cx="0" cy="0"/>
          <a:chOff x="0" y="0"/>
          <a:chExt cx="0" cy="0"/>
        </a:xfrm>
      </p:grpSpPr>
      <p:sp>
        <p:nvSpPr>
          <p:cNvPr id="2" name="TextBox 6">
            <a:extLst>
              <a:ext uri="{FF2B5EF4-FFF2-40B4-BE49-F238E27FC236}">
                <a16:creationId xmlns:a16="http://schemas.microsoft.com/office/drawing/2014/main" id="{171A953D-2A99-876B-4C33-D45744B8DAC6}"/>
              </a:ext>
            </a:extLst>
          </p:cNvPr>
          <p:cNvSpPr txBox="1"/>
          <p:nvPr/>
        </p:nvSpPr>
        <p:spPr>
          <a:xfrm>
            <a:off x="374190" y="1167432"/>
            <a:ext cx="6606713" cy="4832091"/>
          </a:xfrm>
          <a:prstGeom prst="rect">
            <a:avLst/>
          </a:prstGeom>
          <a:noFill/>
          <a:ln cap="flat">
            <a:noFill/>
          </a:ln>
        </p:spPr>
        <p:txBody>
          <a:bodyPr vert="horz" wrap="square" lIns="91440" tIns="45720" rIns="91440" bIns="45720" anchor="t"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200" b="0" i="0" u="none" strike="noStrike" kern="1200" cap="none" spc="0" baseline="0">
                <a:solidFill>
                  <a:srgbClr val="000000"/>
                </a:solidFill>
                <a:uFillTx/>
                <a:latin typeface="Arial"/>
              </a:rPr>
              <a:t>Quality statements are the commitments that providers, commissioners and system leaders should live up to. Expressed as ‘we statements’, they show what is needed to deliver high-quality, person-centred care.</a:t>
            </a: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200" b="0"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200" b="0" i="0" u="none" strike="noStrike" kern="1200" cap="none" spc="0" baseline="0">
                <a:solidFill>
                  <a:srgbClr val="000000"/>
                </a:solidFill>
                <a:uFillTx/>
                <a:latin typeface="Arial"/>
              </a:rPr>
              <a:t>The quality statements show how services and providers need to work together to plan and deliver high-quality care. They directly relate to the regulations.</a:t>
            </a: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200" b="0"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200" b="0" i="0" u="none" strike="noStrike" kern="1200" cap="none" spc="0" baseline="0">
                <a:solidFill>
                  <a:srgbClr val="000000"/>
                </a:solidFill>
                <a:uFillTx/>
                <a:latin typeface="Arial"/>
              </a:rPr>
              <a:t>When they refer to 'people' we mean people who use services, their families, friends and unpaid carers. </a:t>
            </a:r>
            <a:endParaRPr lang="en-GB" sz="2200" b="0" i="0" u="none" strike="noStrike" kern="1200" cap="none" spc="0" baseline="0">
              <a:solidFill>
                <a:srgbClr val="000000"/>
              </a:solidFill>
              <a:uFillTx/>
              <a:latin typeface="Arial"/>
            </a:endParaRPr>
          </a:p>
        </p:txBody>
      </p:sp>
      <p:sp>
        <p:nvSpPr>
          <p:cNvPr id="3" name="Title 1">
            <a:extLst>
              <a:ext uri="{FF2B5EF4-FFF2-40B4-BE49-F238E27FC236}">
                <a16:creationId xmlns:a16="http://schemas.microsoft.com/office/drawing/2014/main" id="{FAFB9C86-5639-6FDD-051F-D0BDA3D1B741}"/>
              </a:ext>
            </a:extLst>
          </p:cNvPr>
          <p:cNvSpPr txBox="1"/>
          <p:nvPr/>
        </p:nvSpPr>
        <p:spPr>
          <a:xfrm>
            <a:off x="374190" y="197757"/>
            <a:ext cx="11443615" cy="1325029"/>
          </a:xfrm>
          <a:prstGeom prst="rect">
            <a:avLst/>
          </a:prstGeom>
          <a:noFill/>
          <a:ln cap="flat">
            <a:noFill/>
          </a:ln>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4000" b="1" i="0" u="none" strike="noStrike" kern="0" cap="none" spc="0" baseline="0">
                <a:solidFill>
                  <a:srgbClr val="5F2861"/>
                </a:solidFill>
                <a:uFillTx/>
                <a:latin typeface="Arial"/>
                <a:ea typeface="Arial"/>
                <a:cs typeface="Arial"/>
              </a:rPr>
              <a:t>What are quality statements?</a:t>
            </a:r>
          </a:p>
        </p:txBody>
      </p:sp>
      <p:sp>
        <p:nvSpPr>
          <p:cNvPr id="4" name="TextBox 9">
            <a:extLst>
              <a:ext uri="{FF2B5EF4-FFF2-40B4-BE49-F238E27FC236}">
                <a16:creationId xmlns:a16="http://schemas.microsoft.com/office/drawing/2014/main" id="{62BDE668-CEE4-74E4-790A-6C0936C04073}"/>
              </a:ext>
            </a:extLst>
          </p:cNvPr>
          <p:cNvSpPr txBox="1"/>
          <p:nvPr/>
        </p:nvSpPr>
        <p:spPr>
          <a:xfrm>
            <a:off x="284478" y="6433151"/>
            <a:ext cx="6096003" cy="276999"/>
          </a:xfrm>
          <a:prstGeom prst="rect">
            <a:avLst/>
          </a:prstGeom>
          <a:noFill/>
          <a:ln cap="flat">
            <a:noFill/>
          </a:ln>
        </p:spPr>
        <p:txBody>
          <a:bodyPr vert="horz" wrap="square" lIns="91440" tIns="45720" rIns="91440" bIns="45720" anchor="t"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b="0" i="0" u="none" strike="noStrike" kern="1200" cap="none" spc="0" baseline="0">
                <a:solidFill>
                  <a:srgbClr val="FFFFFF"/>
                </a:solidFill>
                <a:uFillTx/>
                <a:latin typeface="Arial"/>
              </a:rPr>
              <a:t>Source: https://www.cqc.org.uk/assessment/quality-statements</a:t>
            </a:r>
          </a:p>
        </p:txBody>
      </p:sp>
      <p:pic>
        <p:nvPicPr>
          <p:cNvPr id="5" name="Picture Placeholder 6">
            <a:extLst>
              <a:ext uri="{FF2B5EF4-FFF2-40B4-BE49-F238E27FC236}">
                <a16:creationId xmlns:a16="http://schemas.microsoft.com/office/drawing/2014/main" id="{74734912-1B1A-BE58-F0A2-2F1CF4422179}"/>
              </a:ext>
            </a:extLst>
          </p:cNvPr>
          <p:cNvPicPr>
            <a:picLocks noChangeAspect="1"/>
          </p:cNvPicPr>
          <p:nvPr/>
        </p:nvPicPr>
        <p:blipFill>
          <a:blip r:embed="rId2"/>
          <a:srcRect/>
          <a:stretch>
            <a:fillRect/>
          </a:stretch>
        </p:blipFill>
        <p:spPr>
          <a:xfrm>
            <a:off x="7551060" y="2517059"/>
            <a:ext cx="4640945" cy="3810003"/>
          </a:xfrm>
          <a:prstGeom prst="rect">
            <a:avLst/>
          </a:prstGeom>
          <a:noFill/>
          <a:ln cap="flat">
            <a:noFill/>
          </a:ln>
        </p:spPr>
      </p:pic>
      <p:pic>
        <p:nvPicPr>
          <p:cNvPr id="6" name="Picture 3">
            <a:extLst>
              <a:ext uri="{FF2B5EF4-FFF2-40B4-BE49-F238E27FC236}">
                <a16:creationId xmlns:a16="http://schemas.microsoft.com/office/drawing/2014/main" id="{FFDBB2E4-0A7B-BE7D-6532-0E9EE0EDCB5E}"/>
              </a:ext>
            </a:extLst>
          </p:cNvPr>
          <p:cNvPicPr>
            <a:picLocks noChangeAspect="1"/>
          </p:cNvPicPr>
          <p:nvPr/>
        </p:nvPicPr>
        <p:blipFill>
          <a:blip r:embed="rId3"/>
          <a:srcRect/>
          <a:stretch>
            <a:fillRect/>
          </a:stretch>
        </p:blipFill>
        <p:spPr>
          <a:xfrm>
            <a:off x="9871533" y="157423"/>
            <a:ext cx="2223656" cy="2020028"/>
          </a:xfrm>
          <a:prstGeom prst="rect">
            <a:avLst/>
          </a:prstGeom>
          <a:noFill/>
          <a:ln cap="flat">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2145706327">
    <p:spTree>
      <p:nvGrpSpPr>
        <p:cNvPr id="1" name=""/>
        <p:cNvGrpSpPr/>
        <p:nvPr/>
      </p:nvGrpSpPr>
      <p:grpSpPr>
        <a:xfrm>
          <a:off x="0" y="0"/>
          <a:ext cx="0" cy="0"/>
          <a:chOff x="0" y="0"/>
          <a:chExt cx="0" cy="0"/>
        </a:xfrm>
      </p:grpSpPr>
      <p:sp>
        <p:nvSpPr>
          <p:cNvPr id="2" name="Speech Bubble: Rectangle with Corners Rounded 4">
            <a:extLst>
              <a:ext uri="{FF2B5EF4-FFF2-40B4-BE49-F238E27FC236}">
                <a16:creationId xmlns:a16="http://schemas.microsoft.com/office/drawing/2014/main" id="{C1E41498-DF47-0411-C52E-CB9F38E9AB9A}"/>
              </a:ext>
            </a:extLst>
          </p:cNvPr>
          <p:cNvSpPr/>
          <p:nvPr/>
        </p:nvSpPr>
        <p:spPr>
          <a:xfrm>
            <a:off x="2832070" y="549929"/>
            <a:ext cx="8449184" cy="2320920"/>
          </a:xfrm>
          <a:custGeom>
            <a:avLst>
              <a:gd name="f0" fmla="val -1379"/>
              <a:gd name="f1" fmla="val 14875"/>
            </a:avLst>
            <a:gdLst>
              <a:gd name="f2" fmla="val 10800000"/>
              <a:gd name="f3" fmla="val 5400000"/>
              <a:gd name="f4" fmla="val 16200000"/>
              <a:gd name="f5" fmla="val 180"/>
              <a:gd name="f6" fmla="val w"/>
              <a:gd name="f7" fmla="val h"/>
              <a:gd name="f8" fmla="val 0"/>
              <a:gd name="f9" fmla="val 21600"/>
              <a:gd name="f10" fmla="+- 0 0 1"/>
              <a:gd name="f11" fmla="val 2147483647"/>
              <a:gd name="f12" fmla="val 3590"/>
              <a:gd name="f13" fmla="val 8970"/>
              <a:gd name="f14" fmla="val 12630"/>
              <a:gd name="f15" fmla="val 18010"/>
              <a:gd name="f16" fmla="val -2147483647"/>
              <a:gd name="f17" fmla="+- 0 0 180"/>
              <a:gd name="f18" fmla="*/ f6 1 21600"/>
              <a:gd name="f19" fmla="*/ f7 1 21600"/>
              <a:gd name="f20" fmla="+- 0 0 f12"/>
              <a:gd name="f21" fmla="+- 3590 0 f8"/>
              <a:gd name="f22" fmla="+- 0 0 f3"/>
              <a:gd name="f23" fmla="+- 21600 0 f15"/>
              <a:gd name="f24" fmla="+- 18010 0 f9"/>
              <a:gd name="f25" fmla="+- f9 0 f8"/>
              <a:gd name="f26" fmla="pin -2147483647 f0 2147483647"/>
              <a:gd name="f27" fmla="pin -2147483647 f1 2147483647"/>
              <a:gd name="f28" fmla="*/ f17 f2 1"/>
              <a:gd name="f29" fmla="val f26"/>
              <a:gd name="f30" fmla="val f27"/>
              <a:gd name="f31" fmla="abs f20"/>
              <a:gd name="f32" fmla="abs f21"/>
              <a:gd name="f33" fmla="?: f20 f22 f3"/>
              <a:gd name="f34" fmla="?: f20 f3 f22"/>
              <a:gd name="f35" fmla="?: f20 f4 f3"/>
              <a:gd name="f36" fmla="?: f20 f3 f4"/>
              <a:gd name="f37" fmla="abs f23"/>
              <a:gd name="f38" fmla="?: f21 f22 f3"/>
              <a:gd name="f39" fmla="?: f21 f3 f22"/>
              <a:gd name="f40" fmla="?: f23 0 f2"/>
              <a:gd name="f41" fmla="?: f23 f2 0"/>
              <a:gd name="f42" fmla="abs f24"/>
              <a:gd name="f43" fmla="?: f23 f22 f3"/>
              <a:gd name="f44" fmla="?: f23 f3 f22"/>
              <a:gd name="f45" fmla="?: f23 f4 f3"/>
              <a:gd name="f46" fmla="?: f23 f3 f4"/>
              <a:gd name="f47" fmla="?: f24 f22 f3"/>
              <a:gd name="f48" fmla="?: f24 f3 f22"/>
              <a:gd name="f49" fmla="?: f20 0 f2"/>
              <a:gd name="f50" fmla="?: f20 f2 0"/>
              <a:gd name="f51" fmla="*/ f25 1 21600"/>
              <a:gd name="f52" fmla="*/ f26 f18 1"/>
              <a:gd name="f53" fmla="*/ f27 f19 1"/>
              <a:gd name="f54" fmla="*/ f28 1 f5"/>
              <a:gd name="f55" fmla="+- f29 0 10800"/>
              <a:gd name="f56" fmla="+- f30 0 10800"/>
              <a:gd name="f57" fmla="+- f30 0 21600"/>
              <a:gd name="f58" fmla="+- f29 0 21600"/>
              <a:gd name="f59" fmla="?: f20 f36 f35"/>
              <a:gd name="f60" fmla="?: f20 f35 f36"/>
              <a:gd name="f61" fmla="?: f21 f34 f33"/>
              <a:gd name="f62" fmla="?: f21 f41 f40"/>
              <a:gd name="f63" fmla="?: f21 f40 f41"/>
              <a:gd name="f64" fmla="?: f23 f38 f39"/>
              <a:gd name="f65" fmla="?: f23 f46 f45"/>
              <a:gd name="f66" fmla="?: f23 f45 f46"/>
              <a:gd name="f67" fmla="?: f24 f44 f43"/>
              <a:gd name="f68" fmla="?: f24 f50 f49"/>
              <a:gd name="f69" fmla="?: f24 f49 f50"/>
              <a:gd name="f70" fmla="?: f20 f47 f48"/>
              <a:gd name="f71" fmla="*/ 800 f51 1"/>
              <a:gd name="f72" fmla="*/ 20800 f51 1"/>
              <a:gd name="f73" fmla="*/ f29 f18 1"/>
              <a:gd name="f74" fmla="*/ f30 f19 1"/>
              <a:gd name="f75" fmla="+- f54 0 f3"/>
              <a:gd name="f76" fmla="abs f55"/>
              <a:gd name="f77" fmla="abs f56"/>
              <a:gd name="f78" fmla="?: f21 f60 f59"/>
              <a:gd name="f79" fmla="?: f23 f62 f63"/>
              <a:gd name="f80" fmla="?: f24 f66 f65"/>
              <a:gd name="f81" fmla="?: f20 f68 f69"/>
              <a:gd name="f82" fmla="*/ f71 1 f51"/>
              <a:gd name="f83" fmla="*/ f72 1 f51"/>
              <a:gd name="f84" fmla="+- f76 0 f77"/>
              <a:gd name="f85" fmla="+- f77 0 f76"/>
              <a:gd name="f86" fmla="*/ f82 f18 1"/>
              <a:gd name="f87" fmla="*/ f83 f18 1"/>
              <a:gd name="f88" fmla="*/ f83 f19 1"/>
              <a:gd name="f89" fmla="*/ f82 f19 1"/>
              <a:gd name="f90" fmla="?: f56 f10 f84"/>
              <a:gd name="f91" fmla="?: f56 f84 f10"/>
              <a:gd name="f92" fmla="?: f55 f10 f85"/>
              <a:gd name="f93" fmla="?: f55 f85 f10"/>
              <a:gd name="f94" fmla="?: f29 f10 f90"/>
              <a:gd name="f95" fmla="?: f29 f10 f91"/>
              <a:gd name="f96" fmla="?: f57 f92 f10"/>
              <a:gd name="f97" fmla="?: f57 f93 f10"/>
              <a:gd name="f98" fmla="?: f58 f91 f10"/>
              <a:gd name="f99" fmla="?: f58 f90 f10"/>
              <a:gd name="f100" fmla="?: f30 f10 f93"/>
              <a:gd name="f101" fmla="?: f30 f10 f92"/>
              <a:gd name="f102" fmla="?: f94 f29 0"/>
              <a:gd name="f103" fmla="?: f94 f30 6280"/>
              <a:gd name="f104" fmla="?: f95 f29 0"/>
              <a:gd name="f105" fmla="?: f95 f30 15320"/>
              <a:gd name="f106" fmla="?: f96 f29 6280"/>
              <a:gd name="f107" fmla="?: f96 f30 21600"/>
              <a:gd name="f108" fmla="?: f97 f29 15320"/>
              <a:gd name="f109" fmla="?: f97 f30 21600"/>
              <a:gd name="f110" fmla="?: f98 f29 21600"/>
              <a:gd name="f111" fmla="?: f98 f30 15320"/>
              <a:gd name="f112" fmla="?: f99 f29 21600"/>
              <a:gd name="f113" fmla="?: f99 f30 6280"/>
              <a:gd name="f114" fmla="?: f100 f29 15320"/>
              <a:gd name="f115" fmla="?: f100 f30 0"/>
              <a:gd name="f116" fmla="?: f101 f29 6280"/>
              <a:gd name="f117" fmla="?: f101 f30 0"/>
            </a:gdLst>
            <a:ahLst>
              <a:ahXY gdRefX="f0" minX="f16" maxX="f11" gdRefY="f1" minY="f16" maxY="f11">
                <a:pos x="f52" y="f53"/>
              </a:ahXY>
            </a:ahLst>
            <a:cxnLst>
              <a:cxn ang="3cd4">
                <a:pos x="hc" y="t"/>
              </a:cxn>
              <a:cxn ang="0">
                <a:pos x="r" y="vc"/>
              </a:cxn>
              <a:cxn ang="cd4">
                <a:pos x="hc" y="b"/>
              </a:cxn>
              <a:cxn ang="cd2">
                <a:pos x="l" y="vc"/>
              </a:cxn>
              <a:cxn ang="f75">
                <a:pos x="f73" y="f74"/>
              </a:cxn>
            </a:cxnLst>
            <a:rect l="f86" t="f89" r="f87" b="f88"/>
            <a:pathLst>
              <a:path w="21600" h="21600">
                <a:moveTo>
                  <a:pt x="f12" y="f8"/>
                </a:moveTo>
                <a:arcTo wR="f31" hR="f32" stAng="f78" swAng="f61"/>
                <a:lnTo>
                  <a:pt x="f102" y="f103"/>
                </a:lnTo>
                <a:lnTo>
                  <a:pt x="f8" y="f13"/>
                </a:lnTo>
                <a:lnTo>
                  <a:pt x="f8" y="f14"/>
                </a:lnTo>
                <a:lnTo>
                  <a:pt x="f104" y="f105"/>
                </a:lnTo>
                <a:lnTo>
                  <a:pt x="f8" y="f15"/>
                </a:lnTo>
                <a:arcTo wR="f32" hR="f37" stAng="f79" swAng="f64"/>
                <a:lnTo>
                  <a:pt x="f106" y="f107"/>
                </a:lnTo>
                <a:lnTo>
                  <a:pt x="f13" y="f9"/>
                </a:lnTo>
                <a:lnTo>
                  <a:pt x="f14" y="f9"/>
                </a:lnTo>
                <a:lnTo>
                  <a:pt x="f108" y="f109"/>
                </a:lnTo>
                <a:lnTo>
                  <a:pt x="f15" y="f9"/>
                </a:lnTo>
                <a:arcTo wR="f37" hR="f42" stAng="f80" swAng="f67"/>
                <a:lnTo>
                  <a:pt x="f110" y="f111"/>
                </a:lnTo>
                <a:lnTo>
                  <a:pt x="f9" y="f14"/>
                </a:lnTo>
                <a:lnTo>
                  <a:pt x="f9" y="f13"/>
                </a:lnTo>
                <a:lnTo>
                  <a:pt x="f112" y="f113"/>
                </a:lnTo>
                <a:lnTo>
                  <a:pt x="f9" y="f12"/>
                </a:lnTo>
                <a:arcTo wR="f42" hR="f31" stAng="f81" swAng="f70"/>
                <a:lnTo>
                  <a:pt x="f114" y="f115"/>
                </a:lnTo>
                <a:lnTo>
                  <a:pt x="f14" y="f8"/>
                </a:lnTo>
                <a:lnTo>
                  <a:pt x="f13" y="f8"/>
                </a:lnTo>
                <a:lnTo>
                  <a:pt x="f116" y="f117"/>
                </a:lnTo>
                <a:close/>
              </a:path>
            </a:pathLst>
          </a:custGeom>
          <a:solidFill>
            <a:srgbClr val="FDE5C5"/>
          </a:solidFill>
          <a:ln w="9528" cap="flat">
            <a:solidFill>
              <a:srgbClr val="5F2861"/>
            </a:solidFill>
            <a:prstDash val="solid"/>
            <a:round/>
          </a:ln>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800" b="1" i="0" u="none" strike="noStrike" kern="1200" cap="none" spc="0" baseline="0">
                <a:solidFill>
                  <a:srgbClr val="5F2861"/>
                </a:solidFill>
                <a:uFillTx/>
                <a:latin typeface="Arial"/>
              </a:rPr>
              <a:t>‘I’ statement: </a:t>
            </a:r>
            <a:r>
              <a:rPr lang="en-GB" sz="2800" b="0" i="0" u="none" strike="noStrike" kern="1200" cap="none" spc="0" baseline="0">
                <a:solidFill>
                  <a:srgbClr val="5F2861"/>
                </a:solidFill>
                <a:uFillTx/>
                <a:latin typeface="Arial"/>
              </a:rPr>
              <a:t>When I move between services, settings or areas, there is a plan for what happens next and who will do what, and all the practical arrangements are in place. </a:t>
            </a:r>
          </a:p>
        </p:txBody>
      </p:sp>
      <p:sp>
        <p:nvSpPr>
          <p:cNvPr id="3" name="Speech Bubble: Rectangle with Corners Rounded 5">
            <a:extLst>
              <a:ext uri="{FF2B5EF4-FFF2-40B4-BE49-F238E27FC236}">
                <a16:creationId xmlns:a16="http://schemas.microsoft.com/office/drawing/2014/main" id="{27CA2371-26F5-B6BC-467A-B0E2A51517C9}"/>
              </a:ext>
            </a:extLst>
          </p:cNvPr>
          <p:cNvSpPr/>
          <p:nvPr/>
        </p:nvSpPr>
        <p:spPr>
          <a:xfrm>
            <a:off x="2867485" y="3429000"/>
            <a:ext cx="8378345" cy="2488484"/>
          </a:xfrm>
          <a:custGeom>
            <a:avLst>
              <a:gd name="f0" fmla="val -1630"/>
              <a:gd name="f1" fmla="val 15267"/>
            </a:avLst>
            <a:gdLst>
              <a:gd name="f2" fmla="val 10800000"/>
              <a:gd name="f3" fmla="val 5400000"/>
              <a:gd name="f4" fmla="val 16200000"/>
              <a:gd name="f5" fmla="val 180"/>
              <a:gd name="f6" fmla="val w"/>
              <a:gd name="f7" fmla="val h"/>
              <a:gd name="f8" fmla="val 0"/>
              <a:gd name="f9" fmla="val 21600"/>
              <a:gd name="f10" fmla="+- 0 0 1"/>
              <a:gd name="f11" fmla="val 2147483647"/>
              <a:gd name="f12" fmla="val 3590"/>
              <a:gd name="f13" fmla="val 8970"/>
              <a:gd name="f14" fmla="val 12630"/>
              <a:gd name="f15" fmla="val 18010"/>
              <a:gd name="f16" fmla="val -2147483647"/>
              <a:gd name="f17" fmla="+- 0 0 180"/>
              <a:gd name="f18" fmla="*/ f6 1 21600"/>
              <a:gd name="f19" fmla="*/ f7 1 21600"/>
              <a:gd name="f20" fmla="+- 0 0 f12"/>
              <a:gd name="f21" fmla="+- 3590 0 f8"/>
              <a:gd name="f22" fmla="+- 0 0 f3"/>
              <a:gd name="f23" fmla="+- 21600 0 f15"/>
              <a:gd name="f24" fmla="+- 18010 0 f9"/>
              <a:gd name="f25" fmla="+- f9 0 f8"/>
              <a:gd name="f26" fmla="pin -2147483647 f0 2147483647"/>
              <a:gd name="f27" fmla="pin -2147483647 f1 2147483647"/>
              <a:gd name="f28" fmla="*/ f17 f2 1"/>
              <a:gd name="f29" fmla="val f26"/>
              <a:gd name="f30" fmla="val f27"/>
              <a:gd name="f31" fmla="abs f20"/>
              <a:gd name="f32" fmla="abs f21"/>
              <a:gd name="f33" fmla="?: f20 f22 f3"/>
              <a:gd name="f34" fmla="?: f20 f3 f22"/>
              <a:gd name="f35" fmla="?: f20 f4 f3"/>
              <a:gd name="f36" fmla="?: f20 f3 f4"/>
              <a:gd name="f37" fmla="abs f23"/>
              <a:gd name="f38" fmla="?: f21 f22 f3"/>
              <a:gd name="f39" fmla="?: f21 f3 f22"/>
              <a:gd name="f40" fmla="?: f23 0 f2"/>
              <a:gd name="f41" fmla="?: f23 f2 0"/>
              <a:gd name="f42" fmla="abs f24"/>
              <a:gd name="f43" fmla="?: f23 f22 f3"/>
              <a:gd name="f44" fmla="?: f23 f3 f22"/>
              <a:gd name="f45" fmla="?: f23 f4 f3"/>
              <a:gd name="f46" fmla="?: f23 f3 f4"/>
              <a:gd name="f47" fmla="?: f24 f22 f3"/>
              <a:gd name="f48" fmla="?: f24 f3 f22"/>
              <a:gd name="f49" fmla="?: f20 0 f2"/>
              <a:gd name="f50" fmla="?: f20 f2 0"/>
              <a:gd name="f51" fmla="*/ f25 1 21600"/>
              <a:gd name="f52" fmla="*/ f26 f18 1"/>
              <a:gd name="f53" fmla="*/ f27 f19 1"/>
              <a:gd name="f54" fmla="*/ f28 1 f5"/>
              <a:gd name="f55" fmla="+- f29 0 10800"/>
              <a:gd name="f56" fmla="+- f30 0 10800"/>
              <a:gd name="f57" fmla="+- f30 0 21600"/>
              <a:gd name="f58" fmla="+- f29 0 21600"/>
              <a:gd name="f59" fmla="?: f20 f36 f35"/>
              <a:gd name="f60" fmla="?: f20 f35 f36"/>
              <a:gd name="f61" fmla="?: f21 f34 f33"/>
              <a:gd name="f62" fmla="?: f21 f41 f40"/>
              <a:gd name="f63" fmla="?: f21 f40 f41"/>
              <a:gd name="f64" fmla="?: f23 f38 f39"/>
              <a:gd name="f65" fmla="?: f23 f46 f45"/>
              <a:gd name="f66" fmla="?: f23 f45 f46"/>
              <a:gd name="f67" fmla="?: f24 f44 f43"/>
              <a:gd name="f68" fmla="?: f24 f50 f49"/>
              <a:gd name="f69" fmla="?: f24 f49 f50"/>
              <a:gd name="f70" fmla="?: f20 f47 f48"/>
              <a:gd name="f71" fmla="*/ 800 f51 1"/>
              <a:gd name="f72" fmla="*/ 20800 f51 1"/>
              <a:gd name="f73" fmla="*/ f29 f18 1"/>
              <a:gd name="f74" fmla="*/ f30 f19 1"/>
              <a:gd name="f75" fmla="+- f54 0 f3"/>
              <a:gd name="f76" fmla="abs f55"/>
              <a:gd name="f77" fmla="abs f56"/>
              <a:gd name="f78" fmla="?: f21 f60 f59"/>
              <a:gd name="f79" fmla="?: f23 f62 f63"/>
              <a:gd name="f80" fmla="?: f24 f66 f65"/>
              <a:gd name="f81" fmla="?: f20 f68 f69"/>
              <a:gd name="f82" fmla="*/ f71 1 f51"/>
              <a:gd name="f83" fmla="*/ f72 1 f51"/>
              <a:gd name="f84" fmla="+- f76 0 f77"/>
              <a:gd name="f85" fmla="+- f77 0 f76"/>
              <a:gd name="f86" fmla="*/ f82 f18 1"/>
              <a:gd name="f87" fmla="*/ f83 f18 1"/>
              <a:gd name="f88" fmla="*/ f83 f19 1"/>
              <a:gd name="f89" fmla="*/ f82 f19 1"/>
              <a:gd name="f90" fmla="?: f56 f10 f84"/>
              <a:gd name="f91" fmla="?: f56 f84 f10"/>
              <a:gd name="f92" fmla="?: f55 f10 f85"/>
              <a:gd name="f93" fmla="?: f55 f85 f10"/>
              <a:gd name="f94" fmla="?: f29 f10 f90"/>
              <a:gd name="f95" fmla="?: f29 f10 f91"/>
              <a:gd name="f96" fmla="?: f57 f92 f10"/>
              <a:gd name="f97" fmla="?: f57 f93 f10"/>
              <a:gd name="f98" fmla="?: f58 f91 f10"/>
              <a:gd name="f99" fmla="?: f58 f90 f10"/>
              <a:gd name="f100" fmla="?: f30 f10 f93"/>
              <a:gd name="f101" fmla="?: f30 f10 f92"/>
              <a:gd name="f102" fmla="?: f94 f29 0"/>
              <a:gd name="f103" fmla="?: f94 f30 6280"/>
              <a:gd name="f104" fmla="?: f95 f29 0"/>
              <a:gd name="f105" fmla="?: f95 f30 15320"/>
              <a:gd name="f106" fmla="?: f96 f29 6280"/>
              <a:gd name="f107" fmla="?: f96 f30 21600"/>
              <a:gd name="f108" fmla="?: f97 f29 15320"/>
              <a:gd name="f109" fmla="?: f97 f30 21600"/>
              <a:gd name="f110" fmla="?: f98 f29 21600"/>
              <a:gd name="f111" fmla="?: f98 f30 15320"/>
              <a:gd name="f112" fmla="?: f99 f29 21600"/>
              <a:gd name="f113" fmla="?: f99 f30 6280"/>
              <a:gd name="f114" fmla="?: f100 f29 15320"/>
              <a:gd name="f115" fmla="?: f100 f30 0"/>
              <a:gd name="f116" fmla="?: f101 f29 6280"/>
              <a:gd name="f117" fmla="?: f101 f30 0"/>
            </a:gdLst>
            <a:ahLst>
              <a:ahXY gdRefX="f0" minX="f16" maxX="f11" gdRefY="f1" minY="f16" maxY="f11">
                <a:pos x="f52" y="f53"/>
              </a:ahXY>
            </a:ahLst>
            <a:cxnLst>
              <a:cxn ang="3cd4">
                <a:pos x="hc" y="t"/>
              </a:cxn>
              <a:cxn ang="0">
                <a:pos x="r" y="vc"/>
              </a:cxn>
              <a:cxn ang="cd4">
                <a:pos x="hc" y="b"/>
              </a:cxn>
              <a:cxn ang="cd2">
                <a:pos x="l" y="vc"/>
              </a:cxn>
              <a:cxn ang="f75">
                <a:pos x="f73" y="f74"/>
              </a:cxn>
            </a:cxnLst>
            <a:rect l="f86" t="f89" r="f87" b="f88"/>
            <a:pathLst>
              <a:path w="21600" h="21600">
                <a:moveTo>
                  <a:pt x="f12" y="f8"/>
                </a:moveTo>
                <a:arcTo wR="f31" hR="f32" stAng="f78" swAng="f61"/>
                <a:lnTo>
                  <a:pt x="f102" y="f103"/>
                </a:lnTo>
                <a:lnTo>
                  <a:pt x="f8" y="f13"/>
                </a:lnTo>
                <a:lnTo>
                  <a:pt x="f8" y="f14"/>
                </a:lnTo>
                <a:lnTo>
                  <a:pt x="f104" y="f105"/>
                </a:lnTo>
                <a:lnTo>
                  <a:pt x="f8" y="f15"/>
                </a:lnTo>
                <a:arcTo wR="f32" hR="f37" stAng="f79" swAng="f64"/>
                <a:lnTo>
                  <a:pt x="f106" y="f107"/>
                </a:lnTo>
                <a:lnTo>
                  <a:pt x="f13" y="f9"/>
                </a:lnTo>
                <a:lnTo>
                  <a:pt x="f14" y="f9"/>
                </a:lnTo>
                <a:lnTo>
                  <a:pt x="f108" y="f109"/>
                </a:lnTo>
                <a:lnTo>
                  <a:pt x="f15" y="f9"/>
                </a:lnTo>
                <a:arcTo wR="f37" hR="f42" stAng="f80" swAng="f67"/>
                <a:lnTo>
                  <a:pt x="f110" y="f111"/>
                </a:lnTo>
                <a:lnTo>
                  <a:pt x="f9" y="f14"/>
                </a:lnTo>
                <a:lnTo>
                  <a:pt x="f9" y="f13"/>
                </a:lnTo>
                <a:lnTo>
                  <a:pt x="f112" y="f113"/>
                </a:lnTo>
                <a:lnTo>
                  <a:pt x="f9" y="f12"/>
                </a:lnTo>
                <a:arcTo wR="f42" hR="f31" stAng="f81" swAng="f70"/>
                <a:lnTo>
                  <a:pt x="f114" y="f115"/>
                </a:lnTo>
                <a:lnTo>
                  <a:pt x="f14" y="f8"/>
                </a:lnTo>
                <a:lnTo>
                  <a:pt x="f13" y="f8"/>
                </a:lnTo>
                <a:lnTo>
                  <a:pt x="f116" y="f117"/>
                </a:lnTo>
                <a:close/>
              </a:path>
            </a:pathLst>
          </a:custGeom>
          <a:solidFill>
            <a:srgbClr val="666E75"/>
          </a:solidFill>
          <a:ln w="9528" cap="flat">
            <a:solidFill>
              <a:srgbClr val="5F2861"/>
            </a:solidFill>
            <a:prstDash val="solid"/>
            <a:round/>
          </a:ln>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800" b="1" i="0" u="none" strike="noStrike" kern="1200" cap="none" spc="0" baseline="0">
                <a:solidFill>
                  <a:srgbClr val="FFFFFF"/>
                </a:solidFill>
                <a:uFillTx/>
                <a:latin typeface="Arial"/>
              </a:rPr>
              <a:t>‘We/quality’ statement: </a:t>
            </a:r>
            <a:r>
              <a:rPr lang="en-US" sz="2800" b="0" i="0" u="none" strike="noStrike" kern="1200" cap="none" spc="0" baseline="0">
                <a:solidFill>
                  <a:srgbClr val="FFFFFF"/>
                </a:solidFill>
                <a:uFillTx/>
                <a:latin typeface="Arial"/>
              </a:rPr>
              <a:t>We work in partnership with others to establish and maintain safe systems of care in which people's safety is managed, monitored and assured, especially when they move between different services.</a:t>
            </a:r>
            <a:endParaRPr lang="en-GB" sz="2800" b="0" i="0" u="none" strike="noStrike" kern="1200" cap="none" spc="0" baseline="0">
              <a:solidFill>
                <a:srgbClr val="FFFFFF"/>
              </a:solidFill>
              <a:uFillTx/>
              <a:latin typeface="Arial"/>
            </a:endParaRPr>
          </a:p>
        </p:txBody>
      </p:sp>
      <p:pic>
        <p:nvPicPr>
          <p:cNvPr id="4" name="Picture 6">
            <a:extLst>
              <a:ext uri="{FF2B5EF4-FFF2-40B4-BE49-F238E27FC236}">
                <a16:creationId xmlns:a16="http://schemas.microsoft.com/office/drawing/2014/main" id="{59A4A032-6ACC-5AF0-3F12-2FE7B16EFF7A}"/>
              </a:ext>
            </a:extLst>
          </p:cNvPr>
          <p:cNvPicPr>
            <a:picLocks noChangeAspect="1"/>
          </p:cNvPicPr>
          <p:nvPr/>
        </p:nvPicPr>
        <p:blipFill>
          <a:blip r:embed="rId3"/>
          <a:srcRect/>
          <a:stretch>
            <a:fillRect/>
          </a:stretch>
        </p:blipFill>
        <p:spPr>
          <a:xfrm>
            <a:off x="767931" y="947016"/>
            <a:ext cx="1390235" cy="1526755"/>
          </a:xfrm>
          <a:prstGeom prst="rect">
            <a:avLst/>
          </a:prstGeom>
          <a:noFill/>
          <a:ln cap="flat">
            <a:noFill/>
          </a:ln>
        </p:spPr>
      </p:pic>
      <p:pic>
        <p:nvPicPr>
          <p:cNvPr id="5" name="Picture 7">
            <a:extLst>
              <a:ext uri="{FF2B5EF4-FFF2-40B4-BE49-F238E27FC236}">
                <a16:creationId xmlns:a16="http://schemas.microsoft.com/office/drawing/2014/main" id="{7D589E42-EAB9-7A37-DD56-96A8A951CDA6}"/>
              </a:ext>
            </a:extLst>
          </p:cNvPr>
          <p:cNvPicPr>
            <a:picLocks noChangeAspect="1"/>
          </p:cNvPicPr>
          <p:nvPr/>
        </p:nvPicPr>
        <p:blipFill>
          <a:blip r:embed="rId4"/>
          <a:srcRect/>
          <a:stretch>
            <a:fillRect/>
          </a:stretch>
        </p:blipFill>
        <p:spPr>
          <a:xfrm>
            <a:off x="577123" y="3833676"/>
            <a:ext cx="1771851" cy="1707916"/>
          </a:xfrm>
          <a:prstGeom prst="rect">
            <a:avLst/>
          </a:prstGeom>
          <a:noFill/>
          <a:ln cap="flat">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2145706334">
    <p:spTree>
      <p:nvGrpSpPr>
        <p:cNvPr id="1" name=""/>
        <p:cNvGrpSpPr/>
        <p:nvPr/>
      </p:nvGrpSpPr>
      <p:grpSpPr>
        <a:xfrm>
          <a:off x="0" y="0"/>
          <a:ext cx="0" cy="0"/>
          <a:chOff x="0" y="0"/>
          <a:chExt cx="0" cy="0"/>
        </a:xfrm>
      </p:grpSpPr>
      <p:grpSp>
        <p:nvGrpSpPr>
          <p:cNvPr id="2" name="Group 3">
            <a:extLst>
              <a:ext uri="{FF2B5EF4-FFF2-40B4-BE49-F238E27FC236}">
                <a16:creationId xmlns:a16="http://schemas.microsoft.com/office/drawing/2014/main" id="{66E73EDF-40EB-F7EA-D9BB-EC65C521A48F}"/>
              </a:ext>
            </a:extLst>
          </p:cNvPr>
          <p:cNvGrpSpPr/>
          <p:nvPr/>
        </p:nvGrpSpPr>
        <p:grpSpPr>
          <a:xfrm>
            <a:off x="5444026" y="233775"/>
            <a:ext cx="6188458" cy="6020052"/>
            <a:chOff x="5444026" y="233775"/>
            <a:chExt cx="6188458" cy="6020052"/>
          </a:xfrm>
        </p:grpSpPr>
        <p:sp>
          <p:nvSpPr>
            <p:cNvPr id="3" name="Freeform: Shape 4">
              <a:extLst>
                <a:ext uri="{FF2B5EF4-FFF2-40B4-BE49-F238E27FC236}">
                  <a16:creationId xmlns:a16="http://schemas.microsoft.com/office/drawing/2014/main" id="{C80E5F2D-5CBD-8EC1-7819-5D1A01FCAB58}"/>
                </a:ext>
              </a:extLst>
            </p:cNvPr>
            <p:cNvSpPr/>
            <p:nvPr/>
          </p:nvSpPr>
          <p:spPr>
            <a:xfrm>
              <a:off x="5444026" y="233775"/>
              <a:ext cx="6188458" cy="6020052"/>
            </a:xfrm>
            <a:custGeom>
              <a:avLst/>
              <a:gdLst>
                <a:gd name="f0" fmla="val 10800000"/>
                <a:gd name="f1" fmla="val 5400000"/>
                <a:gd name="f2" fmla="val 180"/>
                <a:gd name="f3" fmla="val w"/>
                <a:gd name="f4" fmla="val h"/>
                <a:gd name="f5" fmla="val 0"/>
                <a:gd name="f6" fmla="val 6507736"/>
                <a:gd name="f7" fmla="val 3253868"/>
                <a:gd name="f8" fmla="val 5050930"/>
                <a:gd name="f9" fmla="val 1456806"/>
                <a:gd name="f10" fmla="val 359509"/>
                <a:gd name="f11" fmla="val 1655358"/>
                <a:gd name="f12" fmla="val 4852378"/>
                <a:gd name="f13" fmla="val 6148227"/>
                <a:gd name="f14" fmla="+- 0 0 -90"/>
                <a:gd name="f15" fmla="*/ f3 1 6507736"/>
                <a:gd name="f16" fmla="*/ f4 1 6507736"/>
                <a:gd name="f17" fmla="+- f6 0 f5"/>
                <a:gd name="f18" fmla="*/ f14 f0 1"/>
                <a:gd name="f19" fmla="*/ f17 1 6507736"/>
                <a:gd name="f20" fmla="*/ 3253868 f17 1"/>
                <a:gd name="f21" fmla="*/ 0 f17 1"/>
                <a:gd name="f22" fmla="*/ 6507736 f17 1"/>
                <a:gd name="f23" fmla="*/ 359509 f17 1"/>
                <a:gd name="f24" fmla="*/ 6148227 f17 1"/>
                <a:gd name="f25" fmla="*/ f18 1 f2"/>
                <a:gd name="f26" fmla="*/ f20 1 6507736"/>
                <a:gd name="f27" fmla="*/ f21 1 6507736"/>
                <a:gd name="f28" fmla="*/ f22 1 6507736"/>
                <a:gd name="f29" fmla="*/ f23 1 6507736"/>
                <a:gd name="f30" fmla="*/ f24 1 6507736"/>
                <a:gd name="f31" fmla="*/ f5 1 f19"/>
                <a:gd name="f32" fmla="*/ f6 1 f19"/>
                <a:gd name="f33" fmla="+- f25 0 f1"/>
                <a:gd name="f34" fmla="*/ f26 1 f19"/>
                <a:gd name="f35" fmla="*/ f27 1 f19"/>
                <a:gd name="f36" fmla="*/ f28 1 f19"/>
                <a:gd name="f37" fmla="*/ f29 1 f19"/>
                <a:gd name="f38" fmla="*/ f30 1 f19"/>
                <a:gd name="f39" fmla="*/ f31 f15 1"/>
                <a:gd name="f40" fmla="*/ f32 f15 1"/>
                <a:gd name="f41" fmla="*/ f32 f16 1"/>
                <a:gd name="f42" fmla="*/ f31 f16 1"/>
                <a:gd name="f43" fmla="*/ f34 f15 1"/>
                <a:gd name="f44" fmla="*/ f35 f16 1"/>
                <a:gd name="f45" fmla="*/ f36 f15 1"/>
                <a:gd name="f46" fmla="*/ f34 f16 1"/>
                <a:gd name="f47" fmla="*/ f36 f16 1"/>
                <a:gd name="f48" fmla="*/ f35 f15 1"/>
                <a:gd name="f49" fmla="*/ f37 f16 1"/>
                <a:gd name="f50" fmla="*/ f37 f15 1"/>
                <a:gd name="f51" fmla="*/ f38 f16 1"/>
                <a:gd name="f52" fmla="*/ f38 f15 1"/>
              </a:gdLst>
              <a:ahLst/>
              <a:cxnLst>
                <a:cxn ang="3cd4">
                  <a:pos x="hc" y="t"/>
                </a:cxn>
                <a:cxn ang="0">
                  <a:pos x="r" y="vc"/>
                </a:cxn>
                <a:cxn ang="cd4">
                  <a:pos x="hc" y="b"/>
                </a:cxn>
                <a:cxn ang="cd2">
                  <a:pos x="l" y="vc"/>
                </a:cxn>
                <a:cxn ang="f33">
                  <a:pos x="f43" y="f44"/>
                </a:cxn>
                <a:cxn ang="f33">
                  <a:pos x="f45" y="f46"/>
                </a:cxn>
                <a:cxn ang="f33">
                  <a:pos x="f43" y="f47"/>
                </a:cxn>
                <a:cxn ang="f33">
                  <a:pos x="f48" y="f46"/>
                </a:cxn>
                <a:cxn ang="f33">
                  <a:pos x="f43" y="f44"/>
                </a:cxn>
                <a:cxn ang="f33">
                  <a:pos x="f43" y="f49"/>
                </a:cxn>
                <a:cxn ang="f33">
                  <a:pos x="f50" y="f46"/>
                </a:cxn>
                <a:cxn ang="f33">
                  <a:pos x="f43" y="f51"/>
                </a:cxn>
                <a:cxn ang="f33">
                  <a:pos x="f52" y="f46"/>
                </a:cxn>
                <a:cxn ang="f33">
                  <a:pos x="f43" y="f49"/>
                </a:cxn>
              </a:cxnLst>
              <a:rect l="f39" t="f42" r="f40" b="f41"/>
              <a:pathLst>
                <a:path w="6507736" h="6507736">
                  <a:moveTo>
                    <a:pt x="f7" y="f5"/>
                  </a:moveTo>
                  <a:cubicBezTo>
                    <a:pt x="f8" y="f5"/>
                    <a:pt x="f6" y="f9"/>
                    <a:pt x="f6" y="f7"/>
                  </a:cubicBezTo>
                  <a:cubicBezTo>
                    <a:pt x="f6" y="f8"/>
                    <a:pt x="f8" y="f6"/>
                    <a:pt x="f7" y="f6"/>
                  </a:cubicBezTo>
                  <a:cubicBezTo>
                    <a:pt x="f9" y="f6"/>
                    <a:pt x="f5" y="f8"/>
                    <a:pt x="f5" y="f7"/>
                  </a:cubicBezTo>
                  <a:cubicBezTo>
                    <a:pt x="f5" y="f9"/>
                    <a:pt x="f9" y="f5"/>
                    <a:pt x="f7" y="f5"/>
                  </a:cubicBezTo>
                  <a:close/>
                  <a:moveTo>
                    <a:pt x="f7" y="f10"/>
                  </a:moveTo>
                  <a:cubicBezTo>
                    <a:pt x="f11" y="f10"/>
                    <a:pt x="f10" y="f11"/>
                    <a:pt x="f10" y="f7"/>
                  </a:cubicBezTo>
                  <a:cubicBezTo>
                    <a:pt x="f10" y="f12"/>
                    <a:pt x="f11" y="f13"/>
                    <a:pt x="f7" y="f13"/>
                  </a:cubicBezTo>
                  <a:cubicBezTo>
                    <a:pt x="f12" y="f13"/>
                    <a:pt x="f13" y="f12"/>
                    <a:pt x="f13" y="f7"/>
                  </a:cubicBezTo>
                  <a:cubicBezTo>
                    <a:pt x="f13" y="f11"/>
                    <a:pt x="f12" y="f10"/>
                    <a:pt x="f7" y="f10"/>
                  </a:cubicBezTo>
                  <a:close/>
                </a:path>
              </a:pathLst>
            </a:custGeom>
            <a:solidFill>
              <a:srgbClr val="D9D9D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4" name="Freeform: Shape 6">
              <a:extLst>
                <a:ext uri="{FF2B5EF4-FFF2-40B4-BE49-F238E27FC236}">
                  <a16:creationId xmlns:a16="http://schemas.microsoft.com/office/drawing/2014/main" id="{A8039DC1-0529-0238-592E-1627A03C50F8}"/>
                </a:ext>
              </a:extLst>
            </p:cNvPr>
            <p:cNvSpPr/>
            <p:nvPr/>
          </p:nvSpPr>
          <p:spPr>
            <a:xfrm rot="5400013">
              <a:off x="8577162" y="1054083"/>
              <a:ext cx="2163378" cy="2194907"/>
            </a:xfrm>
            <a:custGeom>
              <a:avLst/>
              <a:gdLst>
                <a:gd name="f0" fmla="val 10800000"/>
                <a:gd name="f1" fmla="val 5400000"/>
                <a:gd name="f2" fmla="val 180"/>
                <a:gd name="f3" fmla="val w"/>
                <a:gd name="f4" fmla="val h"/>
                <a:gd name="f5" fmla="val 0"/>
                <a:gd name="f6" fmla="val 2338633"/>
                <a:gd name="f7" fmla="val 2308148"/>
                <a:gd name="f8" fmla="val 9945"/>
                <a:gd name="f9" fmla="val 2111185"/>
                <a:gd name="f10" fmla="val 122374"/>
                <a:gd name="f11" fmla="val 1004116"/>
                <a:gd name="f12" fmla="val 1002494"/>
                <a:gd name="f13" fmla="val 123997"/>
                <a:gd name="f14" fmla="val 2109563"/>
                <a:gd name="f15" fmla="val 11567"/>
                <a:gd name="f16" fmla="+- 0 0 -90"/>
                <a:gd name="f17" fmla="*/ f3 1 2338633"/>
                <a:gd name="f18" fmla="*/ f4 1 2308148"/>
                <a:gd name="f19" fmla="+- f7 0 f5"/>
                <a:gd name="f20" fmla="+- f6 0 f5"/>
                <a:gd name="f21" fmla="*/ f16 f0 1"/>
                <a:gd name="f22" fmla="*/ f20 1 2338633"/>
                <a:gd name="f23" fmla="*/ f19 1 2308148"/>
                <a:gd name="f24" fmla="*/ 0 f20 1"/>
                <a:gd name="f25" fmla="*/ 2308148 f19 1"/>
                <a:gd name="f26" fmla="*/ 9945 f20 1"/>
                <a:gd name="f27" fmla="*/ 2111185 f19 1"/>
                <a:gd name="f28" fmla="*/ 2109563 f20 1"/>
                <a:gd name="f29" fmla="*/ 11567 f19 1"/>
                <a:gd name="f30" fmla="*/ 2338633 f20 1"/>
                <a:gd name="f31" fmla="*/ 0 f19 1"/>
                <a:gd name="f32" fmla="*/ f21 1 f2"/>
                <a:gd name="f33" fmla="*/ f24 1 2338633"/>
                <a:gd name="f34" fmla="*/ f25 1 2308148"/>
                <a:gd name="f35" fmla="*/ f26 1 2338633"/>
                <a:gd name="f36" fmla="*/ f27 1 2308148"/>
                <a:gd name="f37" fmla="*/ f28 1 2338633"/>
                <a:gd name="f38" fmla="*/ f29 1 2308148"/>
                <a:gd name="f39" fmla="*/ f30 1 2338633"/>
                <a:gd name="f40" fmla="*/ f31 1 2308148"/>
                <a:gd name="f41" fmla="*/ f5 1 f22"/>
                <a:gd name="f42" fmla="*/ f6 1 f22"/>
                <a:gd name="f43" fmla="*/ f5 1 f23"/>
                <a:gd name="f44" fmla="*/ f7 1 f23"/>
                <a:gd name="f45" fmla="+- f32 0 f1"/>
                <a:gd name="f46" fmla="*/ f33 1 f22"/>
                <a:gd name="f47" fmla="*/ f34 1 f23"/>
                <a:gd name="f48" fmla="*/ f35 1 f22"/>
                <a:gd name="f49" fmla="*/ f36 1 f23"/>
                <a:gd name="f50" fmla="*/ f37 1 f22"/>
                <a:gd name="f51" fmla="*/ f38 1 f23"/>
                <a:gd name="f52" fmla="*/ f39 1 f22"/>
                <a:gd name="f53" fmla="*/ f40 1 f23"/>
                <a:gd name="f54" fmla="*/ f41 f17 1"/>
                <a:gd name="f55" fmla="*/ f42 f17 1"/>
                <a:gd name="f56" fmla="*/ f44 f18 1"/>
                <a:gd name="f57" fmla="*/ f43 f18 1"/>
                <a:gd name="f58" fmla="*/ f46 f17 1"/>
                <a:gd name="f59" fmla="*/ f47 f18 1"/>
                <a:gd name="f60" fmla="*/ f48 f17 1"/>
                <a:gd name="f61" fmla="*/ f49 f18 1"/>
                <a:gd name="f62" fmla="*/ f50 f17 1"/>
                <a:gd name="f63" fmla="*/ f51 f18 1"/>
                <a:gd name="f64" fmla="*/ f52 f17 1"/>
                <a:gd name="f65" fmla="*/ f53 f18 1"/>
              </a:gdLst>
              <a:ahLst/>
              <a:cxnLst>
                <a:cxn ang="3cd4">
                  <a:pos x="hc" y="t"/>
                </a:cxn>
                <a:cxn ang="0">
                  <a:pos x="r" y="vc"/>
                </a:cxn>
                <a:cxn ang="cd4">
                  <a:pos x="hc" y="b"/>
                </a:cxn>
                <a:cxn ang="cd2">
                  <a:pos x="l" y="vc"/>
                </a:cxn>
                <a:cxn ang="f45">
                  <a:pos x="f58" y="f59"/>
                </a:cxn>
                <a:cxn ang="f45">
                  <a:pos x="f60" y="f61"/>
                </a:cxn>
                <a:cxn ang="f45">
                  <a:pos x="f62" y="f63"/>
                </a:cxn>
                <a:cxn ang="f45">
                  <a:pos x="f64" y="f65"/>
                </a:cxn>
                <a:cxn ang="f45">
                  <a:pos x="f64" y="f59"/>
                </a:cxn>
                <a:cxn ang="f45">
                  <a:pos x="f58" y="f59"/>
                </a:cxn>
              </a:cxnLst>
              <a:rect l="f54" t="f57" r="f55" b="f56"/>
              <a:pathLst>
                <a:path w="2338633" h="2308148">
                  <a:moveTo>
                    <a:pt x="f5" y="f7"/>
                  </a:moveTo>
                  <a:lnTo>
                    <a:pt x="f8" y="f9"/>
                  </a:lnTo>
                  <a:cubicBezTo>
                    <a:pt x="f10" y="f11"/>
                    <a:pt x="f12" y="f13"/>
                    <a:pt x="f14" y="f15"/>
                  </a:cubicBezTo>
                  <a:lnTo>
                    <a:pt x="f6" y="f5"/>
                  </a:lnTo>
                  <a:lnTo>
                    <a:pt x="f6" y="f7"/>
                  </a:lnTo>
                  <a:lnTo>
                    <a:pt x="f5" y="f7"/>
                  </a:lnTo>
                  <a:close/>
                </a:path>
              </a:pathLst>
            </a:custGeom>
            <a:solidFill>
              <a:srgbClr val="FFFFFF"/>
            </a:solidFill>
            <a:ln w="38103" cap="flat">
              <a:solidFill>
                <a:srgbClr val="D9D9D9"/>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5" name="Freeform: Shape 7">
              <a:extLst>
                <a:ext uri="{FF2B5EF4-FFF2-40B4-BE49-F238E27FC236}">
                  <a16:creationId xmlns:a16="http://schemas.microsoft.com/office/drawing/2014/main" id="{9A9C2E29-73FC-9B3B-7B23-716C7D561FEC}"/>
                </a:ext>
              </a:extLst>
            </p:cNvPr>
            <p:cNvSpPr/>
            <p:nvPr/>
          </p:nvSpPr>
          <p:spPr>
            <a:xfrm rot="5400013">
              <a:off x="6317707" y="1054083"/>
              <a:ext cx="2163378" cy="2194907"/>
            </a:xfrm>
            <a:custGeom>
              <a:avLst/>
              <a:gdLst>
                <a:gd name="f0" fmla="val 10800000"/>
                <a:gd name="f1" fmla="val 5400000"/>
                <a:gd name="f2" fmla="val 180"/>
                <a:gd name="f3" fmla="val w"/>
                <a:gd name="f4" fmla="val h"/>
                <a:gd name="f5" fmla="val 0"/>
                <a:gd name="f6" fmla="val 2338633"/>
                <a:gd name="f7" fmla="val 2308146"/>
                <a:gd name="f8" fmla="val 2109563"/>
                <a:gd name="f9" fmla="val 2296579"/>
                <a:gd name="f10" fmla="val 1002494"/>
                <a:gd name="f11" fmla="val 2184150"/>
                <a:gd name="f12" fmla="val 122374"/>
                <a:gd name="f13" fmla="val 1304030"/>
                <a:gd name="f14" fmla="val 9945"/>
                <a:gd name="f15" fmla="val 196961"/>
                <a:gd name="f16" fmla="+- 0 0 -90"/>
                <a:gd name="f17" fmla="*/ f3 1 2338633"/>
                <a:gd name="f18" fmla="*/ f4 1 2308146"/>
                <a:gd name="f19" fmla="+- f7 0 f5"/>
                <a:gd name="f20" fmla="+- f6 0 f5"/>
                <a:gd name="f21" fmla="*/ f16 f0 1"/>
                <a:gd name="f22" fmla="*/ f20 1 2338633"/>
                <a:gd name="f23" fmla="*/ f19 1 2308146"/>
                <a:gd name="f24" fmla="*/ 0 f20 1"/>
                <a:gd name="f25" fmla="*/ 0 f19 1"/>
                <a:gd name="f26" fmla="*/ 2338633 f20 1"/>
                <a:gd name="f27" fmla="*/ 2308146 f19 1"/>
                <a:gd name="f28" fmla="*/ 2109563 f20 1"/>
                <a:gd name="f29" fmla="*/ 2296579 f19 1"/>
                <a:gd name="f30" fmla="*/ 9945 f20 1"/>
                <a:gd name="f31" fmla="*/ 196961 f19 1"/>
                <a:gd name="f32" fmla="*/ f21 1 f2"/>
                <a:gd name="f33" fmla="*/ f24 1 2338633"/>
                <a:gd name="f34" fmla="*/ f25 1 2308146"/>
                <a:gd name="f35" fmla="*/ f26 1 2338633"/>
                <a:gd name="f36" fmla="*/ f27 1 2308146"/>
                <a:gd name="f37" fmla="*/ f28 1 2338633"/>
                <a:gd name="f38" fmla="*/ f29 1 2308146"/>
                <a:gd name="f39" fmla="*/ f30 1 2338633"/>
                <a:gd name="f40" fmla="*/ f31 1 2308146"/>
                <a:gd name="f41" fmla="*/ f5 1 f22"/>
                <a:gd name="f42" fmla="*/ f6 1 f22"/>
                <a:gd name="f43" fmla="*/ f5 1 f23"/>
                <a:gd name="f44" fmla="*/ f7 1 f23"/>
                <a:gd name="f45" fmla="+- f32 0 f1"/>
                <a:gd name="f46" fmla="*/ f33 1 f22"/>
                <a:gd name="f47" fmla="*/ f34 1 f23"/>
                <a:gd name="f48" fmla="*/ f35 1 f22"/>
                <a:gd name="f49" fmla="*/ f36 1 f23"/>
                <a:gd name="f50" fmla="*/ f37 1 f22"/>
                <a:gd name="f51" fmla="*/ f38 1 f23"/>
                <a:gd name="f52" fmla="*/ f39 1 f22"/>
                <a:gd name="f53" fmla="*/ f40 1 f23"/>
                <a:gd name="f54" fmla="*/ f41 f17 1"/>
                <a:gd name="f55" fmla="*/ f42 f17 1"/>
                <a:gd name="f56" fmla="*/ f44 f18 1"/>
                <a:gd name="f57" fmla="*/ f43 f18 1"/>
                <a:gd name="f58" fmla="*/ f46 f17 1"/>
                <a:gd name="f59" fmla="*/ f47 f18 1"/>
                <a:gd name="f60" fmla="*/ f48 f17 1"/>
                <a:gd name="f61" fmla="*/ f49 f18 1"/>
                <a:gd name="f62" fmla="*/ f50 f17 1"/>
                <a:gd name="f63" fmla="*/ f51 f18 1"/>
                <a:gd name="f64" fmla="*/ f52 f17 1"/>
                <a:gd name="f65" fmla="*/ f53 f18 1"/>
              </a:gdLst>
              <a:ahLst/>
              <a:cxnLst>
                <a:cxn ang="3cd4">
                  <a:pos x="hc" y="t"/>
                </a:cxn>
                <a:cxn ang="0">
                  <a:pos x="r" y="vc"/>
                </a:cxn>
                <a:cxn ang="cd4">
                  <a:pos x="hc" y="b"/>
                </a:cxn>
                <a:cxn ang="cd2">
                  <a:pos x="l" y="vc"/>
                </a:cxn>
                <a:cxn ang="f45">
                  <a:pos x="f58" y="f59"/>
                </a:cxn>
                <a:cxn ang="f45">
                  <a:pos x="f60" y="f59"/>
                </a:cxn>
                <a:cxn ang="f45">
                  <a:pos x="f60" y="f61"/>
                </a:cxn>
                <a:cxn ang="f45">
                  <a:pos x="f62" y="f63"/>
                </a:cxn>
                <a:cxn ang="f45">
                  <a:pos x="f64" y="f65"/>
                </a:cxn>
                <a:cxn ang="f45">
                  <a:pos x="f58" y="f59"/>
                </a:cxn>
              </a:cxnLst>
              <a:rect l="f54" t="f57" r="f55" b="f56"/>
              <a:pathLst>
                <a:path w="2338633" h="2308146">
                  <a:moveTo>
                    <a:pt x="f5" y="f5"/>
                  </a:moveTo>
                  <a:lnTo>
                    <a:pt x="f6" y="f5"/>
                  </a:lnTo>
                  <a:lnTo>
                    <a:pt x="f6" y="f7"/>
                  </a:lnTo>
                  <a:lnTo>
                    <a:pt x="f8" y="f9"/>
                  </a:lnTo>
                  <a:cubicBezTo>
                    <a:pt x="f10" y="f11"/>
                    <a:pt x="f12" y="f13"/>
                    <a:pt x="f14" y="f15"/>
                  </a:cubicBezTo>
                  <a:lnTo>
                    <a:pt x="f5" y="f5"/>
                  </a:lnTo>
                  <a:close/>
                </a:path>
              </a:pathLst>
            </a:custGeom>
            <a:noFill/>
            <a:ln w="38103" cap="flat">
              <a:solidFill>
                <a:srgbClr val="D9D9D9"/>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6" name="Freeform: Shape 8">
              <a:extLst>
                <a:ext uri="{FF2B5EF4-FFF2-40B4-BE49-F238E27FC236}">
                  <a16:creationId xmlns:a16="http://schemas.microsoft.com/office/drawing/2014/main" id="{D38351AA-8C0E-B815-DDD2-2056D9032FD2}"/>
                </a:ext>
              </a:extLst>
            </p:cNvPr>
            <p:cNvSpPr/>
            <p:nvPr/>
          </p:nvSpPr>
          <p:spPr>
            <a:xfrm rot="5400013">
              <a:off x="6296379" y="3238251"/>
              <a:ext cx="10579" cy="548"/>
            </a:xfrm>
            <a:custGeom>
              <a:avLst/>
              <a:gdLst>
                <a:gd name="f0" fmla="val 10800000"/>
                <a:gd name="f1" fmla="val 5400000"/>
                <a:gd name="f2" fmla="val 180"/>
                <a:gd name="f3" fmla="val w"/>
                <a:gd name="f4" fmla="val h"/>
                <a:gd name="f5" fmla="val 0"/>
                <a:gd name="f6" fmla="val 11436"/>
                <a:gd name="f7" fmla="val 577"/>
                <a:gd name="f8" fmla="+- 0 0 -90"/>
                <a:gd name="f9" fmla="*/ f3 1 11436"/>
                <a:gd name="f10" fmla="*/ f4 1 577"/>
                <a:gd name="f11" fmla="+- f7 0 f5"/>
                <a:gd name="f12" fmla="+- f6 0 f5"/>
                <a:gd name="f13" fmla="*/ f8 f0 1"/>
                <a:gd name="f14" fmla="*/ f12 1 11436"/>
                <a:gd name="f15" fmla="*/ f11 1 577"/>
                <a:gd name="f16" fmla="*/ 0 f12 1"/>
                <a:gd name="f17" fmla="*/ 577 f11 1"/>
                <a:gd name="f18" fmla="*/ 0 f11 1"/>
                <a:gd name="f19" fmla="*/ 11436 f12 1"/>
                <a:gd name="f20" fmla="*/ f13 1 f2"/>
                <a:gd name="f21" fmla="*/ f16 1 11436"/>
                <a:gd name="f22" fmla="*/ f17 1 577"/>
                <a:gd name="f23" fmla="*/ f18 1 577"/>
                <a:gd name="f24" fmla="*/ f19 1 11436"/>
                <a:gd name="f25" fmla="*/ f5 1 f14"/>
                <a:gd name="f26" fmla="*/ f6 1 f14"/>
                <a:gd name="f27" fmla="*/ f5 1 f15"/>
                <a:gd name="f28" fmla="*/ f7 1 f15"/>
                <a:gd name="f29" fmla="+- f20 0 f1"/>
                <a:gd name="f30" fmla="*/ f21 1 f14"/>
                <a:gd name="f31" fmla="*/ f22 1 f15"/>
                <a:gd name="f32" fmla="*/ f23 1 f15"/>
                <a:gd name="f33" fmla="*/ f24 1 f14"/>
                <a:gd name="f34" fmla="*/ f25 f9 1"/>
                <a:gd name="f35" fmla="*/ f26 f9 1"/>
                <a:gd name="f36" fmla="*/ f28 f10 1"/>
                <a:gd name="f37" fmla="*/ f27 f10 1"/>
                <a:gd name="f38" fmla="*/ f30 f9 1"/>
                <a:gd name="f39" fmla="*/ f31 f10 1"/>
                <a:gd name="f40" fmla="*/ f32 f10 1"/>
                <a:gd name="f41" fmla="*/ f33 f9 1"/>
              </a:gdLst>
              <a:ahLst/>
              <a:cxnLst>
                <a:cxn ang="3cd4">
                  <a:pos x="hc" y="t"/>
                </a:cxn>
                <a:cxn ang="0">
                  <a:pos x="r" y="vc"/>
                </a:cxn>
                <a:cxn ang="cd4">
                  <a:pos x="hc" y="b"/>
                </a:cxn>
                <a:cxn ang="cd2">
                  <a:pos x="l" y="vc"/>
                </a:cxn>
                <a:cxn ang="f29">
                  <a:pos x="f38" y="f39"/>
                </a:cxn>
                <a:cxn ang="f29">
                  <a:pos x="f38" y="f40"/>
                </a:cxn>
                <a:cxn ang="f29">
                  <a:pos x="f41" y="f39"/>
                </a:cxn>
                <a:cxn ang="f29">
                  <a:pos x="f38" y="f39"/>
                </a:cxn>
              </a:cxnLst>
              <a:rect l="f34" t="f37" r="f35" b="f36"/>
              <a:pathLst>
                <a:path w="11436" h="577">
                  <a:moveTo>
                    <a:pt x="f5" y="f7"/>
                  </a:moveTo>
                  <a:lnTo>
                    <a:pt x="f5" y="f5"/>
                  </a:lnTo>
                  <a:lnTo>
                    <a:pt x="f6" y="f7"/>
                  </a:lnTo>
                  <a:lnTo>
                    <a:pt x="f5" y="f7"/>
                  </a:lnTo>
                  <a:close/>
                </a:path>
              </a:pathLst>
            </a:custGeom>
            <a:solidFill>
              <a:srgbClr val="4F81BD"/>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7" name="Freeform: Shape 10">
              <a:extLst>
                <a:ext uri="{FF2B5EF4-FFF2-40B4-BE49-F238E27FC236}">
                  <a16:creationId xmlns:a16="http://schemas.microsoft.com/office/drawing/2014/main" id="{E2801206-90FE-982E-4AE1-C169F24AC986}"/>
                </a:ext>
              </a:extLst>
            </p:cNvPr>
            <p:cNvSpPr/>
            <p:nvPr/>
          </p:nvSpPr>
          <p:spPr>
            <a:xfrm rot="5400013">
              <a:off x="6348921" y="3269863"/>
              <a:ext cx="2103979" cy="2191825"/>
            </a:xfrm>
            <a:custGeom>
              <a:avLst/>
              <a:gdLst>
                <a:gd name="f0" fmla="val 10800000"/>
                <a:gd name="f1" fmla="val 5400000"/>
                <a:gd name="f2" fmla="val 180"/>
                <a:gd name="f3" fmla="val w"/>
                <a:gd name="f4" fmla="val h"/>
                <a:gd name="f5" fmla="val 0"/>
                <a:gd name="f6" fmla="val 2274417"/>
                <a:gd name="f7" fmla="val 2304903"/>
                <a:gd name="f8" fmla="val 2264472"/>
                <a:gd name="f9" fmla="val 196961"/>
                <a:gd name="f10" fmla="val 2152042"/>
                <a:gd name="f11" fmla="val 1304030"/>
                <a:gd name="f12" fmla="val 1271923"/>
                <a:gd name="f13" fmla="val 2184150"/>
                <a:gd name="f14" fmla="val 164854"/>
                <a:gd name="f15" fmla="val 2296579"/>
                <a:gd name="f16" fmla="+- 0 0 -90"/>
                <a:gd name="f17" fmla="*/ f3 1 2274417"/>
                <a:gd name="f18" fmla="*/ f4 1 2304903"/>
                <a:gd name="f19" fmla="+- f7 0 f5"/>
                <a:gd name="f20" fmla="+- f6 0 f5"/>
                <a:gd name="f21" fmla="*/ f16 f0 1"/>
                <a:gd name="f22" fmla="*/ f20 1 2274417"/>
                <a:gd name="f23" fmla="*/ f19 1 2304903"/>
                <a:gd name="f24" fmla="*/ 0 f20 1"/>
                <a:gd name="f25" fmla="*/ 2304903 f19 1"/>
                <a:gd name="f26" fmla="*/ 0 f19 1"/>
                <a:gd name="f27" fmla="*/ 2274417 f20 1"/>
                <a:gd name="f28" fmla="*/ 2264472 f20 1"/>
                <a:gd name="f29" fmla="*/ 196961 f19 1"/>
                <a:gd name="f30" fmla="*/ 164854 f20 1"/>
                <a:gd name="f31" fmla="*/ 2296579 f19 1"/>
                <a:gd name="f32" fmla="*/ f21 1 f2"/>
                <a:gd name="f33" fmla="*/ f24 1 2274417"/>
                <a:gd name="f34" fmla="*/ f25 1 2304903"/>
                <a:gd name="f35" fmla="*/ f26 1 2304903"/>
                <a:gd name="f36" fmla="*/ f27 1 2274417"/>
                <a:gd name="f37" fmla="*/ f28 1 2274417"/>
                <a:gd name="f38" fmla="*/ f29 1 2304903"/>
                <a:gd name="f39" fmla="*/ f30 1 2274417"/>
                <a:gd name="f40" fmla="*/ f31 1 2304903"/>
                <a:gd name="f41" fmla="*/ f5 1 f22"/>
                <a:gd name="f42" fmla="*/ f6 1 f22"/>
                <a:gd name="f43" fmla="*/ f5 1 f23"/>
                <a:gd name="f44" fmla="*/ f7 1 f23"/>
                <a:gd name="f45" fmla="+- f32 0 f1"/>
                <a:gd name="f46" fmla="*/ f33 1 f22"/>
                <a:gd name="f47" fmla="*/ f34 1 f23"/>
                <a:gd name="f48" fmla="*/ f35 1 f23"/>
                <a:gd name="f49" fmla="*/ f36 1 f22"/>
                <a:gd name="f50" fmla="*/ f37 1 f22"/>
                <a:gd name="f51" fmla="*/ f38 1 f23"/>
                <a:gd name="f52" fmla="*/ f39 1 f22"/>
                <a:gd name="f53" fmla="*/ f40 1 f23"/>
                <a:gd name="f54" fmla="*/ f41 f17 1"/>
                <a:gd name="f55" fmla="*/ f42 f17 1"/>
                <a:gd name="f56" fmla="*/ f44 f18 1"/>
                <a:gd name="f57" fmla="*/ f43 f18 1"/>
                <a:gd name="f58" fmla="*/ f46 f17 1"/>
                <a:gd name="f59" fmla="*/ f47 f18 1"/>
                <a:gd name="f60" fmla="*/ f48 f18 1"/>
                <a:gd name="f61" fmla="*/ f49 f17 1"/>
                <a:gd name="f62" fmla="*/ f50 f17 1"/>
                <a:gd name="f63" fmla="*/ f51 f18 1"/>
                <a:gd name="f64" fmla="*/ f52 f17 1"/>
                <a:gd name="f65" fmla="*/ f53 f18 1"/>
              </a:gdLst>
              <a:ahLst/>
              <a:cxnLst>
                <a:cxn ang="3cd4">
                  <a:pos x="hc" y="t"/>
                </a:cxn>
                <a:cxn ang="0">
                  <a:pos x="r" y="vc"/>
                </a:cxn>
                <a:cxn ang="cd4">
                  <a:pos x="hc" y="b"/>
                </a:cxn>
                <a:cxn ang="cd2">
                  <a:pos x="l" y="vc"/>
                </a:cxn>
                <a:cxn ang="f45">
                  <a:pos x="f58" y="f59"/>
                </a:cxn>
                <a:cxn ang="f45">
                  <a:pos x="f58" y="f60"/>
                </a:cxn>
                <a:cxn ang="f45">
                  <a:pos x="f61" y="f60"/>
                </a:cxn>
                <a:cxn ang="f45">
                  <a:pos x="f62" y="f63"/>
                </a:cxn>
                <a:cxn ang="f45">
                  <a:pos x="f64" y="f65"/>
                </a:cxn>
                <a:cxn ang="f45">
                  <a:pos x="f58" y="f59"/>
                </a:cxn>
              </a:cxnLst>
              <a:rect l="f54" t="f57" r="f55" b="f56"/>
              <a:pathLst>
                <a:path w="2274417" h="2304903">
                  <a:moveTo>
                    <a:pt x="f5" y="f7"/>
                  </a:moveTo>
                  <a:lnTo>
                    <a:pt x="f5" y="f5"/>
                  </a:lnTo>
                  <a:lnTo>
                    <a:pt x="f6" y="f5"/>
                  </a:lnTo>
                  <a:lnTo>
                    <a:pt x="f8" y="f9"/>
                  </a:lnTo>
                  <a:cubicBezTo>
                    <a:pt x="f10" y="f11"/>
                    <a:pt x="f12" y="f13"/>
                    <a:pt x="f14" y="f15"/>
                  </a:cubicBezTo>
                  <a:lnTo>
                    <a:pt x="f5" y="f7"/>
                  </a:lnTo>
                  <a:close/>
                </a:path>
              </a:pathLst>
            </a:custGeom>
            <a:noFill/>
            <a:ln w="38103" cap="flat">
              <a:solidFill>
                <a:srgbClr val="D92866"/>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8" name="Freeform: Shape 11">
              <a:extLst>
                <a:ext uri="{FF2B5EF4-FFF2-40B4-BE49-F238E27FC236}">
                  <a16:creationId xmlns:a16="http://schemas.microsoft.com/office/drawing/2014/main" id="{491B698B-9712-7F1D-DE6A-0F6A2BF4DD72}"/>
                </a:ext>
              </a:extLst>
            </p:cNvPr>
            <p:cNvSpPr/>
            <p:nvPr/>
          </p:nvSpPr>
          <p:spPr>
            <a:xfrm rot="5400013">
              <a:off x="8623555" y="3269863"/>
              <a:ext cx="2103979" cy="2191825"/>
            </a:xfrm>
            <a:custGeom>
              <a:avLst/>
              <a:gdLst>
                <a:gd name="f0" fmla="val 10800000"/>
                <a:gd name="f1" fmla="val 5400000"/>
                <a:gd name="f2" fmla="val 180"/>
                <a:gd name="f3" fmla="val w"/>
                <a:gd name="f4" fmla="val h"/>
                <a:gd name="f5" fmla="val 0"/>
                <a:gd name="f6" fmla="val 2274417"/>
                <a:gd name="f7" fmla="val 2304905"/>
                <a:gd name="f8" fmla="val 164854"/>
                <a:gd name="f9" fmla="val 8324"/>
                <a:gd name="f10" fmla="val 1271923"/>
                <a:gd name="f11" fmla="val 120754"/>
                <a:gd name="f12" fmla="val 2152042"/>
                <a:gd name="f13" fmla="val 1000873"/>
                <a:gd name="f14" fmla="val 2264472"/>
                <a:gd name="f15" fmla="val 2107942"/>
                <a:gd name="f16" fmla="+- 0 0 -90"/>
                <a:gd name="f17" fmla="*/ f3 1 2274417"/>
                <a:gd name="f18" fmla="*/ f4 1 2304905"/>
                <a:gd name="f19" fmla="+- f7 0 f5"/>
                <a:gd name="f20" fmla="+- f6 0 f5"/>
                <a:gd name="f21" fmla="*/ f16 f0 1"/>
                <a:gd name="f22" fmla="*/ f20 1 2274417"/>
                <a:gd name="f23" fmla="*/ f19 1 2304905"/>
                <a:gd name="f24" fmla="*/ 0 f20 1"/>
                <a:gd name="f25" fmla="*/ 2304905 f19 1"/>
                <a:gd name="f26" fmla="*/ 0 f19 1"/>
                <a:gd name="f27" fmla="*/ 164854 f20 1"/>
                <a:gd name="f28" fmla="*/ 8324 f19 1"/>
                <a:gd name="f29" fmla="*/ 2264472 f20 1"/>
                <a:gd name="f30" fmla="*/ 2107942 f19 1"/>
                <a:gd name="f31" fmla="*/ 2274417 f20 1"/>
                <a:gd name="f32" fmla="*/ f21 1 f2"/>
                <a:gd name="f33" fmla="*/ f24 1 2274417"/>
                <a:gd name="f34" fmla="*/ f25 1 2304905"/>
                <a:gd name="f35" fmla="*/ f26 1 2304905"/>
                <a:gd name="f36" fmla="*/ f27 1 2274417"/>
                <a:gd name="f37" fmla="*/ f28 1 2304905"/>
                <a:gd name="f38" fmla="*/ f29 1 2274417"/>
                <a:gd name="f39" fmla="*/ f30 1 2304905"/>
                <a:gd name="f40" fmla="*/ f31 1 2274417"/>
                <a:gd name="f41" fmla="*/ f5 1 f22"/>
                <a:gd name="f42" fmla="*/ f6 1 f22"/>
                <a:gd name="f43" fmla="*/ f5 1 f23"/>
                <a:gd name="f44" fmla="*/ f7 1 f23"/>
                <a:gd name="f45" fmla="+- f32 0 f1"/>
                <a:gd name="f46" fmla="*/ f33 1 f22"/>
                <a:gd name="f47" fmla="*/ f34 1 f23"/>
                <a:gd name="f48" fmla="*/ f35 1 f23"/>
                <a:gd name="f49" fmla="*/ f36 1 f22"/>
                <a:gd name="f50" fmla="*/ f37 1 f23"/>
                <a:gd name="f51" fmla="*/ f38 1 f22"/>
                <a:gd name="f52" fmla="*/ f39 1 f23"/>
                <a:gd name="f53" fmla="*/ f40 1 f22"/>
                <a:gd name="f54" fmla="*/ f41 f17 1"/>
                <a:gd name="f55" fmla="*/ f42 f17 1"/>
                <a:gd name="f56" fmla="*/ f44 f18 1"/>
                <a:gd name="f57" fmla="*/ f43 f18 1"/>
                <a:gd name="f58" fmla="*/ f46 f17 1"/>
                <a:gd name="f59" fmla="*/ f47 f18 1"/>
                <a:gd name="f60" fmla="*/ f48 f18 1"/>
                <a:gd name="f61" fmla="*/ f49 f17 1"/>
                <a:gd name="f62" fmla="*/ f50 f18 1"/>
                <a:gd name="f63" fmla="*/ f51 f17 1"/>
                <a:gd name="f64" fmla="*/ f52 f18 1"/>
                <a:gd name="f65" fmla="*/ f53 f17 1"/>
              </a:gdLst>
              <a:ahLst/>
              <a:cxnLst>
                <a:cxn ang="3cd4">
                  <a:pos x="hc" y="t"/>
                </a:cxn>
                <a:cxn ang="0">
                  <a:pos x="r" y="vc"/>
                </a:cxn>
                <a:cxn ang="cd4">
                  <a:pos x="hc" y="b"/>
                </a:cxn>
                <a:cxn ang="cd2">
                  <a:pos x="l" y="vc"/>
                </a:cxn>
                <a:cxn ang="f45">
                  <a:pos x="f58" y="f59"/>
                </a:cxn>
                <a:cxn ang="f45">
                  <a:pos x="f58" y="f60"/>
                </a:cxn>
                <a:cxn ang="f45">
                  <a:pos x="f61" y="f62"/>
                </a:cxn>
                <a:cxn ang="f45">
                  <a:pos x="f63" y="f64"/>
                </a:cxn>
                <a:cxn ang="f45">
                  <a:pos x="f65" y="f59"/>
                </a:cxn>
                <a:cxn ang="f45">
                  <a:pos x="f58" y="f59"/>
                </a:cxn>
              </a:cxnLst>
              <a:rect l="f54" t="f57" r="f55" b="f56"/>
              <a:pathLst>
                <a:path w="2274417" h="2304905">
                  <a:moveTo>
                    <a:pt x="f5" y="f7"/>
                  </a:moveTo>
                  <a:lnTo>
                    <a:pt x="f5" y="f5"/>
                  </a:lnTo>
                  <a:lnTo>
                    <a:pt x="f8" y="f9"/>
                  </a:lnTo>
                  <a:cubicBezTo>
                    <a:pt x="f10" y="f11"/>
                    <a:pt x="f12" y="f13"/>
                    <a:pt x="f14" y="f15"/>
                  </a:cubicBezTo>
                  <a:lnTo>
                    <a:pt x="f6" y="f7"/>
                  </a:lnTo>
                  <a:lnTo>
                    <a:pt x="f5" y="f7"/>
                  </a:lnTo>
                  <a:close/>
                </a:path>
              </a:pathLst>
            </a:custGeom>
            <a:solidFill>
              <a:srgbClr val="FFFFFF"/>
            </a:solidFill>
            <a:ln w="38103" cap="flat">
              <a:solidFill>
                <a:srgbClr val="D9D9D9"/>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9" name="TextBox 17">
              <a:extLst>
                <a:ext uri="{FF2B5EF4-FFF2-40B4-BE49-F238E27FC236}">
                  <a16:creationId xmlns:a16="http://schemas.microsoft.com/office/drawing/2014/main" id="{A9F36D2B-FAAC-9CDE-CA7E-90B45062624D}"/>
                </a:ext>
              </a:extLst>
            </p:cNvPr>
            <p:cNvSpPr txBox="1"/>
            <p:nvPr/>
          </p:nvSpPr>
          <p:spPr>
            <a:xfrm>
              <a:off x="8418972" y="1967578"/>
              <a:ext cx="2191825" cy="64633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solidFill>
                    <a:srgbClr val="000000"/>
                  </a:solidFill>
                  <a:uFillTx/>
                  <a:latin typeface="Arial" pitchFamily="34"/>
                  <a:cs typeface="Arial" pitchFamily="34"/>
                </a:rPr>
                <a:t>Five </a:t>
              </a:r>
              <a:br>
                <a:rPr lang="en-GB" sz="1800" b="1" i="0" u="none" strike="noStrike" kern="1200" cap="none" spc="0" baseline="0">
                  <a:solidFill>
                    <a:srgbClr val="000000"/>
                  </a:solidFill>
                  <a:uFillTx/>
                  <a:latin typeface="Arial" pitchFamily="34"/>
                  <a:cs typeface="Arial" pitchFamily="34"/>
                </a:rPr>
              </a:br>
              <a:r>
                <a:rPr lang="en-GB" sz="1800" b="1" i="0" u="none" strike="noStrike" kern="1200" cap="none" spc="0" baseline="0">
                  <a:solidFill>
                    <a:srgbClr val="000000"/>
                  </a:solidFill>
                  <a:uFillTx/>
                  <a:latin typeface="Arial" pitchFamily="34"/>
                  <a:cs typeface="Arial" pitchFamily="34"/>
                </a:rPr>
                <a:t>key questions</a:t>
              </a:r>
              <a:endParaRPr lang="en-GB" sz="1600" b="1" i="0" u="none" strike="noStrike" kern="1200" cap="none" spc="0" baseline="0">
                <a:solidFill>
                  <a:srgbClr val="000000"/>
                </a:solidFill>
                <a:uFillTx/>
                <a:latin typeface="Arial" pitchFamily="34"/>
                <a:cs typeface="Arial" pitchFamily="34"/>
              </a:endParaRPr>
            </a:p>
          </p:txBody>
        </p:sp>
        <p:sp>
          <p:nvSpPr>
            <p:cNvPr id="10" name="TextBox 18">
              <a:extLst>
                <a:ext uri="{FF2B5EF4-FFF2-40B4-BE49-F238E27FC236}">
                  <a16:creationId xmlns:a16="http://schemas.microsoft.com/office/drawing/2014/main" id="{CD84BA86-148E-4651-F337-12D81D2B6E4F}"/>
                </a:ext>
              </a:extLst>
            </p:cNvPr>
            <p:cNvSpPr txBox="1"/>
            <p:nvPr/>
          </p:nvSpPr>
          <p:spPr>
            <a:xfrm>
              <a:off x="8610200" y="3970635"/>
              <a:ext cx="1571231" cy="64633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solidFill>
                    <a:srgbClr val="000000"/>
                  </a:solidFill>
                  <a:uFillTx/>
                  <a:latin typeface="Arial" pitchFamily="34"/>
                  <a:cs typeface="Arial" pitchFamily="34"/>
                </a:rPr>
                <a:t>Quality statements</a:t>
              </a:r>
              <a:endParaRPr lang="en-GB" sz="1600" b="1" i="0" u="none" strike="noStrike" kern="1200" cap="none" spc="0" baseline="0">
                <a:solidFill>
                  <a:srgbClr val="000000"/>
                </a:solidFill>
                <a:uFillTx/>
                <a:latin typeface="Arial" pitchFamily="34"/>
                <a:cs typeface="Arial" pitchFamily="34"/>
              </a:endParaRPr>
            </a:p>
          </p:txBody>
        </p:sp>
        <p:sp>
          <p:nvSpPr>
            <p:cNvPr id="11" name="TextBox 19">
              <a:extLst>
                <a:ext uri="{FF2B5EF4-FFF2-40B4-BE49-F238E27FC236}">
                  <a16:creationId xmlns:a16="http://schemas.microsoft.com/office/drawing/2014/main" id="{08E50EFF-4AB2-4D57-338F-8AB6E8A18558}"/>
                </a:ext>
              </a:extLst>
            </p:cNvPr>
            <p:cNvSpPr txBox="1"/>
            <p:nvPr/>
          </p:nvSpPr>
          <p:spPr>
            <a:xfrm>
              <a:off x="6878125" y="3979660"/>
              <a:ext cx="1380158" cy="64633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solidFill>
                    <a:srgbClr val="000000"/>
                  </a:solidFill>
                  <a:uFillTx/>
                  <a:latin typeface="Arial" pitchFamily="34"/>
                  <a:cs typeface="Arial" pitchFamily="34"/>
                </a:rPr>
                <a:t>Evidence categories</a:t>
              </a:r>
              <a:r>
                <a:rPr lang="en-US" sz="1600" b="0" i="0" u="none" strike="noStrike" kern="1200" cap="none" spc="0" baseline="0">
                  <a:solidFill>
                    <a:srgbClr val="000000"/>
                  </a:solidFill>
                  <a:uFillTx/>
                  <a:latin typeface="Arial" pitchFamily="34"/>
                  <a:ea typeface="ＭＳ Ｐゴシック"/>
                  <a:cs typeface="Arial" pitchFamily="34"/>
                </a:rPr>
                <a:t>​</a:t>
              </a:r>
              <a:endParaRPr lang="en-GB" sz="1600" b="0" i="0" u="none" strike="noStrike" kern="1200" cap="none" spc="0" baseline="0">
                <a:solidFill>
                  <a:srgbClr val="000000"/>
                </a:solidFill>
                <a:uFillTx/>
                <a:latin typeface="Arial" pitchFamily="34"/>
                <a:ea typeface="ヒラギノ角ゴ Pro W3"/>
                <a:cs typeface="Arial" pitchFamily="34"/>
              </a:endParaRPr>
            </a:p>
          </p:txBody>
        </p:sp>
        <p:sp>
          <p:nvSpPr>
            <p:cNvPr id="12" name="TextBox 20">
              <a:extLst>
                <a:ext uri="{FF2B5EF4-FFF2-40B4-BE49-F238E27FC236}">
                  <a16:creationId xmlns:a16="http://schemas.microsoft.com/office/drawing/2014/main" id="{45C535D5-7B9D-4529-C5E8-937ABEE20B52}"/>
                </a:ext>
              </a:extLst>
            </p:cNvPr>
            <p:cNvSpPr txBox="1"/>
            <p:nvPr/>
          </p:nvSpPr>
          <p:spPr>
            <a:xfrm>
              <a:off x="6534814" y="1799027"/>
              <a:ext cx="1962037" cy="1200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1200" cap="none" spc="0" baseline="0">
                  <a:solidFill>
                    <a:srgbClr val="000000"/>
                  </a:solidFill>
                  <a:uFillTx/>
                  <a:latin typeface="Arial" pitchFamily="34"/>
                  <a:cs typeface="Arial" pitchFamily="34"/>
                </a:rPr>
                <a:t>Specific </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1200" cap="none" spc="0" baseline="0">
                  <a:solidFill>
                    <a:srgbClr val="000000"/>
                  </a:solidFill>
                  <a:uFillTx/>
                  <a:latin typeface="Arial" pitchFamily="34"/>
                  <a:cs typeface="Arial" pitchFamily="34"/>
                </a:rPr>
                <a:t>evidence and quality indicators </a:t>
              </a:r>
            </a:p>
          </p:txBody>
        </p:sp>
      </p:grpSp>
      <p:sp>
        <p:nvSpPr>
          <p:cNvPr id="13" name="Freeform: Shape 38">
            <a:extLst>
              <a:ext uri="{FF2B5EF4-FFF2-40B4-BE49-F238E27FC236}">
                <a16:creationId xmlns:a16="http://schemas.microsoft.com/office/drawing/2014/main" id="{1D59018A-0FB3-1355-ED89-CA980493C9C6}"/>
              </a:ext>
            </a:extLst>
          </p:cNvPr>
          <p:cNvSpPr/>
          <p:nvPr/>
        </p:nvSpPr>
        <p:spPr>
          <a:xfrm rot="16200004">
            <a:off x="5954783" y="615620"/>
            <a:ext cx="2526560" cy="2640384"/>
          </a:xfrm>
          <a:custGeom>
            <a:avLst/>
            <a:gdLst>
              <a:gd name="f0" fmla="val 10800000"/>
              <a:gd name="f1" fmla="val 5400000"/>
              <a:gd name="f2" fmla="val 180"/>
              <a:gd name="f3" fmla="val w"/>
              <a:gd name="f4" fmla="val h"/>
              <a:gd name="f5" fmla="val 0"/>
              <a:gd name="f6" fmla="val 2526563"/>
              <a:gd name="f7" fmla="val 2640389"/>
              <a:gd name="f8" fmla="val 2242471"/>
              <a:gd name="f9" fmla="val 2230663"/>
              <a:gd name="f10" fmla="val 2400026"/>
              <a:gd name="f11" fmla="val 2121345"/>
              <a:gd name="f12" fmla="val 1293608"/>
              <a:gd name="f13" fmla="val 1265577"/>
              <a:gd name="f14" fmla="val 414007"/>
              <a:gd name="f15" fmla="val 189140"/>
              <a:gd name="f16" fmla="val 301644"/>
              <a:gd name="f17" fmla="val 291827"/>
              <a:gd name="f18" fmla="val 147618"/>
              <a:gd name="f19" fmla="val 144210"/>
              <a:gd name="f20" fmla="val 3409"/>
              <a:gd name="f21" fmla="val 218187"/>
              <a:gd name="f22" fmla="val 11148"/>
              <a:gd name="f23" fmla="val 1428329"/>
              <a:gd name="f24" fmla="val 137467"/>
              <a:gd name="f25" fmla="val 2390392"/>
              <a:gd name="f26" fmla="val 1126324"/>
              <a:gd name="f27" fmla="val 2513288"/>
              <a:gd name="f28" fmla="val 2370170"/>
              <a:gd name="f29" fmla="+- 0 0 -90"/>
              <a:gd name="f30" fmla="*/ f3 1 2526563"/>
              <a:gd name="f31" fmla="*/ f4 1 2640389"/>
              <a:gd name="f32" fmla="+- f7 0 f5"/>
              <a:gd name="f33" fmla="+- f6 0 f5"/>
              <a:gd name="f34" fmla="*/ f29 f0 1"/>
              <a:gd name="f35" fmla="*/ f33 1 2526563"/>
              <a:gd name="f36" fmla="*/ f32 1 2640389"/>
              <a:gd name="f37" fmla="*/ 2526563 f33 1"/>
              <a:gd name="f38" fmla="*/ 2640389 f32 1"/>
              <a:gd name="f39" fmla="*/ 2242471 f33 1"/>
              <a:gd name="f40" fmla="*/ 2230663 f33 1"/>
              <a:gd name="f41" fmla="*/ 2400026 f32 1"/>
              <a:gd name="f42" fmla="*/ 189140 f33 1"/>
              <a:gd name="f43" fmla="*/ 301644 f32 1"/>
              <a:gd name="f44" fmla="*/ 0 f33 1"/>
              <a:gd name="f45" fmla="*/ 291827 f32 1"/>
              <a:gd name="f46" fmla="*/ 147618 f33 1"/>
              <a:gd name="f47" fmla="*/ 144210 f32 1"/>
              <a:gd name="f48" fmla="*/ 3409 f33 1"/>
              <a:gd name="f49" fmla="*/ 0 f32 1"/>
              <a:gd name="f50" fmla="*/ 218187 f33 1"/>
              <a:gd name="f51" fmla="*/ 11148 f32 1"/>
              <a:gd name="f52" fmla="*/ 2513288 f33 1"/>
              <a:gd name="f53" fmla="*/ 2370170 f32 1"/>
              <a:gd name="f54" fmla="*/ f34 1 f2"/>
              <a:gd name="f55" fmla="*/ f37 1 2526563"/>
              <a:gd name="f56" fmla="*/ f38 1 2640389"/>
              <a:gd name="f57" fmla="*/ f39 1 2526563"/>
              <a:gd name="f58" fmla="*/ f40 1 2526563"/>
              <a:gd name="f59" fmla="*/ f41 1 2640389"/>
              <a:gd name="f60" fmla="*/ f42 1 2526563"/>
              <a:gd name="f61" fmla="*/ f43 1 2640389"/>
              <a:gd name="f62" fmla="*/ f44 1 2526563"/>
              <a:gd name="f63" fmla="*/ f45 1 2640389"/>
              <a:gd name="f64" fmla="*/ f46 1 2526563"/>
              <a:gd name="f65" fmla="*/ f47 1 2640389"/>
              <a:gd name="f66" fmla="*/ f48 1 2526563"/>
              <a:gd name="f67" fmla="*/ f49 1 2640389"/>
              <a:gd name="f68" fmla="*/ f50 1 2526563"/>
              <a:gd name="f69" fmla="*/ f51 1 2640389"/>
              <a:gd name="f70" fmla="*/ f52 1 2526563"/>
              <a:gd name="f71" fmla="*/ f53 1 2640389"/>
              <a:gd name="f72" fmla="*/ f5 1 f35"/>
              <a:gd name="f73" fmla="*/ f6 1 f35"/>
              <a:gd name="f74" fmla="*/ f5 1 f36"/>
              <a:gd name="f75" fmla="*/ f7 1 f36"/>
              <a:gd name="f76" fmla="+- f54 0 f1"/>
              <a:gd name="f77" fmla="*/ f55 1 f35"/>
              <a:gd name="f78" fmla="*/ f56 1 f36"/>
              <a:gd name="f79" fmla="*/ f57 1 f35"/>
              <a:gd name="f80" fmla="*/ f58 1 f35"/>
              <a:gd name="f81" fmla="*/ f59 1 f36"/>
              <a:gd name="f82" fmla="*/ f60 1 f35"/>
              <a:gd name="f83" fmla="*/ f61 1 f36"/>
              <a:gd name="f84" fmla="*/ f62 1 f35"/>
              <a:gd name="f85" fmla="*/ f63 1 f36"/>
              <a:gd name="f86" fmla="*/ f64 1 f35"/>
              <a:gd name="f87" fmla="*/ f65 1 f36"/>
              <a:gd name="f88" fmla="*/ f66 1 f35"/>
              <a:gd name="f89" fmla="*/ f67 1 f36"/>
              <a:gd name="f90" fmla="*/ f68 1 f35"/>
              <a:gd name="f91" fmla="*/ f69 1 f36"/>
              <a:gd name="f92" fmla="*/ f70 1 f35"/>
              <a:gd name="f93" fmla="*/ f71 1 f36"/>
              <a:gd name="f94" fmla="*/ f72 f30 1"/>
              <a:gd name="f95" fmla="*/ f73 f30 1"/>
              <a:gd name="f96" fmla="*/ f75 f31 1"/>
              <a:gd name="f97" fmla="*/ f74 f31 1"/>
              <a:gd name="f98" fmla="*/ f77 f30 1"/>
              <a:gd name="f99" fmla="*/ f78 f31 1"/>
              <a:gd name="f100" fmla="*/ f79 f30 1"/>
              <a:gd name="f101" fmla="*/ f80 f30 1"/>
              <a:gd name="f102" fmla="*/ f81 f31 1"/>
              <a:gd name="f103" fmla="*/ f82 f30 1"/>
              <a:gd name="f104" fmla="*/ f83 f31 1"/>
              <a:gd name="f105" fmla="*/ f84 f30 1"/>
              <a:gd name="f106" fmla="*/ f85 f31 1"/>
              <a:gd name="f107" fmla="*/ f86 f30 1"/>
              <a:gd name="f108" fmla="*/ f87 f31 1"/>
              <a:gd name="f109" fmla="*/ f88 f30 1"/>
              <a:gd name="f110" fmla="*/ f89 f31 1"/>
              <a:gd name="f111" fmla="*/ f90 f30 1"/>
              <a:gd name="f112" fmla="*/ f91 f31 1"/>
              <a:gd name="f113" fmla="*/ f92 f30 1"/>
              <a:gd name="f114" fmla="*/ f93 f31 1"/>
            </a:gdLst>
            <a:ahLst/>
            <a:cxnLst>
              <a:cxn ang="3cd4">
                <a:pos x="hc" y="t"/>
              </a:cxn>
              <a:cxn ang="0">
                <a:pos x="r" y="vc"/>
              </a:cxn>
              <a:cxn ang="cd4">
                <a:pos x="hc" y="b"/>
              </a:cxn>
              <a:cxn ang="cd2">
                <a:pos x="l" y="vc"/>
              </a:cxn>
              <a:cxn ang="f76">
                <a:pos x="f98" y="f99"/>
              </a:cxn>
              <a:cxn ang="f76">
                <a:pos x="f100" y="f99"/>
              </a:cxn>
              <a:cxn ang="f76">
                <a:pos x="f101" y="f102"/>
              </a:cxn>
              <a:cxn ang="f76">
                <a:pos x="f103" y="f104"/>
              </a:cxn>
              <a:cxn ang="f76">
                <a:pos x="f105" y="f106"/>
              </a:cxn>
              <a:cxn ang="f76">
                <a:pos x="f107" y="f108"/>
              </a:cxn>
              <a:cxn ang="f76">
                <a:pos x="f109" y="f110"/>
              </a:cxn>
              <a:cxn ang="f76">
                <a:pos x="f111" y="f112"/>
              </a:cxn>
              <a:cxn ang="f76">
                <a:pos x="f113" y="f114"/>
              </a:cxn>
              <a:cxn ang="f76">
                <a:pos x="f98" y="f99"/>
              </a:cxn>
            </a:cxnLst>
            <a:rect l="f94" t="f97" r="f95" b="f96"/>
            <a:pathLst>
              <a:path w="2526563" h="2640389">
                <a:moveTo>
                  <a:pt x="f6" y="f7"/>
                </a:moveTo>
                <a:lnTo>
                  <a:pt x="f8" y="f7"/>
                </a:lnTo>
                <a:lnTo>
                  <a:pt x="f9" y="f10"/>
                </a:lnTo>
                <a:cubicBezTo>
                  <a:pt x="f11" y="f12"/>
                  <a:pt x="f13" y="f14"/>
                  <a:pt x="f15" y="f16"/>
                </a:cubicBezTo>
                <a:lnTo>
                  <a:pt x="f5" y="f17"/>
                </a:lnTo>
                <a:lnTo>
                  <a:pt x="f18" y="f19"/>
                </a:lnTo>
                <a:lnTo>
                  <a:pt x="f20" y="f5"/>
                </a:lnTo>
                <a:lnTo>
                  <a:pt x="f21" y="f22"/>
                </a:lnTo>
                <a:cubicBezTo>
                  <a:pt x="f23" y="f24"/>
                  <a:pt x="f25" y="f26"/>
                  <a:pt x="f27" y="f28"/>
                </a:cubicBezTo>
                <a:lnTo>
                  <a:pt x="f6" y="f7"/>
                </a:lnTo>
                <a:close/>
              </a:path>
            </a:pathLst>
          </a:custGeom>
          <a:solidFill>
            <a:srgbClr val="D9D9D9"/>
          </a:solidFill>
          <a:ln cap="flat">
            <a:noFill/>
            <a:prstDash val="solid"/>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Arial"/>
            </a:endParaRPr>
          </a:p>
        </p:txBody>
      </p:sp>
      <p:sp>
        <p:nvSpPr>
          <p:cNvPr id="14" name="Freeform: Shape 37">
            <a:extLst>
              <a:ext uri="{FF2B5EF4-FFF2-40B4-BE49-F238E27FC236}">
                <a16:creationId xmlns:a16="http://schemas.microsoft.com/office/drawing/2014/main" id="{EB2C7DF4-938D-7FA0-4ADE-25979A342B5F}"/>
              </a:ext>
            </a:extLst>
          </p:cNvPr>
          <p:cNvSpPr/>
          <p:nvPr/>
        </p:nvSpPr>
        <p:spPr>
          <a:xfrm rot="16200004">
            <a:off x="8764813" y="835208"/>
            <a:ext cx="2537395" cy="2280275"/>
          </a:xfrm>
          <a:custGeom>
            <a:avLst/>
            <a:gdLst>
              <a:gd name="f0" fmla="val 10800000"/>
              <a:gd name="f1" fmla="val 5400000"/>
              <a:gd name="f2" fmla="val 180"/>
              <a:gd name="f3" fmla="val w"/>
              <a:gd name="f4" fmla="val h"/>
              <a:gd name="f5" fmla="val 0"/>
              <a:gd name="f6" fmla="val 2537392"/>
              <a:gd name="f7" fmla="val 2280276"/>
              <a:gd name="f8" fmla="val 55718"/>
              <a:gd name="f9" fmla="val 2519306"/>
              <a:gd name="f10" fmla="val 177518"/>
              <a:gd name="f11" fmla="val 2296670"/>
              <a:gd name="f12" fmla="val 1295814"/>
              <a:gd name="f13" fmla="val 1386872"/>
              <a:gd name="f14" fmla="val 2156829"/>
              <a:gd name="f15" fmla="val 263168"/>
              <a:gd name="f16" fmla="val 2274125"/>
              <a:gd name="f17" fmla="val 144660"/>
              <a:gd name="f18" fmla="val 2149221"/>
              <a:gd name="f19" fmla="val 145869"/>
              <a:gd name="f20" fmla="val 1988210"/>
              <a:gd name="f21" fmla="val 234121"/>
              <a:gd name="f22" fmla="val 1983630"/>
              <a:gd name="f23" fmla="val 1233670"/>
              <a:gd name="f24" fmla="val 1879292"/>
              <a:gd name="f25" fmla="val 2042948"/>
              <a:gd name="f26" fmla="val 1113407"/>
              <a:gd name="f27" fmla="val 2240986"/>
              <a:gd name="f28" fmla="val 118669"/>
              <a:gd name="f29" fmla="val 2258607"/>
              <a:gd name="f30" fmla="val 2369823"/>
              <a:gd name="f31" fmla="val 201686"/>
              <a:gd name="f32" fmla="+- 0 0 -90"/>
              <a:gd name="f33" fmla="*/ f3 1 2537392"/>
              <a:gd name="f34" fmla="*/ f4 1 2280276"/>
              <a:gd name="f35" fmla="+- f7 0 f5"/>
              <a:gd name="f36" fmla="+- f6 0 f5"/>
              <a:gd name="f37" fmla="*/ f32 f0 1"/>
              <a:gd name="f38" fmla="*/ f36 1 2537392"/>
              <a:gd name="f39" fmla="*/ f35 1 2280276"/>
              <a:gd name="f40" fmla="*/ 2537392 f36 1"/>
              <a:gd name="f41" fmla="*/ 55718 f35 1"/>
              <a:gd name="f42" fmla="*/ 2519306 f36 1"/>
              <a:gd name="f43" fmla="*/ 177518 f35 1"/>
              <a:gd name="f44" fmla="*/ 263168 f36 1"/>
              <a:gd name="f45" fmla="*/ 2274125 f35 1"/>
              <a:gd name="f46" fmla="*/ 144660 f36 1"/>
              <a:gd name="f47" fmla="*/ 2280276 f35 1"/>
              <a:gd name="f48" fmla="*/ 0 f36 1"/>
              <a:gd name="f49" fmla="*/ 2149221 f35 1"/>
              <a:gd name="f50" fmla="*/ 145869 f36 1"/>
              <a:gd name="f51" fmla="*/ 1988210 f35 1"/>
              <a:gd name="f52" fmla="*/ 234121 f36 1"/>
              <a:gd name="f53" fmla="*/ 1983630 f35 1"/>
              <a:gd name="f54" fmla="*/ 2240986 f36 1"/>
              <a:gd name="f55" fmla="*/ 118669 f35 1"/>
              <a:gd name="f56" fmla="*/ 2258607 f36 1"/>
              <a:gd name="f57" fmla="*/ 0 f35 1"/>
              <a:gd name="f58" fmla="*/ 2369823 f36 1"/>
              <a:gd name="f59" fmla="*/ 201686 f35 1"/>
              <a:gd name="f60" fmla="*/ f37 1 f2"/>
              <a:gd name="f61" fmla="*/ f40 1 2537392"/>
              <a:gd name="f62" fmla="*/ f41 1 2280276"/>
              <a:gd name="f63" fmla="*/ f42 1 2537392"/>
              <a:gd name="f64" fmla="*/ f43 1 2280276"/>
              <a:gd name="f65" fmla="*/ f44 1 2537392"/>
              <a:gd name="f66" fmla="*/ f45 1 2280276"/>
              <a:gd name="f67" fmla="*/ f46 1 2537392"/>
              <a:gd name="f68" fmla="*/ f47 1 2280276"/>
              <a:gd name="f69" fmla="*/ f48 1 2537392"/>
              <a:gd name="f70" fmla="*/ f49 1 2280276"/>
              <a:gd name="f71" fmla="*/ f50 1 2537392"/>
              <a:gd name="f72" fmla="*/ f51 1 2280276"/>
              <a:gd name="f73" fmla="*/ f52 1 2537392"/>
              <a:gd name="f74" fmla="*/ f53 1 2280276"/>
              <a:gd name="f75" fmla="*/ f54 1 2537392"/>
              <a:gd name="f76" fmla="*/ f55 1 2280276"/>
              <a:gd name="f77" fmla="*/ f56 1 2537392"/>
              <a:gd name="f78" fmla="*/ f57 1 2280276"/>
              <a:gd name="f79" fmla="*/ f58 1 2537392"/>
              <a:gd name="f80" fmla="*/ f59 1 2280276"/>
              <a:gd name="f81" fmla="*/ f5 1 f38"/>
              <a:gd name="f82" fmla="*/ f6 1 f38"/>
              <a:gd name="f83" fmla="*/ f5 1 f39"/>
              <a:gd name="f84" fmla="*/ f7 1 f39"/>
              <a:gd name="f85" fmla="+- f60 0 f1"/>
              <a:gd name="f86" fmla="*/ f61 1 f38"/>
              <a:gd name="f87" fmla="*/ f62 1 f39"/>
              <a:gd name="f88" fmla="*/ f63 1 f38"/>
              <a:gd name="f89" fmla="*/ f64 1 f39"/>
              <a:gd name="f90" fmla="*/ f65 1 f38"/>
              <a:gd name="f91" fmla="*/ f66 1 f39"/>
              <a:gd name="f92" fmla="*/ f67 1 f38"/>
              <a:gd name="f93" fmla="*/ f68 1 f39"/>
              <a:gd name="f94" fmla="*/ f69 1 f38"/>
              <a:gd name="f95" fmla="*/ f70 1 f39"/>
              <a:gd name="f96" fmla="*/ f71 1 f38"/>
              <a:gd name="f97" fmla="*/ f72 1 f39"/>
              <a:gd name="f98" fmla="*/ f73 1 f38"/>
              <a:gd name="f99" fmla="*/ f74 1 f39"/>
              <a:gd name="f100" fmla="*/ f75 1 f38"/>
              <a:gd name="f101" fmla="*/ f76 1 f39"/>
              <a:gd name="f102" fmla="*/ f77 1 f38"/>
              <a:gd name="f103" fmla="*/ f78 1 f39"/>
              <a:gd name="f104" fmla="*/ f79 1 f38"/>
              <a:gd name="f105" fmla="*/ f80 1 f39"/>
              <a:gd name="f106" fmla="*/ f81 f33 1"/>
              <a:gd name="f107" fmla="*/ f82 f33 1"/>
              <a:gd name="f108" fmla="*/ f84 f34 1"/>
              <a:gd name="f109" fmla="*/ f83 f34 1"/>
              <a:gd name="f110" fmla="*/ f86 f33 1"/>
              <a:gd name="f111" fmla="*/ f87 f34 1"/>
              <a:gd name="f112" fmla="*/ f88 f33 1"/>
              <a:gd name="f113" fmla="*/ f89 f34 1"/>
              <a:gd name="f114" fmla="*/ f90 f33 1"/>
              <a:gd name="f115" fmla="*/ f91 f34 1"/>
              <a:gd name="f116" fmla="*/ f92 f33 1"/>
              <a:gd name="f117" fmla="*/ f93 f34 1"/>
              <a:gd name="f118" fmla="*/ f94 f33 1"/>
              <a:gd name="f119" fmla="*/ f95 f34 1"/>
              <a:gd name="f120" fmla="*/ f96 f33 1"/>
              <a:gd name="f121" fmla="*/ f97 f34 1"/>
              <a:gd name="f122" fmla="*/ f98 f33 1"/>
              <a:gd name="f123" fmla="*/ f99 f34 1"/>
              <a:gd name="f124" fmla="*/ f100 f33 1"/>
              <a:gd name="f125" fmla="*/ f101 f34 1"/>
              <a:gd name="f126" fmla="*/ f102 f33 1"/>
              <a:gd name="f127" fmla="*/ f103 f34 1"/>
              <a:gd name="f128" fmla="*/ f104 f33 1"/>
              <a:gd name="f129" fmla="*/ f105 f34 1"/>
            </a:gdLst>
            <a:ahLst/>
            <a:cxnLst>
              <a:cxn ang="3cd4">
                <a:pos x="hc" y="t"/>
              </a:cxn>
              <a:cxn ang="0">
                <a:pos x="r" y="vc"/>
              </a:cxn>
              <a:cxn ang="cd4">
                <a:pos x="hc" y="b"/>
              </a:cxn>
              <a:cxn ang="cd2">
                <a:pos x="l" y="vc"/>
              </a:cxn>
              <a:cxn ang="f85">
                <a:pos x="f110" y="f111"/>
              </a:cxn>
              <a:cxn ang="f85">
                <a:pos x="f112" y="f113"/>
              </a:cxn>
              <a:cxn ang="f85">
                <a:pos x="f114" y="f115"/>
              </a:cxn>
              <a:cxn ang="f85">
                <a:pos x="f116" y="f117"/>
              </a:cxn>
              <a:cxn ang="f85">
                <a:pos x="f118" y="f119"/>
              </a:cxn>
              <a:cxn ang="f85">
                <a:pos x="f120" y="f121"/>
              </a:cxn>
              <a:cxn ang="f85">
                <a:pos x="f122" y="f123"/>
              </a:cxn>
              <a:cxn ang="f85">
                <a:pos x="f124" y="f125"/>
              </a:cxn>
              <a:cxn ang="f85">
                <a:pos x="f126" y="f127"/>
              </a:cxn>
              <a:cxn ang="f85">
                <a:pos x="f128" y="f129"/>
              </a:cxn>
              <a:cxn ang="f85">
                <a:pos x="f110" y="f111"/>
              </a:cxn>
            </a:cxnLst>
            <a:rect l="f106" t="f109" r="f107" b="f108"/>
            <a:pathLst>
              <a:path w="2537392" h="2280276">
                <a:moveTo>
                  <a:pt x="f6" y="f8"/>
                </a:moveTo>
                <a:lnTo>
                  <a:pt x="f9" y="f10"/>
                </a:lnTo>
                <a:cubicBezTo>
                  <a:pt x="f11" y="f12"/>
                  <a:pt x="f13" y="f14"/>
                  <a:pt x="f15" y="f16"/>
                </a:cubicBezTo>
                <a:lnTo>
                  <a:pt x="f17" y="f7"/>
                </a:lnTo>
                <a:lnTo>
                  <a:pt x="f5" y="f18"/>
                </a:lnTo>
                <a:lnTo>
                  <a:pt x="f19" y="f20"/>
                </a:lnTo>
                <a:lnTo>
                  <a:pt x="f21" y="f22"/>
                </a:lnTo>
                <a:cubicBezTo>
                  <a:pt x="f23" y="f24"/>
                  <a:pt x="f25" y="f26"/>
                  <a:pt x="f27" y="f28"/>
                </a:cubicBezTo>
                <a:lnTo>
                  <a:pt x="f29" y="f5"/>
                </a:lnTo>
                <a:lnTo>
                  <a:pt x="f30" y="f31"/>
                </a:lnTo>
                <a:lnTo>
                  <a:pt x="f6" y="f8"/>
                </a:lnTo>
                <a:close/>
              </a:path>
            </a:pathLst>
          </a:custGeom>
          <a:solidFill>
            <a:srgbClr val="D9D9D9"/>
          </a:solidFill>
          <a:ln cap="flat">
            <a:noFill/>
            <a:prstDash val="solid"/>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Arial"/>
            </a:endParaRPr>
          </a:p>
        </p:txBody>
      </p:sp>
      <p:sp>
        <p:nvSpPr>
          <p:cNvPr id="15" name="Freeform: Shape 31">
            <a:extLst>
              <a:ext uri="{FF2B5EF4-FFF2-40B4-BE49-F238E27FC236}">
                <a16:creationId xmlns:a16="http://schemas.microsoft.com/office/drawing/2014/main" id="{86E05A2A-3BBC-2AF8-6342-3EA97515E4E1}"/>
              </a:ext>
            </a:extLst>
          </p:cNvPr>
          <p:cNvSpPr/>
          <p:nvPr/>
        </p:nvSpPr>
        <p:spPr>
          <a:xfrm rot="16200004">
            <a:off x="5928879" y="3226698"/>
            <a:ext cx="2559743" cy="2611352"/>
          </a:xfrm>
          <a:custGeom>
            <a:avLst/>
            <a:gdLst>
              <a:gd name="f0" fmla="val 10800000"/>
              <a:gd name="f1" fmla="val 5400000"/>
              <a:gd name="f2" fmla="val 180"/>
              <a:gd name="f3" fmla="val w"/>
              <a:gd name="f4" fmla="val h"/>
              <a:gd name="f5" fmla="val 0"/>
              <a:gd name="f6" fmla="val 2559747"/>
              <a:gd name="f7" fmla="val 2611349"/>
              <a:gd name="f8" fmla="val 139038"/>
              <a:gd name="f9" fmla="val 2406018"/>
              <a:gd name="f10" fmla="val 292766"/>
              <a:gd name="f11" fmla="val 2334614"/>
              <a:gd name="f12" fmla="val 296472"/>
              <a:gd name="f13" fmla="val 1258177"/>
              <a:gd name="f14" fmla="val 408834"/>
              <a:gd name="f15" fmla="val 402409"/>
              <a:gd name="f16" fmla="val 1288436"/>
              <a:gd name="f17" fmla="val 293090"/>
              <a:gd name="f18" fmla="val 2394853"/>
              <a:gd name="f19" fmla="val 282455"/>
              <a:gd name="f20" fmla="val 124572"/>
              <a:gd name="f21" fmla="val 2453466"/>
              <a:gd name="f22" fmla="val 2578037"/>
              <a:gd name="f23" fmla="val 10466"/>
              <a:gd name="f24" fmla="val 2364997"/>
              <a:gd name="f25" fmla="val 133363"/>
              <a:gd name="f26" fmla="val 1121152"/>
              <a:gd name="f27" fmla="val 1095425"/>
              <a:gd name="f28" fmla="val 132295"/>
              <a:gd name="f29" fmla="val 2305567"/>
              <a:gd name="f30" fmla="val 5976"/>
              <a:gd name="f31" fmla="val 2420709"/>
              <a:gd name="f32" fmla="+- 0 0 -90"/>
              <a:gd name="f33" fmla="*/ f3 1 2559747"/>
              <a:gd name="f34" fmla="*/ f4 1 2611349"/>
              <a:gd name="f35" fmla="+- f7 0 f5"/>
              <a:gd name="f36" fmla="+- f6 0 f5"/>
              <a:gd name="f37" fmla="*/ f32 f0 1"/>
              <a:gd name="f38" fmla="*/ f36 1 2559747"/>
              <a:gd name="f39" fmla="*/ f35 1 2611349"/>
              <a:gd name="f40" fmla="*/ 2559747 f36 1"/>
              <a:gd name="f41" fmla="*/ 139038 f35 1"/>
              <a:gd name="f42" fmla="*/ 2406018 f36 1"/>
              <a:gd name="f43" fmla="*/ 292766 f35 1"/>
              <a:gd name="f44" fmla="*/ 2334614 f36 1"/>
              <a:gd name="f45" fmla="*/ 296472 f35 1"/>
              <a:gd name="f46" fmla="*/ 293090 f36 1"/>
              <a:gd name="f47" fmla="*/ 2394853 f35 1"/>
              <a:gd name="f48" fmla="*/ 282455 f36 1"/>
              <a:gd name="f49" fmla="*/ 2611349 f35 1"/>
              <a:gd name="f50" fmla="*/ 124572 f36 1"/>
              <a:gd name="f51" fmla="*/ 2453466 f35 1"/>
              <a:gd name="f52" fmla="*/ 0 f36 1"/>
              <a:gd name="f53" fmla="*/ 2578037 f35 1"/>
              <a:gd name="f54" fmla="*/ 10466 f36 1"/>
              <a:gd name="f55" fmla="*/ 2364997 f35 1"/>
              <a:gd name="f56" fmla="*/ 2305567 f36 1"/>
              <a:gd name="f57" fmla="*/ 5976 f35 1"/>
              <a:gd name="f58" fmla="*/ 2420709 f36 1"/>
              <a:gd name="f59" fmla="*/ 0 f35 1"/>
              <a:gd name="f60" fmla="*/ f37 1 f2"/>
              <a:gd name="f61" fmla="*/ f40 1 2559747"/>
              <a:gd name="f62" fmla="*/ f41 1 2611349"/>
              <a:gd name="f63" fmla="*/ f42 1 2559747"/>
              <a:gd name="f64" fmla="*/ f43 1 2611349"/>
              <a:gd name="f65" fmla="*/ f44 1 2559747"/>
              <a:gd name="f66" fmla="*/ f45 1 2611349"/>
              <a:gd name="f67" fmla="*/ f46 1 2559747"/>
              <a:gd name="f68" fmla="*/ f47 1 2611349"/>
              <a:gd name="f69" fmla="*/ f48 1 2559747"/>
              <a:gd name="f70" fmla="*/ f49 1 2611349"/>
              <a:gd name="f71" fmla="*/ f50 1 2559747"/>
              <a:gd name="f72" fmla="*/ f51 1 2611349"/>
              <a:gd name="f73" fmla="*/ f52 1 2559747"/>
              <a:gd name="f74" fmla="*/ f53 1 2611349"/>
              <a:gd name="f75" fmla="*/ f54 1 2559747"/>
              <a:gd name="f76" fmla="*/ f55 1 2611349"/>
              <a:gd name="f77" fmla="*/ f56 1 2559747"/>
              <a:gd name="f78" fmla="*/ f57 1 2611349"/>
              <a:gd name="f79" fmla="*/ f58 1 2559747"/>
              <a:gd name="f80" fmla="*/ f59 1 2611349"/>
              <a:gd name="f81" fmla="*/ f5 1 f38"/>
              <a:gd name="f82" fmla="*/ f6 1 f38"/>
              <a:gd name="f83" fmla="*/ f5 1 f39"/>
              <a:gd name="f84" fmla="*/ f7 1 f39"/>
              <a:gd name="f85" fmla="+- f60 0 f1"/>
              <a:gd name="f86" fmla="*/ f61 1 f38"/>
              <a:gd name="f87" fmla="*/ f62 1 f39"/>
              <a:gd name="f88" fmla="*/ f63 1 f38"/>
              <a:gd name="f89" fmla="*/ f64 1 f39"/>
              <a:gd name="f90" fmla="*/ f65 1 f38"/>
              <a:gd name="f91" fmla="*/ f66 1 f39"/>
              <a:gd name="f92" fmla="*/ f67 1 f38"/>
              <a:gd name="f93" fmla="*/ f68 1 f39"/>
              <a:gd name="f94" fmla="*/ f69 1 f38"/>
              <a:gd name="f95" fmla="*/ f70 1 f39"/>
              <a:gd name="f96" fmla="*/ f71 1 f38"/>
              <a:gd name="f97" fmla="*/ f72 1 f39"/>
              <a:gd name="f98" fmla="*/ f73 1 f38"/>
              <a:gd name="f99" fmla="*/ f74 1 f39"/>
              <a:gd name="f100" fmla="*/ f75 1 f38"/>
              <a:gd name="f101" fmla="*/ f76 1 f39"/>
              <a:gd name="f102" fmla="*/ f77 1 f38"/>
              <a:gd name="f103" fmla="*/ f78 1 f39"/>
              <a:gd name="f104" fmla="*/ f79 1 f38"/>
              <a:gd name="f105" fmla="*/ f80 1 f39"/>
              <a:gd name="f106" fmla="*/ f81 f33 1"/>
              <a:gd name="f107" fmla="*/ f82 f33 1"/>
              <a:gd name="f108" fmla="*/ f84 f34 1"/>
              <a:gd name="f109" fmla="*/ f83 f34 1"/>
              <a:gd name="f110" fmla="*/ f86 f33 1"/>
              <a:gd name="f111" fmla="*/ f87 f34 1"/>
              <a:gd name="f112" fmla="*/ f88 f33 1"/>
              <a:gd name="f113" fmla="*/ f89 f34 1"/>
              <a:gd name="f114" fmla="*/ f90 f33 1"/>
              <a:gd name="f115" fmla="*/ f91 f34 1"/>
              <a:gd name="f116" fmla="*/ f92 f33 1"/>
              <a:gd name="f117" fmla="*/ f93 f34 1"/>
              <a:gd name="f118" fmla="*/ f94 f33 1"/>
              <a:gd name="f119" fmla="*/ f95 f34 1"/>
              <a:gd name="f120" fmla="*/ f96 f33 1"/>
              <a:gd name="f121" fmla="*/ f97 f34 1"/>
              <a:gd name="f122" fmla="*/ f98 f33 1"/>
              <a:gd name="f123" fmla="*/ f99 f34 1"/>
              <a:gd name="f124" fmla="*/ f100 f33 1"/>
              <a:gd name="f125" fmla="*/ f101 f34 1"/>
              <a:gd name="f126" fmla="*/ f102 f33 1"/>
              <a:gd name="f127" fmla="*/ f103 f34 1"/>
              <a:gd name="f128" fmla="*/ f104 f33 1"/>
              <a:gd name="f129" fmla="*/ f105 f34 1"/>
            </a:gdLst>
            <a:ahLst/>
            <a:cxnLst>
              <a:cxn ang="3cd4">
                <a:pos x="hc" y="t"/>
              </a:cxn>
              <a:cxn ang="0">
                <a:pos x="r" y="vc"/>
              </a:cxn>
              <a:cxn ang="cd4">
                <a:pos x="hc" y="b"/>
              </a:cxn>
              <a:cxn ang="cd2">
                <a:pos x="l" y="vc"/>
              </a:cxn>
              <a:cxn ang="f85">
                <a:pos x="f110" y="f111"/>
              </a:cxn>
              <a:cxn ang="f85">
                <a:pos x="f112" y="f113"/>
              </a:cxn>
              <a:cxn ang="f85">
                <a:pos x="f114" y="f115"/>
              </a:cxn>
              <a:cxn ang="f85">
                <a:pos x="f116" y="f117"/>
              </a:cxn>
              <a:cxn ang="f85">
                <a:pos x="f118" y="f119"/>
              </a:cxn>
              <a:cxn ang="f85">
                <a:pos x="f120" y="f121"/>
              </a:cxn>
              <a:cxn ang="f85">
                <a:pos x="f122" y="f123"/>
              </a:cxn>
              <a:cxn ang="f85">
                <a:pos x="f124" y="f125"/>
              </a:cxn>
              <a:cxn ang="f85">
                <a:pos x="f126" y="f127"/>
              </a:cxn>
              <a:cxn ang="f85">
                <a:pos x="f128" y="f129"/>
              </a:cxn>
              <a:cxn ang="f85">
                <a:pos x="f110" y="f111"/>
              </a:cxn>
            </a:cxnLst>
            <a:rect l="f106" t="f109" r="f107" b="f108"/>
            <a:pathLst>
              <a:path w="2559747" h="2611349">
                <a:moveTo>
                  <a:pt x="f6" y="f8"/>
                </a:moveTo>
                <a:lnTo>
                  <a:pt x="f9" y="f10"/>
                </a:lnTo>
                <a:lnTo>
                  <a:pt x="f11" y="f12"/>
                </a:lnTo>
                <a:cubicBezTo>
                  <a:pt x="f13" y="f14"/>
                  <a:pt x="f15" y="f16"/>
                  <a:pt x="f17" y="f18"/>
                </a:cubicBezTo>
                <a:lnTo>
                  <a:pt x="f19" y="f7"/>
                </a:lnTo>
                <a:lnTo>
                  <a:pt x="f20" y="f21"/>
                </a:lnTo>
                <a:lnTo>
                  <a:pt x="f5" y="f22"/>
                </a:lnTo>
                <a:lnTo>
                  <a:pt x="f23" y="f24"/>
                </a:lnTo>
                <a:cubicBezTo>
                  <a:pt x="f25" y="f26"/>
                  <a:pt x="f27" y="f28"/>
                  <a:pt x="f29" y="f30"/>
                </a:cubicBezTo>
                <a:lnTo>
                  <a:pt x="f31" y="f5"/>
                </a:lnTo>
                <a:lnTo>
                  <a:pt x="f6" y="f8"/>
                </a:lnTo>
                <a:close/>
              </a:path>
            </a:pathLst>
          </a:custGeom>
          <a:solidFill>
            <a:srgbClr val="D92866"/>
          </a:solidFill>
          <a:ln cap="flat">
            <a:noFill/>
            <a:prstDash val="solid"/>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Arial"/>
            </a:endParaRPr>
          </a:p>
        </p:txBody>
      </p:sp>
      <p:sp>
        <p:nvSpPr>
          <p:cNvPr id="16" name="Freeform: Shape 30">
            <a:extLst>
              <a:ext uri="{FF2B5EF4-FFF2-40B4-BE49-F238E27FC236}">
                <a16:creationId xmlns:a16="http://schemas.microsoft.com/office/drawing/2014/main" id="{29B01339-BC50-D4E8-E37D-5E0FE5225DE1}"/>
              </a:ext>
            </a:extLst>
          </p:cNvPr>
          <p:cNvSpPr/>
          <p:nvPr/>
        </p:nvSpPr>
        <p:spPr>
          <a:xfrm rot="16200004">
            <a:off x="8614713" y="3245218"/>
            <a:ext cx="2513713" cy="2620341"/>
          </a:xfrm>
          <a:custGeom>
            <a:avLst/>
            <a:gdLst>
              <a:gd name="f0" fmla="val 10800000"/>
              <a:gd name="f1" fmla="val 5400000"/>
              <a:gd name="f2" fmla="val 180"/>
              <a:gd name="f3" fmla="val w"/>
              <a:gd name="f4" fmla="val h"/>
              <a:gd name="f5" fmla="val 0"/>
              <a:gd name="f6" fmla="val 2513714"/>
              <a:gd name="f7" fmla="val 2620337"/>
              <a:gd name="f8" fmla="val 2328956"/>
              <a:gd name="f9" fmla="val 2363331"/>
              <a:gd name="f10" fmla="val 2494950"/>
              <a:gd name="f11" fmla="val 2501735"/>
              <a:gd name="f12" fmla="val 2301507"/>
              <a:gd name="f13" fmla="val 2609945"/>
              <a:gd name="f14" fmla="val 1091365"/>
              <a:gd name="f15" fmla="val 2483626"/>
              <a:gd name="f16" fmla="val 129303"/>
              <a:gd name="f17" fmla="val 1494769"/>
              <a:gd name="f18" fmla="val 6406"/>
              <a:gd name="f19" fmla="val 250923"/>
              <a:gd name="f20" fmla="val 120513"/>
              <a:gd name="f21" fmla="val 120512"/>
              <a:gd name="f22" fmla="val 282963"/>
              <a:gd name="f23" fmla="val 162452"/>
              <a:gd name="f24" fmla="val 97567"/>
              <a:gd name="f25" fmla="val 289030"/>
              <a:gd name="f26" fmla="val 221067"/>
              <a:gd name="f27" fmla="val 398349"/>
              <a:gd name="f28" fmla="val 1327484"/>
              <a:gd name="f29" fmla="val 1254117"/>
              <a:gd name="f30" fmla="val 2207087"/>
              <a:gd name="f31" fmla="val 2330554"/>
              <a:gd name="f32" fmla="val 2319450"/>
              <a:gd name="f33" fmla="+- 0 0 -90"/>
              <a:gd name="f34" fmla="*/ f3 1 2513714"/>
              <a:gd name="f35" fmla="*/ f4 1 2620337"/>
              <a:gd name="f36" fmla="+- f7 0 f5"/>
              <a:gd name="f37" fmla="+- f6 0 f5"/>
              <a:gd name="f38" fmla="*/ f33 f0 1"/>
              <a:gd name="f39" fmla="*/ f37 1 2513714"/>
              <a:gd name="f40" fmla="*/ f36 1 2620337"/>
              <a:gd name="f41" fmla="*/ 2513714 f37 1"/>
              <a:gd name="f42" fmla="*/ 2328956 f36 1"/>
              <a:gd name="f43" fmla="*/ 2363331 f37 1"/>
              <a:gd name="f44" fmla="*/ 2494950 f36 1"/>
              <a:gd name="f45" fmla="*/ 2501735 f37 1"/>
              <a:gd name="f46" fmla="*/ 2620337 f36 1"/>
              <a:gd name="f47" fmla="*/ 2301507 f37 1"/>
              <a:gd name="f48" fmla="*/ 2609945 f36 1"/>
              <a:gd name="f49" fmla="*/ 6406 f37 1"/>
              <a:gd name="f50" fmla="*/ 250923 f36 1"/>
              <a:gd name="f51" fmla="*/ 0 f37 1"/>
              <a:gd name="f52" fmla="*/ 120513 f36 1"/>
              <a:gd name="f53" fmla="*/ 120512 f37 1"/>
              <a:gd name="f54" fmla="*/ 0 f36 1"/>
              <a:gd name="f55" fmla="*/ 282963 f37 1"/>
              <a:gd name="f56" fmla="*/ 162452 f36 1"/>
              <a:gd name="f57" fmla="*/ 97567 f36 1"/>
              <a:gd name="f58" fmla="*/ 289030 f37 1"/>
              <a:gd name="f59" fmla="*/ 221067 f36 1"/>
              <a:gd name="f60" fmla="*/ 2330554 f37 1"/>
              <a:gd name="f61" fmla="*/ 2319450 f36 1"/>
              <a:gd name="f62" fmla="*/ f38 1 f2"/>
              <a:gd name="f63" fmla="*/ f41 1 2513714"/>
              <a:gd name="f64" fmla="*/ f42 1 2620337"/>
              <a:gd name="f65" fmla="*/ f43 1 2513714"/>
              <a:gd name="f66" fmla="*/ f44 1 2620337"/>
              <a:gd name="f67" fmla="*/ f45 1 2513714"/>
              <a:gd name="f68" fmla="*/ f46 1 2620337"/>
              <a:gd name="f69" fmla="*/ f47 1 2513714"/>
              <a:gd name="f70" fmla="*/ f48 1 2620337"/>
              <a:gd name="f71" fmla="*/ f49 1 2513714"/>
              <a:gd name="f72" fmla="*/ f50 1 2620337"/>
              <a:gd name="f73" fmla="*/ f51 1 2513714"/>
              <a:gd name="f74" fmla="*/ f52 1 2620337"/>
              <a:gd name="f75" fmla="*/ f53 1 2513714"/>
              <a:gd name="f76" fmla="*/ f54 1 2620337"/>
              <a:gd name="f77" fmla="*/ f55 1 2513714"/>
              <a:gd name="f78" fmla="*/ f56 1 2620337"/>
              <a:gd name="f79" fmla="*/ f57 1 2620337"/>
              <a:gd name="f80" fmla="*/ f58 1 2513714"/>
              <a:gd name="f81" fmla="*/ f59 1 2620337"/>
              <a:gd name="f82" fmla="*/ f60 1 2513714"/>
              <a:gd name="f83" fmla="*/ f61 1 2620337"/>
              <a:gd name="f84" fmla="*/ f5 1 f39"/>
              <a:gd name="f85" fmla="*/ f6 1 f39"/>
              <a:gd name="f86" fmla="*/ f5 1 f40"/>
              <a:gd name="f87" fmla="*/ f7 1 f40"/>
              <a:gd name="f88" fmla="+- f62 0 f1"/>
              <a:gd name="f89" fmla="*/ f63 1 f39"/>
              <a:gd name="f90" fmla="*/ f64 1 f40"/>
              <a:gd name="f91" fmla="*/ f65 1 f39"/>
              <a:gd name="f92" fmla="*/ f66 1 f40"/>
              <a:gd name="f93" fmla="*/ f67 1 f39"/>
              <a:gd name="f94" fmla="*/ f68 1 f40"/>
              <a:gd name="f95" fmla="*/ f69 1 f39"/>
              <a:gd name="f96" fmla="*/ f70 1 f40"/>
              <a:gd name="f97" fmla="*/ f71 1 f39"/>
              <a:gd name="f98" fmla="*/ f72 1 f40"/>
              <a:gd name="f99" fmla="*/ f73 1 f39"/>
              <a:gd name="f100" fmla="*/ f74 1 f40"/>
              <a:gd name="f101" fmla="*/ f75 1 f39"/>
              <a:gd name="f102" fmla="*/ f76 1 f40"/>
              <a:gd name="f103" fmla="*/ f77 1 f39"/>
              <a:gd name="f104" fmla="*/ f78 1 f40"/>
              <a:gd name="f105" fmla="*/ f79 1 f40"/>
              <a:gd name="f106" fmla="*/ f80 1 f39"/>
              <a:gd name="f107" fmla="*/ f81 1 f40"/>
              <a:gd name="f108" fmla="*/ f82 1 f39"/>
              <a:gd name="f109" fmla="*/ f83 1 f40"/>
              <a:gd name="f110" fmla="*/ f84 f34 1"/>
              <a:gd name="f111" fmla="*/ f85 f34 1"/>
              <a:gd name="f112" fmla="*/ f87 f35 1"/>
              <a:gd name="f113" fmla="*/ f86 f35 1"/>
              <a:gd name="f114" fmla="*/ f89 f34 1"/>
              <a:gd name="f115" fmla="*/ f90 f35 1"/>
              <a:gd name="f116" fmla="*/ f91 f34 1"/>
              <a:gd name="f117" fmla="*/ f92 f35 1"/>
              <a:gd name="f118" fmla="*/ f93 f34 1"/>
              <a:gd name="f119" fmla="*/ f94 f35 1"/>
              <a:gd name="f120" fmla="*/ f95 f34 1"/>
              <a:gd name="f121" fmla="*/ f96 f35 1"/>
              <a:gd name="f122" fmla="*/ f97 f34 1"/>
              <a:gd name="f123" fmla="*/ f98 f35 1"/>
              <a:gd name="f124" fmla="*/ f99 f34 1"/>
              <a:gd name="f125" fmla="*/ f100 f35 1"/>
              <a:gd name="f126" fmla="*/ f101 f34 1"/>
              <a:gd name="f127" fmla="*/ f102 f35 1"/>
              <a:gd name="f128" fmla="*/ f103 f34 1"/>
              <a:gd name="f129" fmla="*/ f104 f35 1"/>
              <a:gd name="f130" fmla="*/ f105 f35 1"/>
              <a:gd name="f131" fmla="*/ f106 f34 1"/>
              <a:gd name="f132" fmla="*/ f107 f35 1"/>
              <a:gd name="f133" fmla="*/ f108 f34 1"/>
              <a:gd name="f134" fmla="*/ f109 f35 1"/>
            </a:gdLst>
            <a:ahLst/>
            <a:cxnLst>
              <a:cxn ang="3cd4">
                <a:pos x="hc" y="t"/>
              </a:cxn>
              <a:cxn ang="0">
                <a:pos x="r" y="vc"/>
              </a:cxn>
              <a:cxn ang="cd4">
                <a:pos x="hc" y="b"/>
              </a:cxn>
              <a:cxn ang="cd2">
                <a:pos x="l" y="vc"/>
              </a:cxn>
              <a:cxn ang="f88">
                <a:pos x="f114" y="f115"/>
              </a:cxn>
              <a:cxn ang="f88">
                <a:pos x="f116" y="f117"/>
              </a:cxn>
              <a:cxn ang="f88">
                <a:pos x="f118" y="f119"/>
              </a:cxn>
              <a:cxn ang="f88">
                <a:pos x="f120" y="f121"/>
              </a:cxn>
              <a:cxn ang="f88">
                <a:pos x="f122" y="f123"/>
              </a:cxn>
              <a:cxn ang="f88">
                <a:pos x="f124" y="f125"/>
              </a:cxn>
              <a:cxn ang="f88">
                <a:pos x="f126" y="f127"/>
              </a:cxn>
              <a:cxn ang="f88">
                <a:pos x="f128" y="f129"/>
              </a:cxn>
              <a:cxn ang="f88">
                <a:pos x="f128" y="f130"/>
              </a:cxn>
              <a:cxn ang="f88">
                <a:pos x="f131" y="f132"/>
              </a:cxn>
              <a:cxn ang="f88">
                <a:pos x="f133" y="f134"/>
              </a:cxn>
              <a:cxn ang="f88">
                <a:pos x="f114" y="f115"/>
              </a:cxn>
            </a:cxnLst>
            <a:rect l="f110" t="f113" r="f111" b="f112"/>
            <a:pathLst>
              <a:path w="2513714" h="2620337">
                <a:moveTo>
                  <a:pt x="f6" y="f8"/>
                </a:moveTo>
                <a:lnTo>
                  <a:pt x="f9" y="f10"/>
                </a:lnTo>
                <a:lnTo>
                  <a:pt x="f11" y="f7"/>
                </a:lnTo>
                <a:lnTo>
                  <a:pt x="f12" y="f13"/>
                </a:lnTo>
                <a:cubicBezTo>
                  <a:pt x="f14" y="f15"/>
                  <a:pt x="f16" y="f17"/>
                  <a:pt x="f18" y="f19"/>
                </a:cubicBezTo>
                <a:lnTo>
                  <a:pt x="f5" y="f20"/>
                </a:lnTo>
                <a:lnTo>
                  <a:pt x="f21" y="f5"/>
                </a:lnTo>
                <a:lnTo>
                  <a:pt x="f22" y="f23"/>
                </a:lnTo>
                <a:lnTo>
                  <a:pt x="f22" y="f24"/>
                </a:lnTo>
                <a:lnTo>
                  <a:pt x="f25" y="f26"/>
                </a:lnTo>
                <a:cubicBezTo>
                  <a:pt x="f27" y="f28"/>
                  <a:pt x="f29" y="f30"/>
                  <a:pt x="f31" y="f32"/>
                </a:cubicBezTo>
                <a:lnTo>
                  <a:pt x="f6" y="f8"/>
                </a:lnTo>
                <a:close/>
              </a:path>
            </a:pathLst>
          </a:custGeom>
          <a:solidFill>
            <a:srgbClr val="D9D9D9"/>
          </a:solidFill>
          <a:ln cap="flat">
            <a:noFill/>
            <a:prstDash val="solid"/>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Arial"/>
            </a:endParaRPr>
          </a:p>
        </p:txBody>
      </p:sp>
      <p:sp>
        <p:nvSpPr>
          <p:cNvPr id="18" name="Rectangle 48">
            <a:extLst>
              <a:ext uri="{FF2B5EF4-FFF2-40B4-BE49-F238E27FC236}">
                <a16:creationId xmlns:a16="http://schemas.microsoft.com/office/drawing/2014/main" id="{1C1D435E-7715-26A7-F3B3-929A34B83284}"/>
              </a:ext>
            </a:extLst>
          </p:cNvPr>
          <p:cNvSpPr/>
          <p:nvPr/>
        </p:nvSpPr>
        <p:spPr>
          <a:xfrm>
            <a:off x="375772" y="6411013"/>
            <a:ext cx="8060371" cy="338556"/>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b="0" i="0" u="none" strike="noStrike" kern="1200" cap="none" spc="0" baseline="0">
                <a:solidFill>
                  <a:srgbClr val="FFFFFF"/>
                </a:solidFill>
                <a:uFillTx/>
                <a:latin typeface="Arial"/>
              </a:rPr>
              <a:t>https://www.cqc.org.uk/page/single-assessment-framework</a:t>
            </a:r>
          </a:p>
        </p:txBody>
      </p:sp>
      <p:sp>
        <p:nvSpPr>
          <p:cNvPr id="19" name="TextBox 2">
            <a:extLst>
              <a:ext uri="{FF2B5EF4-FFF2-40B4-BE49-F238E27FC236}">
                <a16:creationId xmlns:a16="http://schemas.microsoft.com/office/drawing/2014/main" id="{95A9C821-B939-52C6-BD3F-7F711D78AC02}"/>
              </a:ext>
            </a:extLst>
          </p:cNvPr>
          <p:cNvSpPr txBox="1"/>
          <p:nvPr/>
        </p:nvSpPr>
        <p:spPr>
          <a:xfrm>
            <a:off x="433562" y="2771564"/>
            <a:ext cx="4639025" cy="1323438"/>
          </a:xfrm>
          <a:prstGeom prst="rect">
            <a:avLst/>
          </a:prstGeom>
          <a:noFill/>
          <a:ln cap="flat">
            <a:noFill/>
          </a:ln>
        </p:spPr>
        <p:txBody>
          <a:bodyPr vert="horz" wrap="square" lIns="91440" tIns="45720" rIns="91440" bIns="45720" anchor="t" anchorCtr="0" compatLnSpc="1">
            <a:spAutoFit/>
          </a:bodyPr>
          <a:lstStyle/>
          <a:p>
            <a:pPr marL="342900" marR="0" lvl="0" indent="-342900" algn="l" defTabSz="609584" rtl="0" fontAlgn="auto" hangingPunct="1">
              <a:lnSpc>
                <a:spcPct val="10000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2000" b="1" i="0" u="none" strike="noStrike" kern="1200" cap="none" spc="0" baseline="0">
                <a:solidFill>
                  <a:srgbClr val="000000"/>
                </a:solidFill>
                <a:uFillTx/>
                <a:latin typeface="Arial"/>
                <a:ea typeface="ＭＳ Ｐゴシック"/>
                <a:cs typeface="Arial"/>
              </a:rPr>
              <a:t>Evidence categories</a:t>
            </a:r>
            <a:r>
              <a:rPr lang="en-US" sz="2000" b="0" i="0" u="none" strike="noStrike" kern="1200" cap="none" spc="0" baseline="0">
                <a:solidFill>
                  <a:srgbClr val="000000"/>
                </a:solidFill>
                <a:uFillTx/>
                <a:latin typeface="Arial"/>
                <a:ea typeface="ＭＳ Ｐゴシック"/>
                <a:cs typeface="Arial"/>
              </a:rPr>
              <a:t> - People’s experience​, feedback from staff and leaders​, feedback from partners, observation, processes, outcomes</a:t>
            </a:r>
            <a:endParaRPr lang="en-GB" sz="2000" b="0" i="0" u="none" strike="noStrike" kern="1200" cap="none" spc="0" baseline="0">
              <a:solidFill>
                <a:srgbClr val="000000"/>
              </a:solidFill>
              <a:uFillTx/>
              <a:latin typeface="Arial"/>
              <a:cs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2145706335">
    <p:spTree>
      <p:nvGrpSpPr>
        <p:cNvPr id="1" name=""/>
        <p:cNvGrpSpPr/>
        <p:nvPr/>
      </p:nvGrpSpPr>
      <p:grpSpPr>
        <a:xfrm>
          <a:off x="0" y="0"/>
          <a:ext cx="0" cy="0"/>
          <a:chOff x="0" y="0"/>
          <a:chExt cx="0" cy="0"/>
        </a:xfrm>
      </p:grpSpPr>
      <p:grpSp>
        <p:nvGrpSpPr>
          <p:cNvPr id="2" name="Group 3">
            <a:extLst>
              <a:ext uri="{FF2B5EF4-FFF2-40B4-BE49-F238E27FC236}">
                <a16:creationId xmlns:a16="http://schemas.microsoft.com/office/drawing/2014/main" id="{F595607B-DC7E-0756-DE23-4F0060A8DA21}"/>
              </a:ext>
            </a:extLst>
          </p:cNvPr>
          <p:cNvGrpSpPr/>
          <p:nvPr/>
        </p:nvGrpSpPr>
        <p:grpSpPr>
          <a:xfrm>
            <a:off x="5444026" y="233775"/>
            <a:ext cx="6188458" cy="6020052"/>
            <a:chOff x="5444026" y="233775"/>
            <a:chExt cx="6188458" cy="6020052"/>
          </a:xfrm>
        </p:grpSpPr>
        <p:sp>
          <p:nvSpPr>
            <p:cNvPr id="3" name="Freeform: Shape 4">
              <a:extLst>
                <a:ext uri="{FF2B5EF4-FFF2-40B4-BE49-F238E27FC236}">
                  <a16:creationId xmlns:a16="http://schemas.microsoft.com/office/drawing/2014/main" id="{A3D28DDD-20A1-7C95-41F4-CA784B56BBDA}"/>
                </a:ext>
              </a:extLst>
            </p:cNvPr>
            <p:cNvSpPr/>
            <p:nvPr/>
          </p:nvSpPr>
          <p:spPr>
            <a:xfrm>
              <a:off x="5444026" y="233775"/>
              <a:ext cx="6188458" cy="6020052"/>
            </a:xfrm>
            <a:custGeom>
              <a:avLst/>
              <a:gdLst>
                <a:gd name="f0" fmla="val 10800000"/>
                <a:gd name="f1" fmla="val 5400000"/>
                <a:gd name="f2" fmla="val 180"/>
                <a:gd name="f3" fmla="val w"/>
                <a:gd name="f4" fmla="val h"/>
                <a:gd name="f5" fmla="val 0"/>
                <a:gd name="f6" fmla="val 6507736"/>
                <a:gd name="f7" fmla="val 3253868"/>
                <a:gd name="f8" fmla="val 5050930"/>
                <a:gd name="f9" fmla="val 1456806"/>
                <a:gd name="f10" fmla="val 359509"/>
                <a:gd name="f11" fmla="val 1655358"/>
                <a:gd name="f12" fmla="val 4852378"/>
                <a:gd name="f13" fmla="val 6148227"/>
                <a:gd name="f14" fmla="+- 0 0 -90"/>
                <a:gd name="f15" fmla="*/ f3 1 6507736"/>
                <a:gd name="f16" fmla="*/ f4 1 6507736"/>
                <a:gd name="f17" fmla="+- f6 0 f5"/>
                <a:gd name="f18" fmla="*/ f14 f0 1"/>
                <a:gd name="f19" fmla="*/ f17 1 6507736"/>
                <a:gd name="f20" fmla="*/ 3253868 f17 1"/>
                <a:gd name="f21" fmla="*/ 0 f17 1"/>
                <a:gd name="f22" fmla="*/ 6507736 f17 1"/>
                <a:gd name="f23" fmla="*/ 359509 f17 1"/>
                <a:gd name="f24" fmla="*/ 6148227 f17 1"/>
                <a:gd name="f25" fmla="*/ f18 1 f2"/>
                <a:gd name="f26" fmla="*/ f20 1 6507736"/>
                <a:gd name="f27" fmla="*/ f21 1 6507736"/>
                <a:gd name="f28" fmla="*/ f22 1 6507736"/>
                <a:gd name="f29" fmla="*/ f23 1 6507736"/>
                <a:gd name="f30" fmla="*/ f24 1 6507736"/>
                <a:gd name="f31" fmla="*/ f5 1 f19"/>
                <a:gd name="f32" fmla="*/ f6 1 f19"/>
                <a:gd name="f33" fmla="+- f25 0 f1"/>
                <a:gd name="f34" fmla="*/ f26 1 f19"/>
                <a:gd name="f35" fmla="*/ f27 1 f19"/>
                <a:gd name="f36" fmla="*/ f28 1 f19"/>
                <a:gd name="f37" fmla="*/ f29 1 f19"/>
                <a:gd name="f38" fmla="*/ f30 1 f19"/>
                <a:gd name="f39" fmla="*/ f31 f15 1"/>
                <a:gd name="f40" fmla="*/ f32 f15 1"/>
                <a:gd name="f41" fmla="*/ f32 f16 1"/>
                <a:gd name="f42" fmla="*/ f31 f16 1"/>
                <a:gd name="f43" fmla="*/ f34 f15 1"/>
                <a:gd name="f44" fmla="*/ f35 f16 1"/>
                <a:gd name="f45" fmla="*/ f36 f15 1"/>
                <a:gd name="f46" fmla="*/ f34 f16 1"/>
                <a:gd name="f47" fmla="*/ f36 f16 1"/>
                <a:gd name="f48" fmla="*/ f35 f15 1"/>
                <a:gd name="f49" fmla="*/ f37 f16 1"/>
                <a:gd name="f50" fmla="*/ f37 f15 1"/>
                <a:gd name="f51" fmla="*/ f38 f16 1"/>
                <a:gd name="f52" fmla="*/ f38 f15 1"/>
              </a:gdLst>
              <a:ahLst/>
              <a:cxnLst>
                <a:cxn ang="3cd4">
                  <a:pos x="hc" y="t"/>
                </a:cxn>
                <a:cxn ang="0">
                  <a:pos x="r" y="vc"/>
                </a:cxn>
                <a:cxn ang="cd4">
                  <a:pos x="hc" y="b"/>
                </a:cxn>
                <a:cxn ang="cd2">
                  <a:pos x="l" y="vc"/>
                </a:cxn>
                <a:cxn ang="f33">
                  <a:pos x="f43" y="f44"/>
                </a:cxn>
                <a:cxn ang="f33">
                  <a:pos x="f45" y="f46"/>
                </a:cxn>
                <a:cxn ang="f33">
                  <a:pos x="f43" y="f47"/>
                </a:cxn>
                <a:cxn ang="f33">
                  <a:pos x="f48" y="f46"/>
                </a:cxn>
                <a:cxn ang="f33">
                  <a:pos x="f43" y="f44"/>
                </a:cxn>
                <a:cxn ang="f33">
                  <a:pos x="f43" y="f49"/>
                </a:cxn>
                <a:cxn ang="f33">
                  <a:pos x="f50" y="f46"/>
                </a:cxn>
                <a:cxn ang="f33">
                  <a:pos x="f43" y="f51"/>
                </a:cxn>
                <a:cxn ang="f33">
                  <a:pos x="f52" y="f46"/>
                </a:cxn>
                <a:cxn ang="f33">
                  <a:pos x="f43" y="f49"/>
                </a:cxn>
              </a:cxnLst>
              <a:rect l="f39" t="f42" r="f40" b="f41"/>
              <a:pathLst>
                <a:path w="6507736" h="6507736">
                  <a:moveTo>
                    <a:pt x="f7" y="f5"/>
                  </a:moveTo>
                  <a:cubicBezTo>
                    <a:pt x="f8" y="f5"/>
                    <a:pt x="f6" y="f9"/>
                    <a:pt x="f6" y="f7"/>
                  </a:cubicBezTo>
                  <a:cubicBezTo>
                    <a:pt x="f6" y="f8"/>
                    <a:pt x="f8" y="f6"/>
                    <a:pt x="f7" y="f6"/>
                  </a:cubicBezTo>
                  <a:cubicBezTo>
                    <a:pt x="f9" y="f6"/>
                    <a:pt x="f5" y="f8"/>
                    <a:pt x="f5" y="f7"/>
                  </a:cubicBezTo>
                  <a:cubicBezTo>
                    <a:pt x="f5" y="f9"/>
                    <a:pt x="f9" y="f5"/>
                    <a:pt x="f7" y="f5"/>
                  </a:cubicBezTo>
                  <a:close/>
                  <a:moveTo>
                    <a:pt x="f7" y="f10"/>
                  </a:moveTo>
                  <a:cubicBezTo>
                    <a:pt x="f11" y="f10"/>
                    <a:pt x="f10" y="f11"/>
                    <a:pt x="f10" y="f7"/>
                  </a:cubicBezTo>
                  <a:cubicBezTo>
                    <a:pt x="f10" y="f12"/>
                    <a:pt x="f11" y="f13"/>
                    <a:pt x="f7" y="f13"/>
                  </a:cubicBezTo>
                  <a:cubicBezTo>
                    <a:pt x="f12" y="f13"/>
                    <a:pt x="f13" y="f12"/>
                    <a:pt x="f13" y="f7"/>
                  </a:cubicBezTo>
                  <a:cubicBezTo>
                    <a:pt x="f13" y="f11"/>
                    <a:pt x="f12" y="f10"/>
                    <a:pt x="f7" y="f10"/>
                  </a:cubicBezTo>
                  <a:close/>
                </a:path>
              </a:pathLst>
            </a:custGeom>
            <a:solidFill>
              <a:srgbClr val="D9D9D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4" name="Freeform: Shape 6">
              <a:extLst>
                <a:ext uri="{FF2B5EF4-FFF2-40B4-BE49-F238E27FC236}">
                  <a16:creationId xmlns:a16="http://schemas.microsoft.com/office/drawing/2014/main" id="{C58C68D5-4BE2-7391-CE05-151A558BFD8B}"/>
                </a:ext>
              </a:extLst>
            </p:cNvPr>
            <p:cNvSpPr/>
            <p:nvPr/>
          </p:nvSpPr>
          <p:spPr>
            <a:xfrm rot="5400013">
              <a:off x="8577162" y="1054083"/>
              <a:ext cx="2163378" cy="2194907"/>
            </a:xfrm>
            <a:custGeom>
              <a:avLst/>
              <a:gdLst>
                <a:gd name="f0" fmla="val 10800000"/>
                <a:gd name="f1" fmla="val 5400000"/>
                <a:gd name="f2" fmla="val 180"/>
                <a:gd name="f3" fmla="val w"/>
                <a:gd name="f4" fmla="val h"/>
                <a:gd name="f5" fmla="val 0"/>
                <a:gd name="f6" fmla="val 2338633"/>
                <a:gd name="f7" fmla="val 2308148"/>
                <a:gd name="f8" fmla="val 9945"/>
                <a:gd name="f9" fmla="val 2111185"/>
                <a:gd name="f10" fmla="val 122374"/>
                <a:gd name="f11" fmla="val 1004116"/>
                <a:gd name="f12" fmla="val 1002494"/>
                <a:gd name="f13" fmla="val 123997"/>
                <a:gd name="f14" fmla="val 2109563"/>
                <a:gd name="f15" fmla="val 11567"/>
                <a:gd name="f16" fmla="+- 0 0 -90"/>
                <a:gd name="f17" fmla="*/ f3 1 2338633"/>
                <a:gd name="f18" fmla="*/ f4 1 2308148"/>
                <a:gd name="f19" fmla="+- f7 0 f5"/>
                <a:gd name="f20" fmla="+- f6 0 f5"/>
                <a:gd name="f21" fmla="*/ f16 f0 1"/>
                <a:gd name="f22" fmla="*/ f20 1 2338633"/>
                <a:gd name="f23" fmla="*/ f19 1 2308148"/>
                <a:gd name="f24" fmla="*/ 0 f20 1"/>
                <a:gd name="f25" fmla="*/ 2308148 f19 1"/>
                <a:gd name="f26" fmla="*/ 9945 f20 1"/>
                <a:gd name="f27" fmla="*/ 2111185 f19 1"/>
                <a:gd name="f28" fmla="*/ 2109563 f20 1"/>
                <a:gd name="f29" fmla="*/ 11567 f19 1"/>
                <a:gd name="f30" fmla="*/ 2338633 f20 1"/>
                <a:gd name="f31" fmla="*/ 0 f19 1"/>
                <a:gd name="f32" fmla="*/ f21 1 f2"/>
                <a:gd name="f33" fmla="*/ f24 1 2338633"/>
                <a:gd name="f34" fmla="*/ f25 1 2308148"/>
                <a:gd name="f35" fmla="*/ f26 1 2338633"/>
                <a:gd name="f36" fmla="*/ f27 1 2308148"/>
                <a:gd name="f37" fmla="*/ f28 1 2338633"/>
                <a:gd name="f38" fmla="*/ f29 1 2308148"/>
                <a:gd name="f39" fmla="*/ f30 1 2338633"/>
                <a:gd name="f40" fmla="*/ f31 1 2308148"/>
                <a:gd name="f41" fmla="*/ f5 1 f22"/>
                <a:gd name="f42" fmla="*/ f6 1 f22"/>
                <a:gd name="f43" fmla="*/ f5 1 f23"/>
                <a:gd name="f44" fmla="*/ f7 1 f23"/>
                <a:gd name="f45" fmla="+- f32 0 f1"/>
                <a:gd name="f46" fmla="*/ f33 1 f22"/>
                <a:gd name="f47" fmla="*/ f34 1 f23"/>
                <a:gd name="f48" fmla="*/ f35 1 f22"/>
                <a:gd name="f49" fmla="*/ f36 1 f23"/>
                <a:gd name="f50" fmla="*/ f37 1 f22"/>
                <a:gd name="f51" fmla="*/ f38 1 f23"/>
                <a:gd name="f52" fmla="*/ f39 1 f22"/>
                <a:gd name="f53" fmla="*/ f40 1 f23"/>
                <a:gd name="f54" fmla="*/ f41 f17 1"/>
                <a:gd name="f55" fmla="*/ f42 f17 1"/>
                <a:gd name="f56" fmla="*/ f44 f18 1"/>
                <a:gd name="f57" fmla="*/ f43 f18 1"/>
                <a:gd name="f58" fmla="*/ f46 f17 1"/>
                <a:gd name="f59" fmla="*/ f47 f18 1"/>
                <a:gd name="f60" fmla="*/ f48 f17 1"/>
                <a:gd name="f61" fmla="*/ f49 f18 1"/>
                <a:gd name="f62" fmla="*/ f50 f17 1"/>
                <a:gd name="f63" fmla="*/ f51 f18 1"/>
                <a:gd name="f64" fmla="*/ f52 f17 1"/>
                <a:gd name="f65" fmla="*/ f53 f18 1"/>
              </a:gdLst>
              <a:ahLst/>
              <a:cxnLst>
                <a:cxn ang="3cd4">
                  <a:pos x="hc" y="t"/>
                </a:cxn>
                <a:cxn ang="0">
                  <a:pos x="r" y="vc"/>
                </a:cxn>
                <a:cxn ang="cd4">
                  <a:pos x="hc" y="b"/>
                </a:cxn>
                <a:cxn ang="cd2">
                  <a:pos x="l" y="vc"/>
                </a:cxn>
                <a:cxn ang="f45">
                  <a:pos x="f58" y="f59"/>
                </a:cxn>
                <a:cxn ang="f45">
                  <a:pos x="f60" y="f61"/>
                </a:cxn>
                <a:cxn ang="f45">
                  <a:pos x="f62" y="f63"/>
                </a:cxn>
                <a:cxn ang="f45">
                  <a:pos x="f64" y="f65"/>
                </a:cxn>
                <a:cxn ang="f45">
                  <a:pos x="f64" y="f59"/>
                </a:cxn>
                <a:cxn ang="f45">
                  <a:pos x="f58" y="f59"/>
                </a:cxn>
              </a:cxnLst>
              <a:rect l="f54" t="f57" r="f55" b="f56"/>
              <a:pathLst>
                <a:path w="2338633" h="2308148">
                  <a:moveTo>
                    <a:pt x="f5" y="f7"/>
                  </a:moveTo>
                  <a:lnTo>
                    <a:pt x="f8" y="f9"/>
                  </a:lnTo>
                  <a:cubicBezTo>
                    <a:pt x="f10" y="f11"/>
                    <a:pt x="f12" y="f13"/>
                    <a:pt x="f14" y="f15"/>
                  </a:cubicBezTo>
                  <a:lnTo>
                    <a:pt x="f6" y="f5"/>
                  </a:lnTo>
                  <a:lnTo>
                    <a:pt x="f6" y="f7"/>
                  </a:lnTo>
                  <a:lnTo>
                    <a:pt x="f5" y="f7"/>
                  </a:lnTo>
                  <a:close/>
                </a:path>
              </a:pathLst>
            </a:custGeom>
            <a:solidFill>
              <a:srgbClr val="FFFFFF"/>
            </a:solidFill>
            <a:ln w="38103" cap="flat">
              <a:solidFill>
                <a:srgbClr val="D9D9D9"/>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5" name="Freeform: Shape 7">
              <a:extLst>
                <a:ext uri="{FF2B5EF4-FFF2-40B4-BE49-F238E27FC236}">
                  <a16:creationId xmlns:a16="http://schemas.microsoft.com/office/drawing/2014/main" id="{4902DBB5-908E-B9BE-F3F5-C16D66DCFAAE}"/>
                </a:ext>
              </a:extLst>
            </p:cNvPr>
            <p:cNvSpPr/>
            <p:nvPr/>
          </p:nvSpPr>
          <p:spPr>
            <a:xfrm rot="5400013">
              <a:off x="6317707" y="1054083"/>
              <a:ext cx="2163378" cy="2194907"/>
            </a:xfrm>
            <a:custGeom>
              <a:avLst/>
              <a:gdLst>
                <a:gd name="f0" fmla="val 10800000"/>
                <a:gd name="f1" fmla="val 5400000"/>
                <a:gd name="f2" fmla="val 180"/>
                <a:gd name="f3" fmla="val w"/>
                <a:gd name="f4" fmla="val h"/>
                <a:gd name="f5" fmla="val 0"/>
                <a:gd name="f6" fmla="val 2338633"/>
                <a:gd name="f7" fmla="val 2308146"/>
                <a:gd name="f8" fmla="val 2109563"/>
                <a:gd name="f9" fmla="val 2296579"/>
                <a:gd name="f10" fmla="val 1002494"/>
                <a:gd name="f11" fmla="val 2184150"/>
                <a:gd name="f12" fmla="val 122374"/>
                <a:gd name="f13" fmla="val 1304030"/>
                <a:gd name="f14" fmla="val 9945"/>
                <a:gd name="f15" fmla="val 196961"/>
                <a:gd name="f16" fmla="+- 0 0 -90"/>
                <a:gd name="f17" fmla="*/ f3 1 2338633"/>
                <a:gd name="f18" fmla="*/ f4 1 2308146"/>
                <a:gd name="f19" fmla="+- f7 0 f5"/>
                <a:gd name="f20" fmla="+- f6 0 f5"/>
                <a:gd name="f21" fmla="*/ f16 f0 1"/>
                <a:gd name="f22" fmla="*/ f20 1 2338633"/>
                <a:gd name="f23" fmla="*/ f19 1 2308146"/>
                <a:gd name="f24" fmla="*/ 0 f20 1"/>
                <a:gd name="f25" fmla="*/ 0 f19 1"/>
                <a:gd name="f26" fmla="*/ 2338633 f20 1"/>
                <a:gd name="f27" fmla="*/ 2308146 f19 1"/>
                <a:gd name="f28" fmla="*/ 2109563 f20 1"/>
                <a:gd name="f29" fmla="*/ 2296579 f19 1"/>
                <a:gd name="f30" fmla="*/ 9945 f20 1"/>
                <a:gd name="f31" fmla="*/ 196961 f19 1"/>
                <a:gd name="f32" fmla="*/ f21 1 f2"/>
                <a:gd name="f33" fmla="*/ f24 1 2338633"/>
                <a:gd name="f34" fmla="*/ f25 1 2308146"/>
                <a:gd name="f35" fmla="*/ f26 1 2338633"/>
                <a:gd name="f36" fmla="*/ f27 1 2308146"/>
                <a:gd name="f37" fmla="*/ f28 1 2338633"/>
                <a:gd name="f38" fmla="*/ f29 1 2308146"/>
                <a:gd name="f39" fmla="*/ f30 1 2338633"/>
                <a:gd name="f40" fmla="*/ f31 1 2308146"/>
                <a:gd name="f41" fmla="*/ f5 1 f22"/>
                <a:gd name="f42" fmla="*/ f6 1 f22"/>
                <a:gd name="f43" fmla="*/ f5 1 f23"/>
                <a:gd name="f44" fmla="*/ f7 1 f23"/>
                <a:gd name="f45" fmla="+- f32 0 f1"/>
                <a:gd name="f46" fmla="*/ f33 1 f22"/>
                <a:gd name="f47" fmla="*/ f34 1 f23"/>
                <a:gd name="f48" fmla="*/ f35 1 f22"/>
                <a:gd name="f49" fmla="*/ f36 1 f23"/>
                <a:gd name="f50" fmla="*/ f37 1 f22"/>
                <a:gd name="f51" fmla="*/ f38 1 f23"/>
                <a:gd name="f52" fmla="*/ f39 1 f22"/>
                <a:gd name="f53" fmla="*/ f40 1 f23"/>
                <a:gd name="f54" fmla="*/ f41 f17 1"/>
                <a:gd name="f55" fmla="*/ f42 f17 1"/>
                <a:gd name="f56" fmla="*/ f44 f18 1"/>
                <a:gd name="f57" fmla="*/ f43 f18 1"/>
                <a:gd name="f58" fmla="*/ f46 f17 1"/>
                <a:gd name="f59" fmla="*/ f47 f18 1"/>
                <a:gd name="f60" fmla="*/ f48 f17 1"/>
                <a:gd name="f61" fmla="*/ f49 f18 1"/>
                <a:gd name="f62" fmla="*/ f50 f17 1"/>
                <a:gd name="f63" fmla="*/ f51 f18 1"/>
                <a:gd name="f64" fmla="*/ f52 f17 1"/>
                <a:gd name="f65" fmla="*/ f53 f18 1"/>
              </a:gdLst>
              <a:ahLst/>
              <a:cxnLst>
                <a:cxn ang="3cd4">
                  <a:pos x="hc" y="t"/>
                </a:cxn>
                <a:cxn ang="0">
                  <a:pos x="r" y="vc"/>
                </a:cxn>
                <a:cxn ang="cd4">
                  <a:pos x="hc" y="b"/>
                </a:cxn>
                <a:cxn ang="cd2">
                  <a:pos x="l" y="vc"/>
                </a:cxn>
                <a:cxn ang="f45">
                  <a:pos x="f58" y="f59"/>
                </a:cxn>
                <a:cxn ang="f45">
                  <a:pos x="f60" y="f59"/>
                </a:cxn>
                <a:cxn ang="f45">
                  <a:pos x="f60" y="f61"/>
                </a:cxn>
                <a:cxn ang="f45">
                  <a:pos x="f62" y="f63"/>
                </a:cxn>
                <a:cxn ang="f45">
                  <a:pos x="f64" y="f65"/>
                </a:cxn>
                <a:cxn ang="f45">
                  <a:pos x="f58" y="f59"/>
                </a:cxn>
              </a:cxnLst>
              <a:rect l="f54" t="f57" r="f55" b="f56"/>
              <a:pathLst>
                <a:path w="2338633" h="2308146">
                  <a:moveTo>
                    <a:pt x="f5" y="f5"/>
                  </a:moveTo>
                  <a:lnTo>
                    <a:pt x="f6" y="f5"/>
                  </a:lnTo>
                  <a:lnTo>
                    <a:pt x="f6" y="f7"/>
                  </a:lnTo>
                  <a:lnTo>
                    <a:pt x="f8" y="f9"/>
                  </a:lnTo>
                  <a:cubicBezTo>
                    <a:pt x="f10" y="f11"/>
                    <a:pt x="f12" y="f13"/>
                    <a:pt x="f14" y="f15"/>
                  </a:cubicBezTo>
                  <a:lnTo>
                    <a:pt x="f5" y="f5"/>
                  </a:lnTo>
                  <a:close/>
                </a:path>
              </a:pathLst>
            </a:custGeom>
            <a:noFill/>
            <a:ln w="38103" cap="flat">
              <a:solidFill>
                <a:srgbClr val="743669"/>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6" name="Freeform: Shape 8">
              <a:extLst>
                <a:ext uri="{FF2B5EF4-FFF2-40B4-BE49-F238E27FC236}">
                  <a16:creationId xmlns:a16="http://schemas.microsoft.com/office/drawing/2014/main" id="{A78DE900-CF91-6C93-284E-A99A26F06C19}"/>
                </a:ext>
              </a:extLst>
            </p:cNvPr>
            <p:cNvSpPr/>
            <p:nvPr/>
          </p:nvSpPr>
          <p:spPr>
            <a:xfrm rot="5400013">
              <a:off x="6296379" y="3238251"/>
              <a:ext cx="10579" cy="548"/>
            </a:xfrm>
            <a:custGeom>
              <a:avLst/>
              <a:gdLst>
                <a:gd name="f0" fmla="val 10800000"/>
                <a:gd name="f1" fmla="val 5400000"/>
                <a:gd name="f2" fmla="val 180"/>
                <a:gd name="f3" fmla="val w"/>
                <a:gd name="f4" fmla="val h"/>
                <a:gd name="f5" fmla="val 0"/>
                <a:gd name="f6" fmla="val 11436"/>
                <a:gd name="f7" fmla="val 577"/>
                <a:gd name="f8" fmla="+- 0 0 -90"/>
                <a:gd name="f9" fmla="*/ f3 1 11436"/>
                <a:gd name="f10" fmla="*/ f4 1 577"/>
                <a:gd name="f11" fmla="+- f7 0 f5"/>
                <a:gd name="f12" fmla="+- f6 0 f5"/>
                <a:gd name="f13" fmla="*/ f8 f0 1"/>
                <a:gd name="f14" fmla="*/ f12 1 11436"/>
                <a:gd name="f15" fmla="*/ f11 1 577"/>
                <a:gd name="f16" fmla="*/ 0 f12 1"/>
                <a:gd name="f17" fmla="*/ 577 f11 1"/>
                <a:gd name="f18" fmla="*/ 0 f11 1"/>
                <a:gd name="f19" fmla="*/ 11436 f12 1"/>
                <a:gd name="f20" fmla="*/ f13 1 f2"/>
                <a:gd name="f21" fmla="*/ f16 1 11436"/>
                <a:gd name="f22" fmla="*/ f17 1 577"/>
                <a:gd name="f23" fmla="*/ f18 1 577"/>
                <a:gd name="f24" fmla="*/ f19 1 11436"/>
                <a:gd name="f25" fmla="*/ f5 1 f14"/>
                <a:gd name="f26" fmla="*/ f6 1 f14"/>
                <a:gd name="f27" fmla="*/ f5 1 f15"/>
                <a:gd name="f28" fmla="*/ f7 1 f15"/>
                <a:gd name="f29" fmla="+- f20 0 f1"/>
                <a:gd name="f30" fmla="*/ f21 1 f14"/>
                <a:gd name="f31" fmla="*/ f22 1 f15"/>
                <a:gd name="f32" fmla="*/ f23 1 f15"/>
                <a:gd name="f33" fmla="*/ f24 1 f14"/>
                <a:gd name="f34" fmla="*/ f25 f9 1"/>
                <a:gd name="f35" fmla="*/ f26 f9 1"/>
                <a:gd name="f36" fmla="*/ f28 f10 1"/>
                <a:gd name="f37" fmla="*/ f27 f10 1"/>
                <a:gd name="f38" fmla="*/ f30 f9 1"/>
                <a:gd name="f39" fmla="*/ f31 f10 1"/>
                <a:gd name="f40" fmla="*/ f32 f10 1"/>
                <a:gd name="f41" fmla="*/ f33 f9 1"/>
              </a:gdLst>
              <a:ahLst/>
              <a:cxnLst>
                <a:cxn ang="3cd4">
                  <a:pos x="hc" y="t"/>
                </a:cxn>
                <a:cxn ang="0">
                  <a:pos x="r" y="vc"/>
                </a:cxn>
                <a:cxn ang="cd4">
                  <a:pos x="hc" y="b"/>
                </a:cxn>
                <a:cxn ang="cd2">
                  <a:pos x="l" y="vc"/>
                </a:cxn>
                <a:cxn ang="f29">
                  <a:pos x="f38" y="f39"/>
                </a:cxn>
                <a:cxn ang="f29">
                  <a:pos x="f38" y="f40"/>
                </a:cxn>
                <a:cxn ang="f29">
                  <a:pos x="f41" y="f39"/>
                </a:cxn>
                <a:cxn ang="f29">
                  <a:pos x="f38" y="f39"/>
                </a:cxn>
              </a:cxnLst>
              <a:rect l="f34" t="f37" r="f35" b="f36"/>
              <a:pathLst>
                <a:path w="11436" h="577">
                  <a:moveTo>
                    <a:pt x="f5" y="f7"/>
                  </a:moveTo>
                  <a:lnTo>
                    <a:pt x="f5" y="f5"/>
                  </a:lnTo>
                  <a:lnTo>
                    <a:pt x="f6" y="f7"/>
                  </a:lnTo>
                  <a:lnTo>
                    <a:pt x="f5" y="f7"/>
                  </a:lnTo>
                  <a:close/>
                </a:path>
              </a:pathLst>
            </a:custGeom>
            <a:solidFill>
              <a:srgbClr val="4F81BD"/>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7" name="Freeform: Shape 10">
              <a:extLst>
                <a:ext uri="{FF2B5EF4-FFF2-40B4-BE49-F238E27FC236}">
                  <a16:creationId xmlns:a16="http://schemas.microsoft.com/office/drawing/2014/main" id="{B1126242-B95E-98E6-8827-15B8C26B382A}"/>
                </a:ext>
              </a:extLst>
            </p:cNvPr>
            <p:cNvSpPr/>
            <p:nvPr/>
          </p:nvSpPr>
          <p:spPr>
            <a:xfrm rot="5400013">
              <a:off x="6348921" y="3269863"/>
              <a:ext cx="2103979" cy="2191825"/>
            </a:xfrm>
            <a:custGeom>
              <a:avLst/>
              <a:gdLst>
                <a:gd name="f0" fmla="val 10800000"/>
                <a:gd name="f1" fmla="val 5400000"/>
                <a:gd name="f2" fmla="val 180"/>
                <a:gd name="f3" fmla="val w"/>
                <a:gd name="f4" fmla="val h"/>
                <a:gd name="f5" fmla="val 0"/>
                <a:gd name="f6" fmla="val 2274417"/>
                <a:gd name="f7" fmla="val 2304903"/>
                <a:gd name="f8" fmla="val 2264472"/>
                <a:gd name="f9" fmla="val 196961"/>
                <a:gd name="f10" fmla="val 2152042"/>
                <a:gd name="f11" fmla="val 1304030"/>
                <a:gd name="f12" fmla="val 1271923"/>
                <a:gd name="f13" fmla="val 2184150"/>
                <a:gd name="f14" fmla="val 164854"/>
                <a:gd name="f15" fmla="val 2296579"/>
                <a:gd name="f16" fmla="+- 0 0 -90"/>
                <a:gd name="f17" fmla="*/ f3 1 2274417"/>
                <a:gd name="f18" fmla="*/ f4 1 2304903"/>
                <a:gd name="f19" fmla="+- f7 0 f5"/>
                <a:gd name="f20" fmla="+- f6 0 f5"/>
                <a:gd name="f21" fmla="*/ f16 f0 1"/>
                <a:gd name="f22" fmla="*/ f20 1 2274417"/>
                <a:gd name="f23" fmla="*/ f19 1 2304903"/>
                <a:gd name="f24" fmla="*/ 0 f20 1"/>
                <a:gd name="f25" fmla="*/ 2304903 f19 1"/>
                <a:gd name="f26" fmla="*/ 0 f19 1"/>
                <a:gd name="f27" fmla="*/ 2274417 f20 1"/>
                <a:gd name="f28" fmla="*/ 2264472 f20 1"/>
                <a:gd name="f29" fmla="*/ 196961 f19 1"/>
                <a:gd name="f30" fmla="*/ 164854 f20 1"/>
                <a:gd name="f31" fmla="*/ 2296579 f19 1"/>
                <a:gd name="f32" fmla="*/ f21 1 f2"/>
                <a:gd name="f33" fmla="*/ f24 1 2274417"/>
                <a:gd name="f34" fmla="*/ f25 1 2304903"/>
                <a:gd name="f35" fmla="*/ f26 1 2304903"/>
                <a:gd name="f36" fmla="*/ f27 1 2274417"/>
                <a:gd name="f37" fmla="*/ f28 1 2274417"/>
                <a:gd name="f38" fmla="*/ f29 1 2304903"/>
                <a:gd name="f39" fmla="*/ f30 1 2274417"/>
                <a:gd name="f40" fmla="*/ f31 1 2304903"/>
                <a:gd name="f41" fmla="*/ f5 1 f22"/>
                <a:gd name="f42" fmla="*/ f6 1 f22"/>
                <a:gd name="f43" fmla="*/ f5 1 f23"/>
                <a:gd name="f44" fmla="*/ f7 1 f23"/>
                <a:gd name="f45" fmla="+- f32 0 f1"/>
                <a:gd name="f46" fmla="*/ f33 1 f22"/>
                <a:gd name="f47" fmla="*/ f34 1 f23"/>
                <a:gd name="f48" fmla="*/ f35 1 f23"/>
                <a:gd name="f49" fmla="*/ f36 1 f22"/>
                <a:gd name="f50" fmla="*/ f37 1 f22"/>
                <a:gd name="f51" fmla="*/ f38 1 f23"/>
                <a:gd name="f52" fmla="*/ f39 1 f22"/>
                <a:gd name="f53" fmla="*/ f40 1 f23"/>
                <a:gd name="f54" fmla="*/ f41 f17 1"/>
                <a:gd name="f55" fmla="*/ f42 f17 1"/>
                <a:gd name="f56" fmla="*/ f44 f18 1"/>
                <a:gd name="f57" fmla="*/ f43 f18 1"/>
                <a:gd name="f58" fmla="*/ f46 f17 1"/>
                <a:gd name="f59" fmla="*/ f47 f18 1"/>
                <a:gd name="f60" fmla="*/ f48 f18 1"/>
                <a:gd name="f61" fmla="*/ f49 f17 1"/>
                <a:gd name="f62" fmla="*/ f50 f17 1"/>
                <a:gd name="f63" fmla="*/ f51 f18 1"/>
                <a:gd name="f64" fmla="*/ f52 f17 1"/>
                <a:gd name="f65" fmla="*/ f53 f18 1"/>
              </a:gdLst>
              <a:ahLst/>
              <a:cxnLst>
                <a:cxn ang="3cd4">
                  <a:pos x="hc" y="t"/>
                </a:cxn>
                <a:cxn ang="0">
                  <a:pos x="r" y="vc"/>
                </a:cxn>
                <a:cxn ang="cd4">
                  <a:pos x="hc" y="b"/>
                </a:cxn>
                <a:cxn ang="cd2">
                  <a:pos x="l" y="vc"/>
                </a:cxn>
                <a:cxn ang="f45">
                  <a:pos x="f58" y="f59"/>
                </a:cxn>
                <a:cxn ang="f45">
                  <a:pos x="f58" y="f60"/>
                </a:cxn>
                <a:cxn ang="f45">
                  <a:pos x="f61" y="f60"/>
                </a:cxn>
                <a:cxn ang="f45">
                  <a:pos x="f62" y="f63"/>
                </a:cxn>
                <a:cxn ang="f45">
                  <a:pos x="f64" y="f65"/>
                </a:cxn>
                <a:cxn ang="f45">
                  <a:pos x="f58" y="f59"/>
                </a:cxn>
              </a:cxnLst>
              <a:rect l="f54" t="f57" r="f55" b="f56"/>
              <a:pathLst>
                <a:path w="2274417" h="2304903">
                  <a:moveTo>
                    <a:pt x="f5" y="f7"/>
                  </a:moveTo>
                  <a:lnTo>
                    <a:pt x="f5" y="f5"/>
                  </a:lnTo>
                  <a:lnTo>
                    <a:pt x="f6" y="f5"/>
                  </a:lnTo>
                  <a:lnTo>
                    <a:pt x="f8" y="f9"/>
                  </a:lnTo>
                  <a:cubicBezTo>
                    <a:pt x="f10" y="f11"/>
                    <a:pt x="f12" y="f13"/>
                    <a:pt x="f14" y="f15"/>
                  </a:cubicBezTo>
                  <a:lnTo>
                    <a:pt x="f5" y="f7"/>
                  </a:lnTo>
                  <a:close/>
                </a:path>
              </a:pathLst>
            </a:custGeom>
            <a:noFill/>
            <a:ln w="38103" cap="flat">
              <a:solidFill>
                <a:srgbClr val="D9D9D9"/>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8" name="Freeform: Shape 11">
              <a:extLst>
                <a:ext uri="{FF2B5EF4-FFF2-40B4-BE49-F238E27FC236}">
                  <a16:creationId xmlns:a16="http://schemas.microsoft.com/office/drawing/2014/main" id="{E804E90B-A097-610A-98C6-6F4572FDC22F}"/>
                </a:ext>
              </a:extLst>
            </p:cNvPr>
            <p:cNvSpPr/>
            <p:nvPr/>
          </p:nvSpPr>
          <p:spPr>
            <a:xfrm rot="5400013">
              <a:off x="8623555" y="3269863"/>
              <a:ext cx="2103979" cy="2191825"/>
            </a:xfrm>
            <a:custGeom>
              <a:avLst/>
              <a:gdLst>
                <a:gd name="f0" fmla="val 10800000"/>
                <a:gd name="f1" fmla="val 5400000"/>
                <a:gd name="f2" fmla="val 180"/>
                <a:gd name="f3" fmla="val w"/>
                <a:gd name="f4" fmla="val h"/>
                <a:gd name="f5" fmla="val 0"/>
                <a:gd name="f6" fmla="val 2274417"/>
                <a:gd name="f7" fmla="val 2304905"/>
                <a:gd name="f8" fmla="val 164854"/>
                <a:gd name="f9" fmla="val 8324"/>
                <a:gd name="f10" fmla="val 1271923"/>
                <a:gd name="f11" fmla="val 120754"/>
                <a:gd name="f12" fmla="val 2152042"/>
                <a:gd name="f13" fmla="val 1000873"/>
                <a:gd name="f14" fmla="val 2264472"/>
                <a:gd name="f15" fmla="val 2107942"/>
                <a:gd name="f16" fmla="+- 0 0 -90"/>
                <a:gd name="f17" fmla="*/ f3 1 2274417"/>
                <a:gd name="f18" fmla="*/ f4 1 2304905"/>
                <a:gd name="f19" fmla="+- f7 0 f5"/>
                <a:gd name="f20" fmla="+- f6 0 f5"/>
                <a:gd name="f21" fmla="*/ f16 f0 1"/>
                <a:gd name="f22" fmla="*/ f20 1 2274417"/>
                <a:gd name="f23" fmla="*/ f19 1 2304905"/>
                <a:gd name="f24" fmla="*/ 0 f20 1"/>
                <a:gd name="f25" fmla="*/ 2304905 f19 1"/>
                <a:gd name="f26" fmla="*/ 0 f19 1"/>
                <a:gd name="f27" fmla="*/ 164854 f20 1"/>
                <a:gd name="f28" fmla="*/ 8324 f19 1"/>
                <a:gd name="f29" fmla="*/ 2264472 f20 1"/>
                <a:gd name="f30" fmla="*/ 2107942 f19 1"/>
                <a:gd name="f31" fmla="*/ 2274417 f20 1"/>
                <a:gd name="f32" fmla="*/ f21 1 f2"/>
                <a:gd name="f33" fmla="*/ f24 1 2274417"/>
                <a:gd name="f34" fmla="*/ f25 1 2304905"/>
                <a:gd name="f35" fmla="*/ f26 1 2304905"/>
                <a:gd name="f36" fmla="*/ f27 1 2274417"/>
                <a:gd name="f37" fmla="*/ f28 1 2304905"/>
                <a:gd name="f38" fmla="*/ f29 1 2274417"/>
                <a:gd name="f39" fmla="*/ f30 1 2304905"/>
                <a:gd name="f40" fmla="*/ f31 1 2274417"/>
                <a:gd name="f41" fmla="*/ f5 1 f22"/>
                <a:gd name="f42" fmla="*/ f6 1 f22"/>
                <a:gd name="f43" fmla="*/ f5 1 f23"/>
                <a:gd name="f44" fmla="*/ f7 1 f23"/>
                <a:gd name="f45" fmla="+- f32 0 f1"/>
                <a:gd name="f46" fmla="*/ f33 1 f22"/>
                <a:gd name="f47" fmla="*/ f34 1 f23"/>
                <a:gd name="f48" fmla="*/ f35 1 f23"/>
                <a:gd name="f49" fmla="*/ f36 1 f22"/>
                <a:gd name="f50" fmla="*/ f37 1 f23"/>
                <a:gd name="f51" fmla="*/ f38 1 f22"/>
                <a:gd name="f52" fmla="*/ f39 1 f23"/>
                <a:gd name="f53" fmla="*/ f40 1 f22"/>
                <a:gd name="f54" fmla="*/ f41 f17 1"/>
                <a:gd name="f55" fmla="*/ f42 f17 1"/>
                <a:gd name="f56" fmla="*/ f44 f18 1"/>
                <a:gd name="f57" fmla="*/ f43 f18 1"/>
                <a:gd name="f58" fmla="*/ f46 f17 1"/>
                <a:gd name="f59" fmla="*/ f47 f18 1"/>
                <a:gd name="f60" fmla="*/ f48 f18 1"/>
                <a:gd name="f61" fmla="*/ f49 f17 1"/>
                <a:gd name="f62" fmla="*/ f50 f18 1"/>
                <a:gd name="f63" fmla="*/ f51 f17 1"/>
                <a:gd name="f64" fmla="*/ f52 f18 1"/>
                <a:gd name="f65" fmla="*/ f53 f17 1"/>
              </a:gdLst>
              <a:ahLst/>
              <a:cxnLst>
                <a:cxn ang="3cd4">
                  <a:pos x="hc" y="t"/>
                </a:cxn>
                <a:cxn ang="0">
                  <a:pos x="r" y="vc"/>
                </a:cxn>
                <a:cxn ang="cd4">
                  <a:pos x="hc" y="b"/>
                </a:cxn>
                <a:cxn ang="cd2">
                  <a:pos x="l" y="vc"/>
                </a:cxn>
                <a:cxn ang="f45">
                  <a:pos x="f58" y="f59"/>
                </a:cxn>
                <a:cxn ang="f45">
                  <a:pos x="f58" y="f60"/>
                </a:cxn>
                <a:cxn ang="f45">
                  <a:pos x="f61" y="f62"/>
                </a:cxn>
                <a:cxn ang="f45">
                  <a:pos x="f63" y="f64"/>
                </a:cxn>
                <a:cxn ang="f45">
                  <a:pos x="f65" y="f59"/>
                </a:cxn>
                <a:cxn ang="f45">
                  <a:pos x="f58" y="f59"/>
                </a:cxn>
              </a:cxnLst>
              <a:rect l="f54" t="f57" r="f55" b="f56"/>
              <a:pathLst>
                <a:path w="2274417" h="2304905">
                  <a:moveTo>
                    <a:pt x="f5" y="f7"/>
                  </a:moveTo>
                  <a:lnTo>
                    <a:pt x="f5" y="f5"/>
                  </a:lnTo>
                  <a:lnTo>
                    <a:pt x="f8" y="f9"/>
                  </a:lnTo>
                  <a:cubicBezTo>
                    <a:pt x="f10" y="f11"/>
                    <a:pt x="f12" y="f13"/>
                    <a:pt x="f14" y="f15"/>
                  </a:cubicBezTo>
                  <a:lnTo>
                    <a:pt x="f6" y="f7"/>
                  </a:lnTo>
                  <a:lnTo>
                    <a:pt x="f5" y="f7"/>
                  </a:lnTo>
                  <a:close/>
                </a:path>
              </a:pathLst>
            </a:custGeom>
            <a:solidFill>
              <a:srgbClr val="FFFFFF"/>
            </a:solidFill>
            <a:ln w="38103" cap="flat">
              <a:solidFill>
                <a:srgbClr val="D9D9D9"/>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9" name="TextBox 17">
              <a:extLst>
                <a:ext uri="{FF2B5EF4-FFF2-40B4-BE49-F238E27FC236}">
                  <a16:creationId xmlns:a16="http://schemas.microsoft.com/office/drawing/2014/main" id="{E84A92DD-E962-EC3B-4354-E90334E400B2}"/>
                </a:ext>
              </a:extLst>
            </p:cNvPr>
            <p:cNvSpPr txBox="1"/>
            <p:nvPr/>
          </p:nvSpPr>
          <p:spPr>
            <a:xfrm>
              <a:off x="8418972" y="1967578"/>
              <a:ext cx="2191825" cy="64633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solidFill>
                    <a:srgbClr val="000000"/>
                  </a:solidFill>
                  <a:uFillTx/>
                  <a:latin typeface="Arial" pitchFamily="34"/>
                  <a:cs typeface="Arial" pitchFamily="34"/>
                </a:rPr>
                <a:t>Five </a:t>
              </a:r>
              <a:br>
                <a:rPr lang="en-GB" sz="1800" b="1" i="0" u="none" strike="noStrike" kern="1200" cap="none" spc="0" baseline="0">
                  <a:solidFill>
                    <a:srgbClr val="000000"/>
                  </a:solidFill>
                  <a:uFillTx/>
                  <a:latin typeface="Arial" pitchFamily="34"/>
                  <a:cs typeface="Arial" pitchFamily="34"/>
                </a:rPr>
              </a:br>
              <a:r>
                <a:rPr lang="en-GB" sz="1800" b="1" i="0" u="none" strike="noStrike" kern="1200" cap="none" spc="0" baseline="0">
                  <a:solidFill>
                    <a:srgbClr val="000000"/>
                  </a:solidFill>
                  <a:uFillTx/>
                  <a:latin typeface="Arial" pitchFamily="34"/>
                  <a:cs typeface="Arial" pitchFamily="34"/>
                </a:rPr>
                <a:t>key questions</a:t>
              </a:r>
              <a:endParaRPr lang="en-GB" sz="1600" b="1" i="0" u="none" strike="noStrike" kern="1200" cap="none" spc="0" baseline="0">
                <a:solidFill>
                  <a:srgbClr val="000000"/>
                </a:solidFill>
                <a:uFillTx/>
                <a:latin typeface="Arial" pitchFamily="34"/>
                <a:cs typeface="Arial" pitchFamily="34"/>
              </a:endParaRPr>
            </a:p>
          </p:txBody>
        </p:sp>
        <p:sp>
          <p:nvSpPr>
            <p:cNvPr id="10" name="TextBox 18">
              <a:extLst>
                <a:ext uri="{FF2B5EF4-FFF2-40B4-BE49-F238E27FC236}">
                  <a16:creationId xmlns:a16="http://schemas.microsoft.com/office/drawing/2014/main" id="{2D597EA7-65C5-6A33-D97D-AF756BD4E23E}"/>
                </a:ext>
              </a:extLst>
            </p:cNvPr>
            <p:cNvSpPr txBox="1"/>
            <p:nvPr/>
          </p:nvSpPr>
          <p:spPr>
            <a:xfrm>
              <a:off x="8610200" y="3970635"/>
              <a:ext cx="1571231" cy="64633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solidFill>
                    <a:srgbClr val="000000"/>
                  </a:solidFill>
                  <a:uFillTx/>
                  <a:latin typeface="Arial" pitchFamily="34"/>
                  <a:cs typeface="Arial" pitchFamily="34"/>
                </a:rPr>
                <a:t>Quality statements</a:t>
              </a:r>
              <a:endParaRPr lang="en-GB" sz="1600" b="1" i="0" u="none" strike="noStrike" kern="1200" cap="none" spc="0" baseline="0">
                <a:solidFill>
                  <a:srgbClr val="000000"/>
                </a:solidFill>
                <a:uFillTx/>
                <a:latin typeface="Arial" pitchFamily="34"/>
                <a:cs typeface="Arial" pitchFamily="34"/>
              </a:endParaRPr>
            </a:p>
          </p:txBody>
        </p:sp>
        <p:sp>
          <p:nvSpPr>
            <p:cNvPr id="11" name="TextBox 19">
              <a:extLst>
                <a:ext uri="{FF2B5EF4-FFF2-40B4-BE49-F238E27FC236}">
                  <a16:creationId xmlns:a16="http://schemas.microsoft.com/office/drawing/2014/main" id="{547D9DC8-0684-DE51-DB50-D31B34830729}"/>
                </a:ext>
              </a:extLst>
            </p:cNvPr>
            <p:cNvSpPr txBox="1"/>
            <p:nvPr/>
          </p:nvSpPr>
          <p:spPr>
            <a:xfrm>
              <a:off x="6878125" y="3979660"/>
              <a:ext cx="1380158" cy="64633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solidFill>
                    <a:srgbClr val="000000"/>
                  </a:solidFill>
                  <a:uFillTx/>
                  <a:latin typeface="Arial" pitchFamily="34"/>
                  <a:cs typeface="Arial" pitchFamily="34"/>
                </a:rPr>
                <a:t>Evidence categories</a:t>
              </a:r>
              <a:r>
                <a:rPr lang="en-US" sz="1600" b="0" i="0" u="none" strike="noStrike" kern="1200" cap="none" spc="0" baseline="0">
                  <a:solidFill>
                    <a:srgbClr val="000000"/>
                  </a:solidFill>
                  <a:uFillTx/>
                  <a:latin typeface="Arial" pitchFamily="34"/>
                  <a:ea typeface="ＭＳ Ｐゴシック"/>
                  <a:cs typeface="Arial" pitchFamily="34"/>
                </a:rPr>
                <a:t>​</a:t>
              </a:r>
              <a:endParaRPr lang="en-GB" sz="1600" b="0" i="0" u="none" strike="noStrike" kern="1200" cap="none" spc="0" baseline="0">
                <a:solidFill>
                  <a:srgbClr val="000000"/>
                </a:solidFill>
                <a:uFillTx/>
                <a:latin typeface="Arial" pitchFamily="34"/>
                <a:ea typeface="ヒラギノ角ゴ Pro W3"/>
                <a:cs typeface="Arial" pitchFamily="34"/>
              </a:endParaRPr>
            </a:p>
          </p:txBody>
        </p:sp>
        <p:sp>
          <p:nvSpPr>
            <p:cNvPr id="12" name="TextBox 20">
              <a:extLst>
                <a:ext uri="{FF2B5EF4-FFF2-40B4-BE49-F238E27FC236}">
                  <a16:creationId xmlns:a16="http://schemas.microsoft.com/office/drawing/2014/main" id="{FC1991B0-AEE1-4575-26E2-A228702B7AC2}"/>
                </a:ext>
              </a:extLst>
            </p:cNvPr>
            <p:cNvSpPr txBox="1"/>
            <p:nvPr/>
          </p:nvSpPr>
          <p:spPr>
            <a:xfrm>
              <a:off x="6534814" y="1799027"/>
              <a:ext cx="1962037" cy="1200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1200" cap="none" spc="0" baseline="0">
                  <a:solidFill>
                    <a:srgbClr val="000000"/>
                  </a:solidFill>
                  <a:uFillTx/>
                  <a:latin typeface="Arial" pitchFamily="34"/>
                  <a:cs typeface="Arial" pitchFamily="34"/>
                </a:rPr>
                <a:t>Specific </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1200" cap="none" spc="0" baseline="0">
                  <a:solidFill>
                    <a:srgbClr val="000000"/>
                  </a:solidFill>
                  <a:uFillTx/>
                  <a:latin typeface="Arial" pitchFamily="34"/>
                  <a:cs typeface="Arial" pitchFamily="34"/>
                </a:rPr>
                <a:t>evidence and quality indicators </a:t>
              </a:r>
            </a:p>
          </p:txBody>
        </p:sp>
      </p:grpSp>
      <p:sp>
        <p:nvSpPr>
          <p:cNvPr id="13" name="Freeform: Shape 38">
            <a:extLst>
              <a:ext uri="{FF2B5EF4-FFF2-40B4-BE49-F238E27FC236}">
                <a16:creationId xmlns:a16="http://schemas.microsoft.com/office/drawing/2014/main" id="{BEDCEF6B-0BAD-78A0-641B-B703025BBEE8}"/>
              </a:ext>
            </a:extLst>
          </p:cNvPr>
          <p:cNvSpPr/>
          <p:nvPr/>
        </p:nvSpPr>
        <p:spPr>
          <a:xfrm rot="16200004">
            <a:off x="5954783" y="615620"/>
            <a:ext cx="2526560" cy="2640384"/>
          </a:xfrm>
          <a:custGeom>
            <a:avLst/>
            <a:gdLst>
              <a:gd name="f0" fmla="val 10800000"/>
              <a:gd name="f1" fmla="val 5400000"/>
              <a:gd name="f2" fmla="val 180"/>
              <a:gd name="f3" fmla="val w"/>
              <a:gd name="f4" fmla="val h"/>
              <a:gd name="f5" fmla="val 0"/>
              <a:gd name="f6" fmla="val 2526563"/>
              <a:gd name="f7" fmla="val 2640389"/>
              <a:gd name="f8" fmla="val 2242471"/>
              <a:gd name="f9" fmla="val 2230663"/>
              <a:gd name="f10" fmla="val 2400026"/>
              <a:gd name="f11" fmla="val 2121345"/>
              <a:gd name="f12" fmla="val 1293608"/>
              <a:gd name="f13" fmla="val 1265577"/>
              <a:gd name="f14" fmla="val 414007"/>
              <a:gd name="f15" fmla="val 189140"/>
              <a:gd name="f16" fmla="val 301644"/>
              <a:gd name="f17" fmla="val 291827"/>
              <a:gd name="f18" fmla="val 147618"/>
              <a:gd name="f19" fmla="val 144210"/>
              <a:gd name="f20" fmla="val 3409"/>
              <a:gd name="f21" fmla="val 218187"/>
              <a:gd name="f22" fmla="val 11148"/>
              <a:gd name="f23" fmla="val 1428329"/>
              <a:gd name="f24" fmla="val 137467"/>
              <a:gd name="f25" fmla="val 2390392"/>
              <a:gd name="f26" fmla="val 1126324"/>
              <a:gd name="f27" fmla="val 2513288"/>
              <a:gd name="f28" fmla="val 2370170"/>
              <a:gd name="f29" fmla="+- 0 0 -90"/>
              <a:gd name="f30" fmla="*/ f3 1 2526563"/>
              <a:gd name="f31" fmla="*/ f4 1 2640389"/>
              <a:gd name="f32" fmla="+- f7 0 f5"/>
              <a:gd name="f33" fmla="+- f6 0 f5"/>
              <a:gd name="f34" fmla="*/ f29 f0 1"/>
              <a:gd name="f35" fmla="*/ f33 1 2526563"/>
              <a:gd name="f36" fmla="*/ f32 1 2640389"/>
              <a:gd name="f37" fmla="*/ 2526563 f33 1"/>
              <a:gd name="f38" fmla="*/ 2640389 f32 1"/>
              <a:gd name="f39" fmla="*/ 2242471 f33 1"/>
              <a:gd name="f40" fmla="*/ 2230663 f33 1"/>
              <a:gd name="f41" fmla="*/ 2400026 f32 1"/>
              <a:gd name="f42" fmla="*/ 189140 f33 1"/>
              <a:gd name="f43" fmla="*/ 301644 f32 1"/>
              <a:gd name="f44" fmla="*/ 0 f33 1"/>
              <a:gd name="f45" fmla="*/ 291827 f32 1"/>
              <a:gd name="f46" fmla="*/ 147618 f33 1"/>
              <a:gd name="f47" fmla="*/ 144210 f32 1"/>
              <a:gd name="f48" fmla="*/ 3409 f33 1"/>
              <a:gd name="f49" fmla="*/ 0 f32 1"/>
              <a:gd name="f50" fmla="*/ 218187 f33 1"/>
              <a:gd name="f51" fmla="*/ 11148 f32 1"/>
              <a:gd name="f52" fmla="*/ 2513288 f33 1"/>
              <a:gd name="f53" fmla="*/ 2370170 f32 1"/>
              <a:gd name="f54" fmla="*/ f34 1 f2"/>
              <a:gd name="f55" fmla="*/ f37 1 2526563"/>
              <a:gd name="f56" fmla="*/ f38 1 2640389"/>
              <a:gd name="f57" fmla="*/ f39 1 2526563"/>
              <a:gd name="f58" fmla="*/ f40 1 2526563"/>
              <a:gd name="f59" fmla="*/ f41 1 2640389"/>
              <a:gd name="f60" fmla="*/ f42 1 2526563"/>
              <a:gd name="f61" fmla="*/ f43 1 2640389"/>
              <a:gd name="f62" fmla="*/ f44 1 2526563"/>
              <a:gd name="f63" fmla="*/ f45 1 2640389"/>
              <a:gd name="f64" fmla="*/ f46 1 2526563"/>
              <a:gd name="f65" fmla="*/ f47 1 2640389"/>
              <a:gd name="f66" fmla="*/ f48 1 2526563"/>
              <a:gd name="f67" fmla="*/ f49 1 2640389"/>
              <a:gd name="f68" fmla="*/ f50 1 2526563"/>
              <a:gd name="f69" fmla="*/ f51 1 2640389"/>
              <a:gd name="f70" fmla="*/ f52 1 2526563"/>
              <a:gd name="f71" fmla="*/ f53 1 2640389"/>
              <a:gd name="f72" fmla="*/ f5 1 f35"/>
              <a:gd name="f73" fmla="*/ f6 1 f35"/>
              <a:gd name="f74" fmla="*/ f5 1 f36"/>
              <a:gd name="f75" fmla="*/ f7 1 f36"/>
              <a:gd name="f76" fmla="+- f54 0 f1"/>
              <a:gd name="f77" fmla="*/ f55 1 f35"/>
              <a:gd name="f78" fmla="*/ f56 1 f36"/>
              <a:gd name="f79" fmla="*/ f57 1 f35"/>
              <a:gd name="f80" fmla="*/ f58 1 f35"/>
              <a:gd name="f81" fmla="*/ f59 1 f36"/>
              <a:gd name="f82" fmla="*/ f60 1 f35"/>
              <a:gd name="f83" fmla="*/ f61 1 f36"/>
              <a:gd name="f84" fmla="*/ f62 1 f35"/>
              <a:gd name="f85" fmla="*/ f63 1 f36"/>
              <a:gd name="f86" fmla="*/ f64 1 f35"/>
              <a:gd name="f87" fmla="*/ f65 1 f36"/>
              <a:gd name="f88" fmla="*/ f66 1 f35"/>
              <a:gd name="f89" fmla="*/ f67 1 f36"/>
              <a:gd name="f90" fmla="*/ f68 1 f35"/>
              <a:gd name="f91" fmla="*/ f69 1 f36"/>
              <a:gd name="f92" fmla="*/ f70 1 f35"/>
              <a:gd name="f93" fmla="*/ f71 1 f36"/>
              <a:gd name="f94" fmla="*/ f72 f30 1"/>
              <a:gd name="f95" fmla="*/ f73 f30 1"/>
              <a:gd name="f96" fmla="*/ f75 f31 1"/>
              <a:gd name="f97" fmla="*/ f74 f31 1"/>
              <a:gd name="f98" fmla="*/ f77 f30 1"/>
              <a:gd name="f99" fmla="*/ f78 f31 1"/>
              <a:gd name="f100" fmla="*/ f79 f30 1"/>
              <a:gd name="f101" fmla="*/ f80 f30 1"/>
              <a:gd name="f102" fmla="*/ f81 f31 1"/>
              <a:gd name="f103" fmla="*/ f82 f30 1"/>
              <a:gd name="f104" fmla="*/ f83 f31 1"/>
              <a:gd name="f105" fmla="*/ f84 f30 1"/>
              <a:gd name="f106" fmla="*/ f85 f31 1"/>
              <a:gd name="f107" fmla="*/ f86 f30 1"/>
              <a:gd name="f108" fmla="*/ f87 f31 1"/>
              <a:gd name="f109" fmla="*/ f88 f30 1"/>
              <a:gd name="f110" fmla="*/ f89 f31 1"/>
              <a:gd name="f111" fmla="*/ f90 f30 1"/>
              <a:gd name="f112" fmla="*/ f91 f31 1"/>
              <a:gd name="f113" fmla="*/ f92 f30 1"/>
              <a:gd name="f114" fmla="*/ f93 f31 1"/>
            </a:gdLst>
            <a:ahLst/>
            <a:cxnLst>
              <a:cxn ang="3cd4">
                <a:pos x="hc" y="t"/>
              </a:cxn>
              <a:cxn ang="0">
                <a:pos x="r" y="vc"/>
              </a:cxn>
              <a:cxn ang="cd4">
                <a:pos x="hc" y="b"/>
              </a:cxn>
              <a:cxn ang="cd2">
                <a:pos x="l" y="vc"/>
              </a:cxn>
              <a:cxn ang="f76">
                <a:pos x="f98" y="f99"/>
              </a:cxn>
              <a:cxn ang="f76">
                <a:pos x="f100" y="f99"/>
              </a:cxn>
              <a:cxn ang="f76">
                <a:pos x="f101" y="f102"/>
              </a:cxn>
              <a:cxn ang="f76">
                <a:pos x="f103" y="f104"/>
              </a:cxn>
              <a:cxn ang="f76">
                <a:pos x="f105" y="f106"/>
              </a:cxn>
              <a:cxn ang="f76">
                <a:pos x="f107" y="f108"/>
              </a:cxn>
              <a:cxn ang="f76">
                <a:pos x="f109" y="f110"/>
              </a:cxn>
              <a:cxn ang="f76">
                <a:pos x="f111" y="f112"/>
              </a:cxn>
              <a:cxn ang="f76">
                <a:pos x="f113" y="f114"/>
              </a:cxn>
              <a:cxn ang="f76">
                <a:pos x="f98" y="f99"/>
              </a:cxn>
            </a:cxnLst>
            <a:rect l="f94" t="f97" r="f95" b="f96"/>
            <a:pathLst>
              <a:path w="2526563" h="2640389">
                <a:moveTo>
                  <a:pt x="f6" y="f7"/>
                </a:moveTo>
                <a:lnTo>
                  <a:pt x="f8" y="f7"/>
                </a:lnTo>
                <a:lnTo>
                  <a:pt x="f9" y="f10"/>
                </a:lnTo>
                <a:cubicBezTo>
                  <a:pt x="f11" y="f12"/>
                  <a:pt x="f13" y="f14"/>
                  <a:pt x="f15" y="f16"/>
                </a:cubicBezTo>
                <a:lnTo>
                  <a:pt x="f5" y="f17"/>
                </a:lnTo>
                <a:lnTo>
                  <a:pt x="f18" y="f19"/>
                </a:lnTo>
                <a:lnTo>
                  <a:pt x="f20" y="f5"/>
                </a:lnTo>
                <a:lnTo>
                  <a:pt x="f21" y="f22"/>
                </a:lnTo>
                <a:cubicBezTo>
                  <a:pt x="f23" y="f24"/>
                  <a:pt x="f25" y="f26"/>
                  <a:pt x="f27" y="f28"/>
                </a:cubicBezTo>
                <a:lnTo>
                  <a:pt x="f6" y="f7"/>
                </a:lnTo>
                <a:close/>
              </a:path>
            </a:pathLst>
          </a:custGeom>
          <a:solidFill>
            <a:srgbClr val="743669"/>
          </a:solidFill>
          <a:ln cap="flat">
            <a:noFill/>
            <a:prstDash val="solid"/>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Arial"/>
            </a:endParaRPr>
          </a:p>
        </p:txBody>
      </p:sp>
      <p:sp>
        <p:nvSpPr>
          <p:cNvPr id="14" name="Freeform: Shape 37">
            <a:extLst>
              <a:ext uri="{FF2B5EF4-FFF2-40B4-BE49-F238E27FC236}">
                <a16:creationId xmlns:a16="http://schemas.microsoft.com/office/drawing/2014/main" id="{340E7C23-25E4-1D1A-5122-0FAA4B83B4AC}"/>
              </a:ext>
            </a:extLst>
          </p:cNvPr>
          <p:cNvSpPr/>
          <p:nvPr/>
        </p:nvSpPr>
        <p:spPr>
          <a:xfrm rot="16200004">
            <a:off x="8764813" y="835208"/>
            <a:ext cx="2537395" cy="2280275"/>
          </a:xfrm>
          <a:custGeom>
            <a:avLst/>
            <a:gdLst>
              <a:gd name="f0" fmla="val 10800000"/>
              <a:gd name="f1" fmla="val 5400000"/>
              <a:gd name="f2" fmla="val 180"/>
              <a:gd name="f3" fmla="val w"/>
              <a:gd name="f4" fmla="val h"/>
              <a:gd name="f5" fmla="val 0"/>
              <a:gd name="f6" fmla="val 2537392"/>
              <a:gd name="f7" fmla="val 2280276"/>
              <a:gd name="f8" fmla="val 55718"/>
              <a:gd name="f9" fmla="val 2519306"/>
              <a:gd name="f10" fmla="val 177518"/>
              <a:gd name="f11" fmla="val 2296670"/>
              <a:gd name="f12" fmla="val 1295814"/>
              <a:gd name="f13" fmla="val 1386872"/>
              <a:gd name="f14" fmla="val 2156829"/>
              <a:gd name="f15" fmla="val 263168"/>
              <a:gd name="f16" fmla="val 2274125"/>
              <a:gd name="f17" fmla="val 144660"/>
              <a:gd name="f18" fmla="val 2149221"/>
              <a:gd name="f19" fmla="val 145869"/>
              <a:gd name="f20" fmla="val 1988210"/>
              <a:gd name="f21" fmla="val 234121"/>
              <a:gd name="f22" fmla="val 1983630"/>
              <a:gd name="f23" fmla="val 1233670"/>
              <a:gd name="f24" fmla="val 1879292"/>
              <a:gd name="f25" fmla="val 2042948"/>
              <a:gd name="f26" fmla="val 1113407"/>
              <a:gd name="f27" fmla="val 2240986"/>
              <a:gd name="f28" fmla="val 118669"/>
              <a:gd name="f29" fmla="val 2258607"/>
              <a:gd name="f30" fmla="val 2369823"/>
              <a:gd name="f31" fmla="val 201686"/>
              <a:gd name="f32" fmla="+- 0 0 -90"/>
              <a:gd name="f33" fmla="*/ f3 1 2537392"/>
              <a:gd name="f34" fmla="*/ f4 1 2280276"/>
              <a:gd name="f35" fmla="+- f7 0 f5"/>
              <a:gd name="f36" fmla="+- f6 0 f5"/>
              <a:gd name="f37" fmla="*/ f32 f0 1"/>
              <a:gd name="f38" fmla="*/ f36 1 2537392"/>
              <a:gd name="f39" fmla="*/ f35 1 2280276"/>
              <a:gd name="f40" fmla="*/ 2537392 f36 1"/>
              <a:gd name="f41" fmla="*/ 55718 f35 1"/>
              <a:gd name="f42" fmla="*/ 2519306 f36 1"/>
              <a:gd name="f43" fmla="*/ 177518 f35 1"/>
              <a:gd name="f44" fmla="*/ 263168 f36 1"/>
              <a:gd name="f45" fmla="*/ 2274125 f35 1"/>
              <a:gd name="f46" fmla="*/ 144660 f36 1"/>
              <a:gd name="f47" fmla="*/ 2280276 f35 1"/>
              <a:gd name="f48" fmla="*/ 0 f36 1"/>
              <a:gd name="f49" fmla="*/ 2149221 f35 1"/>
              <a:gd name="f50" fmla="*/ 145869 f36 1"/>
              <a:gd name="f51" fmla="*/ 1988210 f35 1"/>
              <a:gd name="f52" fmla="*/ 234121 f36 1"/>
              <a:gd name="f53" fmla="*/ 1983630 f35 1"/>
              <a:gd name="f54" fmla="*/ 2240986 f36 1"/>
              <a:gd name="f55" fmla="*/ 118669 f35 1"/>
              <a:gd name="f56" fmla="*/ 2258607 f36 1"/>
              <a:gd name="f57" fmla="*/ 0 f35 1"/>
              <a:gd name="f58" fmla="*/ 2369823 f36 1"/>
              <a:gd name="f59" fmla="*/ 201686 f35 1"/>
              <a:gd name="f60" fmla="*/ f37 1 f2"/>
              <a:gd name="f61" fmla="*/ f40 1 2537392"/>
              <a:gd name="f62" fmla="*/ f41 1 2280276"/>
              <a:gd name="f63" fmla="*/ f42 1 2537392"/>
              <a:gd name="f64" fmla="*/ f43 1 2280276"/>
              <a:gd name="f65" fmla="*/ f44 1 2537392"/>
              <a:gd name="f66" fmla="*/ f45 1 2280276"/>
              <a:gd name="f67" fmla="*/ f46 1 2537392"/>
              <a:gd name="f68" fmla="*/ f47 1 2280276"/>
              <a:gd name="f69" fmla="*/ f48 1 2537392"/>
              <a:gd name="f70" fmla="*/ f49 1 2280276"/>
              <a:gd name="f71" fmla="*/ f50 1 2537392"/>
              <a:gd name="f72" fmla="*/ f51 1 2280276"/>
              <a:gd name="f73" fmla="*/ f52 1 2537392"/>
              <a:gd name="f74" fmla="*/ f53 1 2280276"/>
              <a:gd name="f75" fmla="*/ f54 1 2537392"/>
              <a:gd name="f76" fmla="*/ f55 1 2280276"/>
              <a:gd name="f77" fmla="*/ f56 1 2537392"/>
              <a:gd name="f78" fmla="*/ f57 1 2280276"/>
              <a:gd name="f79" fmla="*/ f58 1 2537392"/>
              <a:gd name="f80" fmla="*/ f59 1 2280276"/>
              <a:gd name="f81" fmla="*/ f5 1 f38"/>
              <a:gd name="f82" fmla="*/ f6 1 f38"/>
              <a:gd name="f83" fmla="*/ f5 1 f39"/>
              <a:gd name="f84" fmla="*/ f7 1 f39"/>
              <a:gd name="f85" fmla="+- f60 0 f1"/>
              <a:gd name="f86" fmla="*/ f61 1 f38"/>
              <a:gd name="f87" fmla="*/ f62 1 f39"/>
              <a:gd name="f88" fmla="*/ f63 1 f38"/>
              <a:gd name="f89" fmla="*/ f64 1 f39"/>
              <a:gd name="f90" fmla="*/ f65 1 f38"/>
              <a:gd name="f91" fmla="*/ f66 1 f39"/>
              <a:gd name="f92" fmla="*/ f67 1 f38"/>
              <a:gd name="f93" fmla="*/ f68 1 f39"/>
              <a:gd name="f94" fmla="*/ f69 1 f38"/>
              <a:gd name="f95" fmla="*/ f70 1 f39"/>
              <a:gd name="f96" fmla="*/ f71 1 f38"/>
              <a:gd name="f97" fmla="*/ f72 1 f39"/>
              <a:gd name="f98" fmla="*/ f73 1 f38"/>
              <a:gd name="f99" fmla="*/ f74 1 f39"/>
              <a:gd name="f100" fmla="*/ f75 1 f38"/>
              <a:gd name="f101" fmla="*/ f76 1 f39"/>
              <a:gd name="f102" fmla="*/ f77 1 f38"/>
              <a:gd name="f103" fmla="*/ f78 1 f39"/>
              <a:gd name="f104" fmla="*/ f79 1 f38"/>
              <a:gd name="f105" fmla="*/ f80 1 f39"/>
              <a:gd name="f106" fmla="*/ f81 f33 1"/>
              <a:gd name="f107" fmla="*/ f82 f33 1"/>
              <a:gd name="f108" fmla="*/ f84 f34 1"/>
              <a:gd name="f109" fmla="*/ f83 f34 1"/>
              <a:gd name="f110" fmla="*/ f86 f33 1"/>
              <a:gd name="f111" fmla="*/ f87 f34 1"/>
              <a:gd name="f112" fmla="*/ f88 f33 1"/>
              <a:gd name="f113" fmla="*/ f89 f34 1"/>
              <a:gd name="f114" fmla="*/ f90 f33 1"/>
              <a:gd name="f115" fmla="*/ f91 f34 1"/>
              <a:gd name="f116" fmla="*/ f92 f33 1"/>
              <a:gd name="f117" fmla="*/ f93 f34 1"/>
              <a:gd name="f118" fmla="*/ f94 f33 1"/>
              <a:gd name="f119" fmla="*/ f95 f34 1"/>
              <a:gd name="f120" fmla="*/ f96 f33 1"/>
              <a:gd name="f121" fmla="*/ f97 f34 1"/>
              <a:gd name="f122" fmla="*/ f98 f33 1"/>
              <a:gd name="f123" fmla="*/ f99 f34 1"/>
              <a:gd name="f124" fmla="*/ f100 f33 1"/>
              <a:gd name="f125" fmla="*/ f101 f34 1"/>
              <a:gd name="f126" fmla="*/ f102 f33 1"/>
              <a:gd name="f127" fmla="*/ f103 f34 1"/>
              <a:gd name="f128" fmla="*/ f104 f33 1"/>
              <a:gd name="f129" fmla="*/ f105 f34 1"/>
            </a:gdLst>
            <a:ahLst/>
            <a:cxnLst>
              <a:cxn ang="3cd4">
                <a:pos x="hc" y="t"/>
              </a:cxn>
              <a:cxn ang="0">
                <a:pos x="r" y="vc"/>
              </a:cxn>
              <a:cxn ang="cd4">
                <a:pos x="hc" y="b"/>
              </a:cxn>
              <a:cxn ang="cd2">
                <a:pos x="l" y="vc"/>
              </a:cxn>
              <a:cxn ang="f85">
                <a:pos x="f110" y="f111"/>
              </a:cxn>
              <a:cxn ang="f85">
                <a:pos x="f112" y="f113"/>
              </a:cxn>
              <a:cxn ang="f85">
                <a:pos x="f114" y="f115"/>
              </a:cxn>
              <a:cxn ang="f85">
                <a:pos x="f116" y="f117"/>
              </a:cxn>
              <a:cxn ang="f85">
                <a:pos x="f118" y="f119"/>
              </a:cxn>
              <a:cxn ang="f85">
                <a:pos x="f120" y="f121"/>
              </a:cxn>
              <a:cxn ang="f85">
                <a:pos x="f122" y="f123"/>
              </a:cxn>
              <a:cxn ang="f85">
                <a:pos x="f124" y="f125"/>
              </a:cxn>
              <a:cxn ang="f85">
                <a:pos x="f126" y="f127"/>
              </a:cxn>
              <a:cxn ang="f85">
                <a:pos x="f128" y="f129"/>
              </a:cxn>
              <a:cxn ang="f85">
                <a:pos x="f110" y="f111"/>
              </a:cxn>
            </a:cxnLst>
            <a:rect l="f106" t="f109" r="f107" b="f108"/>
            <a:pathLst>
              <a:path w="2537392" h="2280276">
                <a:moveTo>
                  <a:pt x="f6" y="f8"/>
                </a:moveTo>
                <a:lnTo>
                  <a:pt x="f9" y="f10"/>
                </a:lnTo>
                <a:cubicBezTo>
                  <a:pt x="f11" y="f12"/>
                  <a:pt x="f13" y="f14"/>
                  <a:pt x="f15" y="f16"/>
                </a:cubicBezTo>
                <a:lnTo>
                  <a:pt x="f17" y="f7"/>
                </a:lnTo>
                <a:lnTo>
                  <a:pt x="f5" y="f18"/>
                </a:lnTo>
                <a:lnTo>
                  <a:pt x="f19" y="f20"/>
                </a:lnTo>
                <a:lnTo>
                  <a:pt x="f21" y="f22"/>
                </a:lnTo>
                <a:cubicBezTo>
                  <a:pt x="f23" y="f24"/>
                  <a:pt x="f25" y="f26"/>
                  <a:pt x="f27" y="f28"/>
                </a:cubicBezTo>
                <a:lnTo>
                  <a:pt x="f29" y="f5"/>
                </a:lnTo>
                <a:lnTo>
                  <a:pt x="f30" y="f31"/>
                </a:lnTo>
                <a:lnTo>
                  <a:pt x="f6" y="f8"/>
                </a:lnTo>
                <a:close/>
              </a:path>
            </a:pathLst>
          </a:custGeom>
          <a:solidFill>
            <a:srgbClr val="D9D9D9"/>
          </a:solidFill>
          <a:ln cap="flat">
            <a:noFill/>
            <a:prstDash val="solid"/>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Arial"/>
            </a:endParaRPr>
          </a:p>
        </p:txBody>
      </p:sp>
      <p:sp>
        <p:nvSpPr>
          <p:cNvPr id="15" name="Freeform: Shape 31">
            <a:extLst>
              <a:ext uri="{FF2B5EF4-FFF2-40B4-BE49-F238E27FC236}">
                <a16:creationId xmlns:a16="http://schemas.microsoft.com/office/drawing/2014/main" id="{7A5C5690-EF38-CA30-C84C-394C824A19E7}"/>
              </a:ext>
            </a:extLst>
          </p:cNvPr>
          <p:cNvSpPr/>
          <p:nvPr/>
        </p:nvSpPr>
        <p:spPr>
          <a:xfrm rot="16200004">
            <a:off x="5928879" y="3226698"/>
            <a:ext cx="2559743" cy="2611352"/>
          </a:xfrm>
          <a:custGeom>
            <a:avLst/>
            <a:gdLst>
              <a:gd name="f0" fmla="val 10800000"/>
              <a:gd name="f1" fmla="val 5400000"/>
              <a:gd name="f2" fmla="val 180"/>
              <a:gd name="f3" fmla="val w"/>
              <a:gd name="f4" fmla="val h"/>
              <a:gd name="f5" fmla="val 0"/>
              <a:gd name="f6" fmla="val 2559747"/>
              <a:gd name="f7" fmla="val 2611349"/>
              <a:gd name="f8" fmla="val 139038"/>
              <a:gd name="f9" fmla="val 2406018"/>
              <a:gd name="f10" fmla="val 292766"/>
              <a:gd name="f11" fmla="val 2334614"/>
              <a:gd name="f12" fmla="val 296472"/>
              <a:gd name="f13" fmla="val 1258177"/>
              <a:gd name="f14" fmla="val 408834"/>
              <a:gd name="f15" fmla="val 402409"/>
              <a:gd name="f16" fmla="val 1288436"/>
              <a:gd name="f17" fmla="val 293090"/>
              <a:gd name="f18" fmla="val 2394853"/>
              <a:gd name="f19" fmla="val 282455"/>
              <a:gd name="f20" fmla="val 124572"/>
              <a:gd name="f21" fmla="val 2453466"/>
              <a:gd name="f22" fmla="val 2578037"/>
              <a:gd name="f23" fmla="val 10466"/>
              <a:gd name="f24" fmla="val 2364997"/>
              <a:gd name="f25" fmla="val 133363"/>
              <a:gd name="f26" fmla="val 1121152"/>
              <a:gd name="f27" fmla="val 1095425"/>
              <a:gd name="f28" fmla="val 132295"/>
              <a:gd name="f29" fmla="val 2305567"/>
              <a:gd name="f30" fmla="val 5976"/>
              <a:gd name="f31" fmla="val 2420709"/>
              <a:gd name="f32" fmla="+- 0 0 -90"/>
              <a:gd name="f33" fmla="*/ f3 1 2559747"/>
              <a:gd name="f34" fmla="*/ f4 1 2611349"/>
              <a:gd name="f35" fmla="+- f7 0 f5"/>
              <a:gd name="f36" fmla="+- f6 0 f5"/>
              <a:gd name="f37" fmla="*/ f32 f0 1"/>
              <a:gd name="f38" fmla="*/ f36 1 2559747"/>
              <a:gd name="f39" fmla="*/ f35 1 2611349"/>
              <a:gd name="f40" fmla="*/ 2559747 f36 1"/>
              <a:gd name="f41" fmla="*/ 139038 f35 1"/>
              <a:gd name="f42" fmla="*/ 2406018 f36 1"/>
              <a:gd name="f43" fmla="*/ 292766 f35 1"/>
              <a:gd name="f44" fmla="*/ 2334614 f36 1"/>
              <a:gd name="f45" fmla="*/ 296472 f35 1"/>
              <a:gd name="f46" fmla="*/ 293090 f36 1"/>
              <a:gd name="f47" fmla="*/ 2394853 f35 1"/>
              <a:gd name="f48" fmla="*/ 282455 f36 1"/>
              <a:gd name="f49" fmla="*/ 2611349 f35 1"/>
              <a:gd name="f50" fmla="*/ 124572 f36 1"/>
              <a:gd name="f51" fmla="*/ 2453466 f35 1"/>
              <a:gd name="f52" fmla="*/ 0 f36 1"/>
              <a:gd name="f53" fmla="*/ 2578037 f35 1"/>
              <a:gd name="f54" fmla="*/ 10466 f36 1"/>
              <a:gd name="f55" fmla="*/ 2364997 f35 1"/>
              <a:gd name="f56" fmla="*/ 2305567 f36 1"/>
              <a:gd name="f57" fmla="*/ 5976 f35 1"/>
              <a:gd name="f58" fmla="*/ 2420709 f36 1"/>
              <a:gd name="f59" fmla="*/ 0 f35 1"/>
              <a:gd name="f60" fmla="*/ f37 1 f2"/>
              <a:gd name="f61" fmla="*/ f40 1 2559747"/>
              <a:gd name="f62" fmla="*/ f41 1 2611349"/>
              <a:gd name="f63" fmla="*/ f42 1 2559747"/>
              <a:gd name="f64" fmla="*/ f43 1 2611349"/>
              <a:gd name="f65" fmla="*/ f44 1 2559747"/>
              <a:gd name="f66" fmla="*/ f45 1 2611349"/>
              <a:gd name="f67" fmla="*/ f46 1 2559747"/>
              <a:gd name="f68" fmla="*/ f47 1 2611349"/>
              <a:gd name="f69" fmla="*/ f48 1 2559747"/>
              <a:gd name="f70" fmla="*/ f49 1 2611349"/>
              <a:gd name="f71" fmla="*/ f50 1 2559747"/>
              <a:gd name="f72" fmla="*/ f51 1 2611349"/>
              <a:gd name="f73" fmla="*/ f52 1 2559747"/>
              <a:gd name="f74" fmla="*/ f53 1 2611349"/>
              <a:gd name="f75" fmla="*/ f54 1 2559747"/>
              <a:gd name="f76" fmla="*/ f55 1 2611349"/>
              <a:gd name="f77" fmla="*/ f56 1 2559747"/>
              <a:gd name="f78" fmla="*/ f57 1 2611349"/>
              <a:gd name="f79" fmla="*/ f58 1 2559747"/>
              <a:gd name="f80" fmla="*/ f59 1 2611349"/>
              <a:gd name="f81" fmla="*/ f5 1 f38"/>
              <a:gd name="f82" fmla="*/ f6 1 f38"/>
              <a:gd name="f83" fmla="*/ f5 1 f39"/>
              <a:gd name="f84" fmla="*/ f7 1 f39"/>
              <a:gd name="f85" fmla="+- f60 0 f1"/>
              <a:gd name="f86" fmla="*/ f61 1 f38"/>
              <a:gd name="f87" fmla="*/ f62 1 f39"/>
              <a:gd name="f88" fmla="*/ f63 1 f38"/>
              <a:gd name="f89" fmla="*/ f64 1 f39"/>
              <a:gd name="f90" fmla="*/ f65 1 f38"/>
              <a:gd name="f91" fmla="*/ f66 1 f39"/>
              <a:gd name="f92" fmla="*/ f67 1 f38"/>
              <a:gd name="f93" fmla="*/ f68 1 f39"/>
              <a:gd name="f94" fmla="*/ f69 1 f38"/>
              <a:gd name="f95" fmla="*/ f70 1 f39"/>
              <a:gd name="f96" fmla="*/ f71 1 f38"/>
              <a:gd name="f97" fmla="*/ f72 1 f39"/>
              <a:gd name="f98" fmla="*/ f73 1 f38"/>
              <a:gd name="f99" fmla="*/ f74 1 f39"/>
              <a:gd name="f100" fmla="*/ f75 1 f38"/>
              <a:gd name="f101" fmla="*/ f76 1 f39"/>
              <a:gd name="f102" fmla="*/ f77 1 f38"/>
              <a:gd name="f103" fmla="*/ f78 1 f39"/>
              <a:gd name="f104" fmla="*/ f79 1 f38"/>
              <a:gd name="f105" fmla="*/ f80 1 f39"/>
              <a:gd name="f106" fmla="*/ f81 f33 1"/>
              <a:gd name="f107" fmla="*/ f82 f33 1"/>
              <a:gd name="f108" fmla="*/ f84 f34 1"/>
              <a:gd name="f109" fmla="*/ f83 f34 1"/>
              <a:gd name="f110" fmla="*/ f86 f33 1"/>
              <a:gd name="f111" fmla="*/ f87 f34 1"/>
              <a:gd name="f112" fmla="*/ f88 f33 1"/>
              <a:gd name="f113" fmla="*/ f89 f34 1"/>
              <a:gd name="f114" fmla="*/ f90 f33 1"/>
              <a:gd name="f115" fmla="*/ f91 f34 1"/>
              <a:gd name="f116" fmla="*/ f92 f33 1"/>
              <a:gd name="f117" fmla="*/ f93 f34 1"/>
              <a:gd name="f118" fmla="*/ f94 f33 1"/>
              <a:gd name="f119" fmla="*/ f95 f34 1"/>
              <a:gd name="f120" fmla="*/ f96 f33 1"/>
              <a:gd name="f121" fmla="*/ f97 f34 1"/>
              <a:gd name="f122" fmla="*/ f98 f33 1"/>
              <a:gd name="f123" fmla="*/ f99 f34 1"/>
              <a:gd name="f124" fmla="*/ f100 f33 1"/>
              <a:gd name="f125" fmla="*/ f101 f34 1"/>
              <a:gd name="f126" fmla="*/ f102 f33 1"/>
              <a:gd name="f127" fmla="*/ f103 f34 1"/>
              <a:gd name="f128" fmla="*/ f104 f33 1"/>
              <a:gd name="f129" fmla="*/ f105 f34 1"/>
            </a:gdLst>
            <a:ahLst/>
            <a:cxnLst>
              <a:cxn ang="3cd4">
                <a:pos x="hc" y="t"/>
              </a:cxn>
              <a:cxn ang="0">
                <a:pos x="r" y="vc"/>
              </a:cxn>
              <a:cxn ang="cd4">
                <a:pos x="hc" y="b"/>
              </a:cxn>
              <a:cxn ang="cd2">
                <a:pos x="l" y="vc"/>
              </a:cxn>
              <a:cxn ang="f85">
                <a:pos x="f110" y="f111"/>
              </a:cxn>
              <a:cxn ang="f85">
                <a:pos x="f112" y="f113"/>
              </a:cxn>
              <a:cxn ang="f85">
                <a:pos x="f114" y="f115"/>
              </a:cxn>
              <a:cxn ang="f85">
                <a:pos x="f116" y="f117"/>
              </a:cxn>
              <a:cxn ang="f85">
                <a:pos x="f118" y="f119"/>
              </a:cxn>
              <a:cxn ang="f85">
                <a:pos x="f120" y="f121"/>
              </a:cxn>
              <a:cxn ang="f85">
                <a:pos x="f122" y="f123"/>
              </a:cxn>
              <a:cxn ang="f85">
                <a:pos x="f124" y="f125"/>
              </a:cxn>
              <a:cxn ang="f85">
                <a:pos x="f126" y="f127"/>
              </a:cxn>
              <a:cxn ang="f85">
                <a:pos x="f128" y="f129"/>
              </a:cxn>
              <a:cxn ang="f85">
                <a:pos x="f110" y="f111"/>
              </a:cxn>
            </a:cxnLst>
            <a:rect l="f106" t="f109" r="f107" b="f108"/>
            <a:pathLst>
              <a:path w="2559747" h="2611349">
                <a:moveTo>
                  <a:pt x="f6" y="f8"/>
                </a:moveTo>
                <a:lnTo>
                  <a:pt x="f9" y="f10"/>
                </a:lnTo>
                <a:lnTo>
                  <a:pt x="f11" y="f12"/>
                </a:lnTo>
                <a:cubicBezTo>
                  <a:pt x="f13" y="f14"/>
                  <a:pt x="f15" y="f16"/>
                  <a:pt x="f17" y="f18"/>
                </a:cubicBezTo>
                <a:lnTo>
                  <a:pt x="f19" y="f7"/>
                </a:lnTo>
                <a:lnTo>
                  <a:pt x="f20" y="f21"/>
                </a:lnTo>
                <a:lnTo>
                  <a:pt x="f5" y="f22"/>
                </a:lnTo>
                <a:lnTo>
                  <a:pt x="f23" y="f24"/>
                </a:lnTo>
                <a:cubicBezTo>
                  <a:pt x="f25" y="f26"/>
                  <a:pt x="f27" y="f28"/>
                  <a:pt x="f29" y="f30"/>
                </a:cubicBezTo>
                <a:lnTo>
                  <a:pt x="f31" y="f5"/>
                </a:lnTo>
                <a:lnTo>
                  <a:pt x="f6" y="f8"/>
                </a:lnTo>
                <a:close/>
              </a:path>
            </a:pathLst>
          </a:custGeom>
          <a:solidFill>
            <a:srgbClr val="D9D9D9"/>
          </a:solidFill>
          <a:ln cap="flat">
            <a:noFill/>
            <a:prstDash val="solid"/>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Arial"/>
            </a:endParaRPr>
          </a:p>
        </p:txBody>
      </p:sp>
      <p:sp>
        <p:nvSpPr>
          <p:cNvPr id="16" name="Freeform: Shape 30">
            <a:extLst>
              <a:ext uri="{FF2B5EF4-FFF2-40B4-BE49-F238E27FC236}">
                <a16:creationId xmlns:a16="http://schemas.microsoft.com/office/drawing/2014/main" id="{8026F0C2-D1D8-519E-FB23-6143516F46DF}"/>
              </a:ext>
            </a:extLst>
          </p:cNvPr>
          <p:cNvSpPr/>
          <p:nvPr/>
        </p:nvSpPr>
        <p:spPr>
          <a:xfrm rot="16200004">
            <a:off x="8614713" y="3245218"/>
            <a:ext cx="2513713" cy="2620341"/>
          </a:xfrm>
          <a:custGeom>
            <a:avLst/>
            <a:gdLst>
              <a:gd name="f0" fmla="val 10800000"/>
              <a:gd name="f1" fmla="val 5400000"/>
              <a:gd name="f2" fmla="val 180"/>
              <a:gd name="f3" fmla="val w"/>
              <a:gd name="f4" fmla="val h"/>
              <a:gd name="f5" fmla="val 0"/>
              <a:gd name="f6" fmla="val 2513714"/>
              <a:gd name="f7" fmla="val 2620337"/>
              <a:gd name="f8" fmla="val 2328956"/>
              <a:gd name="f9" fmla="val 2363331"/>
              <a:gd name="f10" fmla="val 2494950"/>
              <a:gd name="f11" fmla="val 2501735"/>
              <a:gd name="f12" fmla="val 2301507"/>
              <a:gd name="f13" fmla="val 2609945"/>
              <a:gd name="f14" fmla="val 1091365"/>
              <a:gd name="f15" fmla="val 2483626"/>
              <a:gd name="f16" fmla="val 129303"/>
              <a:gd name="f17" fmla="val 1494769"/>
              <a:gd name="f18" fmla="val 6406"/>
              <a:gd name="f19" fmla="val 250923"/>
              <a:gd name="f20" fmla="val 120513"/>
              <a:gd name="f21" fmla="val 120512"/>
              <a:gd name="f22" fmla="val 282963"/>
              <a:gd name="f23" fmla="val 162452"/>
              <a:gd name="f24" fmla="val 97567"/>
              <a:gd name="f25" fmla="val 289030"/>
              <a:gd name="f26" fmla="val 221067"/>
              <a:gd name="f27" fmla="val 398349"/>
              <a:gd name="f28" fmla="val 1327484"/>
              <a:gd name="f29" fmla="val 1254117"/>
              <a:gd name="f30" fmla="val 2207087"/>
              <a:gd name="f31" fmla="val 2330554"/>
              <a:gd name="f32" fmla="val 2319450"/>
              <a:gd name="f33" fmla="+- 0 0 -90"/>
              <a:gd name="f34" fmla="*/ f3 1 2513714"/>
              <a:gd name="f35" fmla="*/ f4 1 2620337"/>
              <a:gd name="f36" fmla="+- f7 0 f5"/>
              <a:gd name="f37" fmla="+- f6 0 f5"/>
              <a:gd name="f38" fmla="*/ f33 f0 1"/>
              <a:gd name="f39" fmla="*/ f37 1 2513714"/>
              <a:gd name="f40" fmla="*/ f36 1 2620337"/>
              <a:gd name="f41" fmla="*/ 2513714 f37 1"/>
              <a:gd name="f42" fmla="*/ 2328956 f36 1"/>
              <a:gd name="f43" fmla="*/ 2363331 f37 1"/>
              <a:gd name="f44" fmla="*/ 2494950 f36 1"/>
              <a:gd name="f45" fmla="*/ 2501735 f37 1"/>
              <a:gd name="f46" fmla="*/ 2620337 f36 1"/>
              <a:gd name="f47" fmla="*/ 2301507 f37 1"/>
              <a:gd name="f48" fmla="*/ 2609945 f36 1"/>
              <a:gd name="f49" fmla="*/ 6406 f37 1"/>
              <a:gd name="f50" fmla="*/ 250923 f36 1"/>
              <a:gd name="f51" fmla="*/ 0 f37 1"/>
              <a:gd name="f52" fmla="*/ 120513 f36 1"/>
              <a:gd name="f53" fmla="*/ 120512 f37 1"/>
              <a:gd name="f54" fmla="*/ 0 f36 1"/>
              <a:gd name="f55" fmla="*/ 282963 f37 1"/>
              <a:gd name="f56" fmla="*/ 162452 f36 1"/>
              <a:gd name="f57" fmla="*/ 97567 f36 1"/>
              <a:gd name="f58" fmla="*/ 289030 f37 1"/>
              <a:gd name="f59" fmla="*/ 221067 f36 1"/>
              <a:gd name="f60" fmla="*/ 2330554 f37 1"/>
              <a:gd name="f61" fmla="*/ 2319450 f36 1"/>
              <a:gd name="f62" fmla="*/ f38 1 f2"/>
              <a:gd name="f63" fmla="*/ f41 1 2513714"/>
              <a:gd name="f64" fmla="*/ f42 1 2620337"/>
              <a:gd name="f65" fmla="*/ f43 1 2513714"/>
              <a:gd name="f66" fmla="*/ f44 1 2620337"/>
              <a:gd name="f67" fmla="*/ f45 1 2513714"/>
              <a:gd name="f68" fmla="*/ f46 1 2620337"/>
              <a:gd name="f69" fmla="*/ f47 1 2513714"/>
              <a:gd name="f70" fmla="*/ f48 1 2620337"/>
              <a:gd name="f71" fmla="*/ f49 1 2513714"/>
              <a:gd name="f72" fmla="*/ f50 1 2620337"/>
              <a:gd name="f73" fmla="*/ f51 1 2513714"/>
              <a:gd name="f74" fmla="*/ f52 1 2620337"/>
              <a:gd name="f75" fmla="*/ f53 1 2513714"/>
              <a:gd name="f76" fmla="*/ f54 1 2620337"/>
              <a:gd name="f77" fmla="*/ f55 1 2513714"/>
              <a:gd name="f78" fmla="*/ f56 1 2620337"/>
              <a:gd name="f79" fmla="*/ f57 1 2620337"/>
              <a:gd name="f80" fmla="*/ f58 1 2513714"/>
              <a:gd name="f81" fmla="*/ f59 1 2620337"/>
              <a:gd name="f82" fmla="*/ f60 1 2513714"/>
              <a:gd name="f83" fmla="*/ f61 1 2620337"/>
              <a:gd name="f84" fmla="*/ f5 1 f39"/>
              <a:gd name="f85" fmla="*/ f6 1 f39"/>
              <a:gd name="f86" fmla="*/ f5 1 f40"/>
              <a:gd name="f87" fmla="*/ f7 1 f40"/>
              <a:gd name="f88" fmla="+- f62 0 f1"/>
              <a:gd name="f89" fmla="*/ f63 1 f39"/>
              <a:gd name="f90" fmla="*/ f64 1 f40"/>
              <a:gd name="f91" fmla="*/ f65 1 f39"/>
              <a:gd name="f92" fmla="*/ f66 1 f40"/>
              <a:gd name="f93" fmla="*/ f67 1 f39"/>
              <a:gd name="f94" fmla="*/ f68 1 f40"/>
              <a:gd name="f95" fmla="*/ f69 1 f39"/>
              <a:gd name="f96" fmla="*/ f70 1 f40"/>
              <a:gd name="f97" fmla="*/ f71 1 f39"/>
              <a:gd name="f98" fmla="*/ f72 1 f40"/>
              <a:gd name="f99" fmla="*/ f73 1 f39"/>
              <a:gd name="f100" fmla="*/ f74 1 f40"/>
              <a:gd name="f101" fmla="*/ f75 1 f39"/>
              <a:gd name="f102" fmla="*/ f76 1 f40"/>
              <a:gd name="f103" fmla="*/ f77 1 f39"/>
              <a:gd name="f104" fmla="*/ f78 1 f40"/>
              <a:gd name="f105" fmla="*/ f79 1 f40"/>
              <a:gd name="f106" fmla="*/ f80 1 f39"/>
              <a:gd name="f107" fmla="*/ f81 1 f40"/>
              <a:gd name="f108" fmla="*/ f82 1 f39"/>
              <a:gd name="f109" fmla="*/ f83 1 f40"/>
              <a:gd name="f110" fmla="*/ f84 f34 1"/>
              <a:gd name="f111" fmla="*/ f85 f34 1"/>
              <a:gd name="f112" fmla="*/ f87 f35 1"/>
              <a:gd name="f113" fmla="*/ f86 f35 1"/>
              <a:gd name="f114" fmla="*/ f89 f34 1"/>
              <a:gd name="f115" fmla="*/ f90 f35 1"/>
              <a:gd name="f116" fmla="*/ f91 f34 1"/>
              <a:gd name="f117" fmla="*/ f92 f35 1"/>
              <a:gd name="f118" fmla="*/ f93 f34 1"/>
              <a:gd name="f119" fmla="*/ f94 f35 1"/>
              <a:gd name="f120" fmla="*/ f95 f34 1"/>
              <a:gd name="f121" fmla="*/ f96 f35 1"/>
              <a:gd name="f122" fmla="*/ f97 f34 1"/>
              <a:gd name="f123" fmla="*/ f98 f35 1"/>
              <a:gd name="f124" fmla="*/ f99 f34 1"/>
              <a:gd name="f125" fmla="*/ f100 f35 1"/>
              <a:gd name="f126" fmla="*/ f101 f34 1"/>
              <a:gd name="f127" fmla="*/ f102 f35 1"/>
              <a:gd name="f128" fmla="*/ f103 f34 1"/>
              <a:gd name="f129" fmla="*/ f104 f35 1"/>
              <a:gd name="f130" fmla="*/ f105 f35 1"/>
              <a:gd name="f131" fmla="*/ f106 f34 1"/>
              <a:gd name="f132" fmla="*/ f107 f35 1"/>
              <a:gd name="f133" fmla="*/ f108 f34 1"/>
              <a:gd name="f134" fmla="*/ f109 f35 1"/>
            </a:gdLst>
            <a:ahLst/>
            <a:cxnLst>
              <a:cxn ang="3cd4">
                <a:pos x="hc" y="t"/>
              </a:cxn>
              <a:cxn ang="0">
                <a:pos x="r" y="vc"/>
              </a:cxn>
              <a:cxn ang="cd4">
                <a:pos x="hc" y="b"/>
              </a:cxn>
              <a:cxn ang="cd2">
                <a:pos x="l" y="vc"/>
              </a:cxn>
              <a:cxn ang="f88">
                <a:pos x="f114" y="f115"/>
              </a:cxn>
              <a:cxn ang="f88">
                <a:pos x="f116" y="f117"/>
              </a:cxn>
              <a:cxn ang="f88">
                <a:pos x="f118" y="f119"/>
              </a:cxn>
              <a:cxn ang="f88">
                <a:pos x="f120" y="f121"/>
              </a:cxn>
              <a:cxn ang="f88">
                <a:pos x="f122" y="f123"/>
              </a:cxn>
              <a:cxn ang="f88">
                <a:pos x="f124" y="f125"/>
              </a:cxn>
              <a:cxn ang="f88">
                <a:pos x="f126" y="f127"/>
              </a:cxn>
              <a:cxn ang="f88">
                <a:pos x="f128" y="f129"/>
              </a:cxn>
              <a:cxn ang="f88">
                <a:pos x="f128" y="f130"/>
              </a:cxn>
              <a:cxn ang="f88">
                <a:pos x="f131" y="f132"/>
              </a:cxn>
              <a:cxn ang="f88">
                <a:pos x="f133" y="f134"/>
              </a:cxn>
              <a:cxn ang="f88">
                <a:pos x="f114" y="f115"/>
              </a:cxn>
            </a:cxnLst>
            <a:rect l="f110" t="f113" r="f111" b="f112"/>
            <a:pathLst>
              <a:path w="2513714" h="2620337">
                <a:moveTo>
                  <a:pt x="f6" y="f8"/>
                </a:moveTo>
                <a:lnTo>
                  <a:pt x="f9" y="f10"/>
                </a:lnTo>
                <a:lnTo>
                  <a:pt x="f11" y="f7"/>
                </a:lnTo>
                <a:lnTo>
                  <a:pt x="f12" y="f13"/>
                </a:lnTo>
                <a:cubicBezTo>
                  <a:pt x="f14" y="f15"/>
                  <a:pt x="f16" y="f17"/>
                  <a:pt x="f18" y="f19"/>
                </a:cubicBezTo>
                <a:lnTo>
                  <a:pt x="f5" y="f20"/>
                </a:lnTo>
                <a:lnTo>
                  <a:pt x="f21" y="f5"/>
                </a:lnTo>
                <a:lnTo>
                  <a:pt x="f22" y="f23"/>
                </a:lnTo>
                <a:lnTo>
                  <a:pt x="f22" y="f24"/>
                </a:lnTo>
                <a:lnTo>
                  <a:pt x="f25" y="f26"/>
                </a:lnTo>
                <a:cubicBezTo>
                  <a:pt x="f27" y="f28"/>
                  <a:pt x="f29" y="f30"/>
                  <a:pt x="f31" y="f32"/>
                </a:cubicBezTo>
                <a:lnTo>
                  <a:pt x="f6" y="f8"/>
                </a:lnTo>
                <a:close/>
              </a:path>
            </a:pathLst>
          </a:custGeom>
          <a:solidFill>
            <a:srgbClr val="D9D9D9"/>
          </a:solidFill>
          <a:ln cap="flat">
            <a:noFill/>
            <a:prstDash val="solid"/>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Arial"/>
            </a:endParaRPr>
          </a:p>
        </p:txBody>
      </p:sp>
      <p:sp>
        <p:nvSpPr>
          <p:cNvPr id="18" name="Rectangle 48">
            <a:extLst>
              <a:ext uri="{FF2B5EF4-FFF2-40B4-BE49-F238E27FC236}">
                <a16:creationId xmlns:a16="http://schemas.microsoft.com/office/drawing/2014/main" id="{151FA4A1-BBE4-61C5-8E51-4FBAF8E41D3F}"/>
              </a:ext>
            </a:extLst>
          </p:cNvPr>
          <p:cNvSpPr/>
          <p:nvPr/>
        </p:nvSpPr>
        <p:spPr>
          <a:xfrm>
            <a:off x="375772" y="6411013"/>
            <a:ext cx="8060371" cy="338556"/>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b="0" i="0" u="none" strike="noStrike" kern="1200" cap="none" spc="0" baseline="0">
                <a:solidFill>
                  <a:srgbClr val="FFFFFF"/>
                </a:solidFill>
                <a:uFillTx/>
                <a:latin typeface="Arial"/>
              </a:rPr>
              <a:t>https://www.cqc.org.uk/page/single-assessment-framework</a:t>
            </a:r>
          </a:p>
        </p:txBody>
      </p:sp>
      <p:sp>
        <p:nvSpPr>
          <p:cNvPr id="19" name="TextBox 2">
            <a:extLst>
              <a:ext uri="{FF2B5EF4-FFF2-40B4-BE49-F238E27FC236}">
                <a16:creationId xmlns:a16="http://schemas.microsoft.com/office/drawing/2014/main" id="{B0B76F26-C4B7-E170-29E4-BC39503C9EAE}"/>
              </a:ext>
            </a:extLst>
          </p:cNvPr>
          <p:cNvSpPr txBox="1"/>
          <p:nvPr/>
        </p:nvSpPr>
        <p:spPr>
          <a:xfrm>
            <a:off x="399592" y="2744690"/>
            <a:ext cx="4770699" cy="1323438"/>
          </a:xfrm>
          <a:prstGeom prst="rect">
            <a:avLst/>
          </a:prstGeom>
          <a:noFill/>
          <a:ln cap="flat">
            <a:noFill/>
          </a:ln>
        </p:spPr>
        <p:txBody>
          <a:bodyPr vert="horz" wrap="square" lIns="91440" tIns="45720" rIns="91440" bIns="45720" anchor="t" anchorCtr="0" compatLnSpc="1">
            <a:spAutoFit/>
          </a:bodyPr>
          <a:lstStyle/>
          <a:p>
            <a:pPr marL="342900" marR="0" lvl="0" indent="-342900" algn="l" defTabSz="457200" rtl="0" fontAlgn="auto" hangingPunct="1">
              <a:lnSpc>
                <a:spcPct val="10000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2000" b="1" i="0" u="none" strike="noStrike" kern="1200" cap="none" spc="0" baseline="0">
                <a:solidFill>
                  <a:srgbClr val="000000"/>
                </a:solidFill>
                <a:uFillTx/>
                <a:latin typeface="Arial"/>
                <a:cs typeface="Arial"/>
              </a:rPr>
              <a:t>Specific evidence and quality indicators</a:t>
            </a:r>
            <a:r>
              <a:rPr lang="en-US" sz="2000" b="0" i="0" u="none" strike="noStrike" kern="1200" cap="none" spc="0" baseline="0">
                <a:solidFill>
                  <a:srgbClr val="000000"/>
                </a:solidFill>
                <a:uFillTx/>
                <a:latin typeface="Arial"/>
                <a:cs typeface="Arial"/>
              </a:rPr>
              <a:t> - Data and information specific to the area of work being considered </a:t>
            </a:r>
            <a:endParaRPr lang="en-US" sz="2000" b="0" i="0" u="none" strike="noStrike" kern="1200" cap="none" spc="0" baseline="0">
              <a:solidFill>
                <a:srgbClr val="000000"/>
              </a:solidFill>
              <a:uFillTx/>
              <a:latin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1B9CB16-A087-29F4-C715-68FC4C04E999}"/>
              </a:ext>
            </a:extLst>
          </p:cNvPr>
          <p:cNvSpPr>
            <a:spLocks noGrp="1"/>
          </p:cNvSpPr>
          <p:nvPr>
            <p:ph type="ctrTitle"/>
          </p:nvPr>
        </p:nvSpPr>
        <p:spPr>
          <a:xfrm>
            <a:off x="340470" y="959938"/>
            <a:ext cx="4805996" cy="1422000"/>
          </a:xfrm>
        </p:spPr>
        <p:txBody>
          <a:bodyPr anchor="t">
            <a:normAutofit/>
          </a:bodyPr>
          <a:lstStyle/>
          <a:p>
            <a:pPr algn="l"/>
            <a:r>
              <a:rPr lang="en-GB" sz="4800" b="1" dirty="0">
                <a:solidFill>
                  <a:srgbClr val="582B82"/>
                </a:solidFill>
              </a:rPr>
              <a:t>General updates – anything to share?</a:t>
            </a:r>
          </a:p>
        </p:txBody>
      </p:sp>
      <p:pic>
        <p:nvPicPr>
          <p:cNvPr id="8" name="Picture 7">
            <a:extLst>
              <a:ext uri="{FF2B5EF4-FFF2-40B4-BE49-F238E27FC236}">
                <a16:creationId xmlns:a16="http://schemas.microsoft.com/office/drawing/2014/main" id="{B0FC0402-30AA-5EE6-F9B1-215170D8E877}"/>
              </a:ext>
            </a:extLst>
          </p:cNvPr>
          <p:cNvPicPr>
            <a:picLocks noChangeAspect="1"/>
          </p:cNvPicPr>
          <p:nvPr/>
        </p:nvPicPr>
        <p:blipFill>
          <a:blip r:embed="rId2"/>
          <a:stretch>
            <a:fillRect/>
          </a:stretch>
        </p:blipFill>
        <p:spPr>
          <a:xfrm>
            <a:off x="340470" y="2585337"/>
            <a:ext cx="4141760" cy="2601725"/>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17" name="Group 16">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18" name="Freeform: Shape 17">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Freeform: Shape 18">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3" name="TextBox 2">
            <a:extLst>
              <a:ext uri="{FF2B5EF4-FFF2-40B4-BE49-F238E27FC236}">
                <a16:creationId xmlns:a16="http://schemas.microsoft.com/office/drawing/2014/main" id="{8E3DA38A-C22F-296A-CB84-9FB14A7AA211}"/>
              </a:ext>
            </a:extLst>
          </p:cNvPr>
          <p:cNvSpPr txBox="1"/>
          <p:nvPr/>
        </p:nvSpPr>
        <p:spPr>
          <a:xfrm>
            <a:off x="6710517" y="959938"/>
            <a:ext cx="5141014" cy="507831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3600" b="0" i="0" u="none" strike="noStrike" kern="1200" cap="none" spc="0" normalizeH="0" baseline="0" noProof="0" dirty="0">
                <a:ln>
                  <a:noFill/>
                </a:ln>
                <a:solidFill>
                  <a:prstClr val="black"/>
                </a:solidFill>
                <a:effectLst/>
                <a:uLnTx/>
                <a:uFillTx/>
                <a:latin typeface="Calibri" panose="020F0502020204030204"/>
                <a:ea typeface="+mn-ea"/>
                <a:cs typeface="+mn-cs"/>
              </a:rPr>
              <a:t>Capacity Tracker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3600" b="0" i="0" u="none" strike="noStrike" kern="1200" cap="none" spc="0" normalizeH="0" baseline="0" noProof="0" dirty="0">
                <a:ln>
                  <a:noFill/>
                </a:ln>
                <a:solidFill>
                  <a:prstClr val="black"/>
                </a:solidFill>
                <a:effectLst/>
                <a:uLnTx/>
                <a:uFillTx/>
                <a:latin typeface="Calibri" panose="020F0502020204030204"/>
                <a:ea typeface="+mn-ea"/>
                <a:cs typeface="+mn-cs"/>
              </a:rPr>
              <a:t>Equipment and consumable review</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3600" b="0" i="0" u="none" strike="noStrike" kern="1200" cap="none" spc="0" normalizeH="0" baseline="0" noProof="0" dirty="0">
                <a:ln>
                  <a:noFill/>
                </a:ln>
                <a:solidFill>
                  <a:prstClr val="black"/>
                </a:solidFill>
                <a:effectLst/>
                <a:uLnTx/>
                <a:uFillTx/>
                <a:latin typeface="Calibri" panose="020F0502020204030204"/>
                <a:ea typeface="+mn-ea"/>
                <a:cs typeface="+mn-cs"/>
              </a:rPr>
              <a:t>Accessibility to TVNs, CPNs,/psychiatry, GPs, District Nursing, palliative care – easy or problematic?</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3600" b="0" i="0" u="none" strike="noStrike" kern="1200" cap="none" spc="0" normalizeH="0" baseline="0" noProof="0" dirty="0">
                <a:ln>
                  <a:noFill/>
                </a:ln>
                <a:solidFill>
                  <a:prstClr val="black"/>
                </a:solidFill>
                <a:effectLst/>
                <a:uLnTx/>
                <a:uFillTx/>
                <a:latin typeface="Calibri" panose="020F0502020204030204"/>
                <a:ea typeface="+mn-ea"/>
                <a:cs typeface="+mn-cs"/>
              </a:rPr>
              <a:t>Impact of MDTs?</a:t>
            </a:r>
          </a:p>
        </p:txBody>
      </p:sp>
    </p:spTree>
    <p:extLst>
      <p:ext uri="{BB962C8B-B14F-4D97-AF65-F5344CB8AC3E}">
        <p14:creationId xmlns:p14="http://schemas.microsoft.com/office/powerpoint/2010/main" val="17416608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214570640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72D78C-4960-BCF9-FB52-BD1F9FBE5712}"/>
              </a:ext>
            </a:extLst>
          </p:cNvPr>
          <p:cNvSpPr txBox="1"/>
          <p:nvPr/>
        </p:nvSpPr>
        <p:spPr>
          <a:xfrm>
            <a:off x="1459400" y="178317"/>
            <a:ext cx="11443615" cy="1325029"/>
          </a:xfrm>
          <a:prstGeom prst="rect">
            <a:avLst/>
          </a:prstGeom>
          <a:noFill/>
          <a:ln cap="flat">
            <a:noFill/>
          </a:ln>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4000" b="1" i="0" u="none" strike="noStrike" kern="0" cap="none" spc="0" baseline="0">
                <a:solidFill>
                  <a:srgbClr val="5F2861"/>
                </a:solidFill>
                <a:uFillTx/>
                <a:latin typeface="Arial"/>
                <a:ea typeface="Arial"/>
                <a:cs typeface="Arial"/>
              </a:rPr>
              <a:t>Quality statements: </a:t>
            </a: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3200" b="1" i="0" u="none" strike="noStrike" kern="0" cap="none" spc="0" baseline="0">
                <a:solidFill>
                  <a:srgbClr val="D52866"/>
                </a:solidFill>
                <a:uFillTx/>
                <a:latin typeface="Arial"/>
                <a:ea typeface="Arial"/>
                <a:cs typeface="Arial"/>
              </a:rPr>
              <a:t>What do we mean by safe? 1/2</a:t>
            </a:r>
          </a:p>
        </p:txBody>
      </p:sp>
      <p:sp>
        <p:nvSpPr>
          <p:cNvPr id="3" name="TextBox 5">
            <a:extLst>
              <a:ext uri="{FF2B5EF4-FFF2-40B4-BE49-F238E27FC236}">
                <a16:creationId xmlns:a16="http://schemas.microsoft.com/office/drawing/2014/main" id="{91D98506-F697-5C91-73A1-C10D42A24C75}"/>
              </a:ext>
            </a:extLst>
          </p:cNvPr>
          <p:cNvSpPr txBox="1"/>
          <p:nvPr/>
        </p:nvSpPr>
        <p:spPr>
          <a:xfrm>
            <a:off x="374190" y="1522786"/>
            <a:ext cx="5335496" cy="2031321"/>
          </a:xfrm>
          <a:prstGeom prst="rect">
            <a:avLst/>
          </a:prstGeom>
          <a:noFill/>
          <a:ln cap="flat">
            <a:noFill/>
          </a:ln>
        </p:spPr>
        <p:txBody>
          <a:bodyPr vert="horz" wrap="square" lIns="91440" tIns="45720" rIns="91440" bIns="45720" anchor="t"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solidFill>
                  <a:srgbClr val="3C5A93"/>
                </a:solidFill>
                <a:uFillTx/>
                <a:latin typeface="Arial"/>
              </a:rPr>
              <a:t>Learning culture</a:t>
            </a: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Arial"/>
              </a:rPr>
              <a:t>We have a proactive and positive culture of safety based on openness and honesty, in which concerns about safety are listened to, safety events are investigated and reported thoroughly, and lessons are learned to continually identify and embed good practices.</a:t>
            </a:r>
            <a:endParaRPr lang="en-GB" sz="1800" b="0" i="0" u="none" strike="noStrike" kern="1200" cap="none" spc="0" baseline="0">
              <a:solidFill>
                <a:srgbClr val="000000"/>
              </a:solidFill>
              <a:uFillTx/>
              <a:latin typeface="Arial"/>
            </a:endParaRPr>
          </a:p>
        </p:txBody>
      </p:sp>
      <p:sp>
        <p:nvSpPr>
          <p:cNvPr id="4" name="TextBox 9">
            <a:extLst>
              <a:ext uri="{FF2B5EF4-FFF2-40B4-BE49-F238E27FC236}">
                <a16:creationId xmlns:a16="http://schemas.microsoft.com/office/drawing/2014/main" id="{212520F5-AB47-13C4-8DA6-F8D5F0C043CC}"/>
              </a:ext>
            </a:extLst>
          </p:cNvPr>
          <p:cNvSpPr txBox="1"/>
          <p:nvPr/>
        </p:nvSpPr>
        <p:spPr>
          <a:xfrm>
            <a:off x="374190" y="3780769"/>
            <a:ext cx="5335496" cy="1754322"/>
          </a:xfrm>
          <a:prstGeom prst="rect">
            <a:avLst/>
          </a:prstGeom>
          <a:noFill/>
          <a:ln cap="flat">
            <a:noFill/>
          </a:ln>
        </p:spPr>
        <p:txBody>
          <a:bodyPr vert="horz" wrap="square" lIns="91440" tIns="45720" rIns="91440" bIns="45720" anchor="t"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1200" cap="none" spc="0" baseline="0">
                <a:solidFill>
                  <a:srgbClr val="3C5A93"/>
                </a:solidFill>
                <a:uFillTx/>
                <a:latin typeface="Arial"/>
              </a:rPr>
              <a:t>Safe systems, pathways and transitions</a:t>
            </a: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Arial"/>
              </a:rPr>
              <a:t>We work with people and our partners to establish and maintain safe systems of care, in which safety is managed, monitored and assured. We ensure continuity of care, including when people move between different services.</a:t>
            </a:r>
            <a:endParaRPr lang="en-GB" sz="1800" b="0" i="0" u="none" strike="noStrike" kern="1200" cap="none" spc="0" baseline="0">
              <a:solidFill>
                <a:srgbClr val="000000"/>
              </a:solidFill>
              <a:uFillTx/>
              <a:latin typeface="Arial"/>
            </a:endParaRPr>
          </a:p>
        </p:txBody>
      </p:sp>
      <p:sp>
        <p:nvSpPr>
          <p:cNvPr id="5" name="TextBox 13">
            <a:extLst>
              <a:ext uri="{FF2B5EF4-FFF2-40B4-BE49-F238E27FC236}">
                <a16:creationId xmlns:a16="http://schemas.microsoft.com/office/drawing/2014/main" id="{DEB17AAB-58B5-64C4-9C87-74478E36E75F}"/>
              </a:ext>
            </a:extLst>
          </p:cNvPr>
          <p:cNvSpPr txBox="1"/>
          <p:nvPr/>
        </p:nvSpPr>
        <p:spPr>
          <a:xfrm>
            <a:off x="6184553" y="1442392"/>
            <a:ext cx="5561966" cy="2585319"/>
          </a:xfrm>
          <a:prstGeom prst="rect">
            <a:avLst/>
          </a:prstGeom>
          <a:noFill/>
          <a:ln cap="flat">
            <a:noFill/>
          </a:ln>
        </p:spPr>
        <p:txBody>
          <a:bodyPr vert="horz" wrap="square" lIns="91440" tIns="45720" rIns="91440" bIns="45720" anchor="t"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solidFill>
                  <a:srgbClr val="3C5A93"/>
                </a:solidFill>
                <a:uFillTx/>
                <a:latin typeface="Arial"/>
              </a:rPr>
              <a:t>Safeguarding</a:t>
            </a: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Arial"/>
              </a:rPr>
              <a:t>We work with people to understand what being safe means to them as well as with our partners on the best way to achieve this. We concentrate on improving people’s lives while protecting their right to live in safety, free from bullying, harassment, abuse, discrimination, avoidable harm and neglect. We make sure we share concerns quickly and appropriately.</a:t>
            </a:r>
            <a:endParaRPr lang="en-GB" sz="1800" b="0" i="0" u="none" strike="noStrike" kern="1200" cap="none" spc="0" baseline="0">
              <a:solidFill>
                <a:srgbClr val="000000"/>
              </a:solidFill>
              <a:uFillTx/>
              <a:latin typeface="Arial"/>
            </a:endParaRPr>
          </a:p>
        </p:txBody>
      </p:sp>
      <p:sp>
        <p:nvSpPr>
          <p:cNvPr id="6" name="TextBox 6">
            <a:extLst>
              <a:ext uri="{FF2B5EF4-FFF2-40B4-BE49-F238E27FC236}">
                <a16:creationId xmlns:a16="http://schemas.microsoft.com/office/drawing/2014/main" id="{ED4DD8F2-82FD-0529-AC61-F363B9A57123}"/>
              </a:ext>
            </a:extLst>
          </p:cNvPr>
          <p:cNvSpPr txBox="1"/>
          <p:nvPr/>
        </p:nvSpPr>
        <p:spPr>
          <a:xfrm>
            <a:off x="284478" y="6433151"/>
            <a:ext cx="6096003" cy="276999"/>
          </a:xfrm>
          <a:prstGeom prst="rect">
            <a:avLst/>
          </a:prstGeom>
          <a:noFill/>
          <a:ln cap="flat">
            <a:noFill/>
          </a:ln>
        </p:spPr>
        <p:txBody>
          <a:bodyPr vert="horz" wrap="square" lIns="91440" tIns="45720" rIns="91440" bIns="45720" anchor="t"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b="0" i="0" u="none" strike="noStrike" kern="1200" cap="none" spc="0" baseline="0">
                <a:solidFill>
                  <a:srgbClr val="FFFFFF"/>
                </a:solidFill>
                <a:uFillTx/>
                <a:latin typeface="Arial"/>
              </a:rPr>
              <a:t>Source: https://www.cqc.org.uk/assessment/quality-statements</a:t>
            </a:r>
          </a:p>
        </p:txBody>
      </p:sp>
      <p:sp>
        <p:nvSpPr>
          <p:cNvPr id="7" name="TextBox 7">
            <a:extLst>
              <a:ext uri="{FF2B5EF4-FFF2-40B4-BE49-F238E27FC236}">
                <a16:creationId xmlns:a16="http://schemas.microsoft.com/office/drawing/2014/main" id="{2A5A0A7E-EEDE-3C5C-E95F-040A09B27DD4}"/>
              </a:ext>
            </a:extLst>
          </p:cNvPr>
          <p:cNvSpPr txBox="1"/>
          <p:nvPr/>
        </p:nvSpPr>
        <p:spPr>
          <a:xfrm>
            <a:off x="6224403" y="4260107"/>
            <a:ext cx="5561966" cy="1477332"/>
          </a:xfrm>
          <a:prstGeom prst="rect">
            <a:avLst/>
          </a:prstGeom>
          <a:noFill/>
          <a:ln cap="flat">
            <a:noFill/>
          </a:ln>
        </p:spPr>
        <p:txBody>
          <a:bodyPr vert="horz" wrap="square" lIns="91440" tIns="45720" rIns="91440" bIns="45720" anchor="t"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1200" cap="none" spc="0" baseline="0">
                <a:solidFill>
                  <a:srgbClr val="3C5A93"/>
                </a:solidFill>
                <a:uFillTx/>
                <a:latin typeface="Arial"/>
              </a:rPr>
              <a:t>Involving people to manage risks</a:t>
            </a: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Arial"/>
              </a:rPr>
              <a:t>We work with people to understand and manage risks by thinking holistically so that care meets their needs in a way that is safe and supportive and enables them to do the things that matter to them.</a:t>
            </a:r>
            <a:endParaRPr lang="en-GB" sz="1800" b="0" i="0" u="none" strike="noStrike" kern="1200" cap="none" spc="0" baseline="0">
              <a:solidFill>
                <a:srgbClr val="000000"/>
              </a:solidFill>
              <a:uFillTx/>
              <a:latin typeface="Arial"/>
            </a:endParaRPr>
          </a:p>
        </p:txBody>
      </p:sp>
      <p:pic>
        <p:nvPicPr>
          <p:cNvPr id="8" name="Picture 4">
            <a:extLst>
              <a:ext uri="{FF2B5EF4-FFF2-40B4-BE49-F238E27FC236}">
                <a16:creationId xmlns:a16="http://schemas.microsoft.com/office/drawing/2014/main" id="{0BAA7F6F-EEDA-02FA-1CD4-9BC0E8EAE677}"/>
              </a:ext>
            </a:extLst>
          </p:cNvPr>
          <p:cNvPicPr>
            <a:picLocks noChangeAspect="1"/>
          </p:cNvPicPr>
          <p:nvPr/>
        </p:nvPicPr>
        <p:blipFill>
          <a:blip r:embed="rId3"/>
          <a:srcRect/>
          <a:stretch>
            <a:fillRect/>
          </a:stretch>
        </p:blipFill>
        <p:spPr>
          <a:xfrm>
            <a:off x="279303" y="172007"/>
            <a:ext cx="1255407" cy="1210107"/>
          </a:xfrm>
          <a:prstGeom prst="rect">
            <a:avLst/>
          </a:prstGeom>
          <a:noFill/>
          <a:ln cap="flat">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214570640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37FE8A-1875-A400-5C14-FD6AE2994619}"/>
              </a:ext>
            </a:extLst>
          </p:cNvPr>
          <p:cNvSpPr txBox="1"/>
          <p:nvPr/>
        </p:nvSpPr>
        <p:spPr>
          <a:xfrm>
            <a:off x="374190" y="197757"/>
            <a:ext cx="11443615" cy="1325029"/>
          </a:xfrm>
          <a:prstGeom prst="rect">
            <a:avLst/>
          </a:prstGeom>
          <a:noFill/>
          <a:ln cap="flat">
            <a:noFill/>
          </a:ln>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4000" b="1" i="0" u="none" strike="noStrike" kern="0" cap="none" spc="0" baseline="0">
                <a:solidFill>
                  <a:srgbClr val="5F2861"/>
                </a:solidFill>
                <a:uFillTx/>
                <a:latin typeface="Arial"/>
                <a:ea typeface="Arial"/>
                <a:cs typeface="Arial"/>
              </a:rPr>
              <a:t>Quality statements: </a:t>
            </a: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3200" b="1" i="0" u="none" strike="noStrike" kern="0" cap="none" spc="0" baseline="0">
                <a:solidFill>
                  <a:srgbClr val="D52866"/>
                </a:solidFill>
                <a:uFillTx/>
                <a:latin typeface="Arial"/>
                <a:ea typeface="Arial"/>
                <a:cs typeface="Arial"/>
              </a:rPr>
              <a:t>What do we mean by safe? 2/2</a:t>
            </a:r>
          </a:p>
        </p:txBody>
      </p:sp>
      <p:pic>
        <p:nvPicPr>
          <p:cNvPr id="3" name="Picture 4">
            <a:extLst>
              <a:ext uri="{FF2B5EF4-FFF2-40B4-BE49-F238E27FC236}">
                <a16:creationId xmlns:a16="http://schemas.microsoft.com/office/drawing/2014/main" id="{2DE40EA4-7203-95D6-60D1-2FE66FD31CE9}"/>
              </a:ext>
            </a:extLst>
          </p:cNvPr>
          <p:cNvPicPr>
            <a:picLocks noChangeAspect="1"/>
          </p:cNvPicPr>
          <p:nvPr/>
        </p:nvPicPr>
        <p:blipFill>
          <a:blip r:embed="rId3"/>
          <a:srcRect/>
          <a:stretch>
            <a:fillRect/>
          </a:stretch>
        </p:blipFill>
        <p:spPr>
          <a:xfrm>
            <a:off x="10743879" y="88139"/>
            <a:ext cx="1372980" cy="1323438"/>
          </a:xfrm>
          <a:prstGeom prst="rect">
            <a:avLst/>
          </a:prstGeom>
          <a:noFill/>
          <a:ln cap="flat">
            <a:noFill/>
          </a:ln>
        </p:spPr>
      </p:pic>
      <p:sp>
        <p:nvSpPr>
          <p:cNvPr id="4" name="TextBox 9">
            <a:extLst>
              <a:ext uri="{FF2B5EF4-FFF2-40B4-BE49-F238E27FC236}">
                <a16:creationId xmlns:a16="http://schemas.microsoft.com/office/drawing/2014/main" id="{C6E66316-0C4E-C2E2-3871-F1BB3B2E6AE8}"/>
              </a:ext>
            </a:extLst>
          </p:cNvPr>
          <p:cNvSpPr txBox="1"/>
          <p:nvPr/>
        </p:nvSpPr>
        <p:spPr>
          <a:xfrm>
            <a:off x="303068" y="1718733"/>
            <a:ext cx="6097767" cy="1200332"/>
          </a:xfrm>
          <a:prstGeom prst="rect">
            <a:avLst/>
          </a:prstGeom>
          <a:noFill/>
          <a:ln cap="flat">
            <a:noFill/>
          </a:ln>
        </p:spPr>
        <p:txBody>
          <a:bodyPr vert="horz" wrap="square" lIns="91440" tIns="45720" rIns="91440" bIns="45720" anchor="t"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1200" cap="none" spc="0" baseline="0">
                <a:solidFill>
                  <a:srgbClr val="3C5A93"/>
                </a:solidFill>
                <a:uFillTx/>
                <a:latin typeface="Arial"/>
              </a:rPr>
              <a:t>Safe environments </a:t>
            </a: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Arial"/>
              </a:rPr>
              <a:t>We detect and control potential risks in the care environment. We make sure that the equipment, facilities and technology support the delivery of safe care.</a:t>
            </a:r>
            <a:endParaRPr lang="en-GB" sz="1800" b="0" i="0" u="none" strike="noStrike" kern="1200" cap="none" spc="0" baseline="0">
              <a:solidFill>
                <a:srgbClr val="000000"/>
              </a:solidFill>
              <a:uFillTx/>
              <a:latin typeface="Arial"/>
            </a:endParaRPr>
          </a:p>
        </p:txBody>
      </p:sp>
      <p:sp>
        <p:nvSpPr>
          <p:cNvPr id="5" name="TextBox 13">
            <a:extLst>
              <a:ext uri="{FF2B5EF4-FFF2-40B4-BE49-F238E27FC236}">
                <a16:creationId xmlns:a16="http://schemas.microsoft.com/office/drawing/2014/main" id="{96EF5A6B-9E4A-9EB5-7005-AE78204E7B14}"/>
              </a:ext>
            </a:extLst>
          </p:cNvPr>
          <p:cNvSpPr txBox="1"/>
          <p:nvPr/>
        </p:nvSpPr>
        <p:spPr>
          <a:xfrm>
            <a:off x="284478" y="3581878"/>
            <a:ext cx="6096003" cy="1754322"/>
          </a:xfrm>
          <a:prstGeom prst="rect">
            <a:avLst/>
          </a:prstGeom>
          <a:noFill/>
          <a:ln cap="flat">
            <a:noFill/>
          </a:ln>
        </p:spPr>
        <p:txBody>
          <a:bodyPr vert="horz" wrap="square" lIns="91440" tIns="45720" rIns="91440" bIns="45720" anchor="t"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solidFill>
                  <a:srgbClr val="3C5A93"/>
                </a:solidFill>
                <a:uFillTx/>
                <a:latin typeface="Arial"/>
              </a:rPr>
              <a:t>Safe and effective staffing</a:t>
            </a: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Arial"/>
              </a:rPr>
              <a:t>We make sure there are enough qualified, skilled and experienced people, who receive effective support, supervision and development. They work together effectively to provide safe care that meets people’s individual needs.</a:t>
            </a:r>
            <a:endParaRPr lang="en-GB" sz="1800" b="0" i="0" u="none" strike="noStrike" kern="1200" cap="none" spc="0" baseline="0">
              <a:solidFill>
                <a:srgbClr val="000000"/>
              </a:solidFill>
              <a:uFillTx/>
              <a:latin typeface="Arial"/>
            </a:endParaRPr>
          </a:p>
        </p:txBody>
      </p:sp>
      <p:sp>
        <p:nvSpPr>
          <p:cNvPr id="6" name="TextBox 17">
            <a:extLst>
              <a:ext uri="{FF2B5EF4-FFF2-40B4-BE49-F238E27FC236}">
                <a16:creationId xmlns:a16="http://schemas.microsoft.com/office/drawing/2014/main" id="{CD5C6D21-EF1F-CF7B-3001-1AD91675A2F5}"/>
              </a:ext>
            </a:extLst>
          </p:cNvPr>
          <p:cNvSpPr txBox="1"/>
          <p:nvPr/>
        </p:nvSpPr>
        <p:spPr>
          <a:xfrm>
            <a:off x="6934645" y="1718733"/>
            <a:ext cx="4274637" cy="1477332"/>
          </a:xfrm>
          <a:prstGeom prst="rect">
            <a:avLst/>
          </a:prstGeom>
          <a:noFill/>
          <a:ln cap="flat">
            <a:noFill/>
          </a:ln>
        </p:spPr>
        <p:txBody>
          <a:bodyPr vert="horz" wrap="square" lIns="91440" tIns="45720" rIns="91440" bIns="45720" anchor="t"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1200" cap="none" spc="0" baseline="0">
                <a:solidFill>
                  <a:srgbClr val="3C5A93"/>
                </a:solidFill>
                <a:uFillTx/>
                <a:latin typeface="Arial"/>
              </a:rPr>
              <a:t>Infection prevention and control</a:t>
            </a: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Arial"/>
              </a:rPr>
              <a:t>We assess and manage the risk of infection. We detect and control the risk of it spreading and share any concerns with appropriate agencies promptly.</a:t>
            </a:r>
            <a:endParaRPr lang="en-GB" sz="1800" b="0" i="0" u="none" strike="noStrike" kern="1200" cap="none" spc="0" baseline="0">
              <a:solidFill>
                <a:srgbClr val="000000"/>
              </a:solidFill>
              <a:uFillTx/>
              <a:latin typeface="Arial"/>
            </a:endParaRPr>
          </a:p>
        </p:txBody>
      </p:sp>
      <p:sp>
        <p:nvSpPr>
          <p:cNvPr id="7" name="TextBox 2">
            <a:extLst>
              <a:ext uri="{FF2B5EF4-FFF2-40B4-BE49-F238E27FC236}">
                <a16:creationId xmlns:a16="http://schemas.microsoft.com/office/drawing/2014/main" id="{6B8A8F22-0883-49A9-E894-504C2D7703DD}"/>
              </a:ext>
            </a:extLst>
          </p:cNvPr>
          <p:cNvSpPr txBox="1"/>
          <p:nvPr/>
        </p:nvSpPr>
        <p:spPr>
          <a:xfrm>
            <a:off x="6934645" y="3581878"/>
            <a:ext cx="4867003" cy="1754322"/>
          </a:xfrm>
          <a:prstGeom prst="rect">
            <a:avLst/>
          </a:prstGeom>
          <a:noFill/>
          <a:ln cap="flat">
            <a:noFill/>
          </a:ln>
        </p:spPr>
        <p:txBody>
          <a:bodyPr vert="horz" wrap="square" lIns="91440" tIns="45720" rIns="91440" bIns="45720" anchor="t"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solidFill>
                  <a:srgbClr val="3C5A93"/>
                </a:solidFill>
                <a:uFillTx/>
                <a:latin typeface="Arial"/>
              </a:rPr>
              <a:t>Medicines optimisation</a:t>
            </a: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Arial"/>
              </a:rPr>
              <a:t>We make sure that medicines and treatments are safe and meet people’s needs, capacities and preferences by enabling them to be involved in planning, including when changes happen.</a:t>
            </a:r>
            <a:endParaRPr lang="en-GB" sz="1800" b="0" i="0" u="none" strike="noStrike" kern="1200" cap="none" spc="0" baseline="0">
              <a:solidFill>
                <a:srgbClr val="000000"/>
              </a:solidFill>
              <a:uFillTx/>
              <a:latin typeface="Arial"/>
            </a:endParaRPr>
          </a:p>
        </p:txBody>
      </p:sp>
      <p:sp>
        <p:nvSpPr>
          <p:cNvPr id="8" name="TextBox 6">
            <a:extLst>
              <a:ext uri="{FF2B5EF4-FFF2-40B4-BE49-F238E27FC236}">
                <a16:creationId xmlns:a16="http://schemas.microsoft.com/office/drawing/2014/main" id="{38AB3020-EE8C-B514-5778-AA1955BA00E7}"/>
              </a:ext>
            </a:extLst>
          </p:cNvPr>
          <p:cNvSpPr txBox="1"/>
          <p:nvPr/>
        </p:nvSpPr>
        <p:spPr>
          <a:xfrm>
            <a:off x="284478" y="6433151"/>
            <a:ext cx="6096003" cy="276999"/>
          </a:xfrm>
          <a:prstGeom prst="rect">
            <a:avLst/>
          </a:prstGeom>
          <a:noFill/>
          <a:ln cap="flat">
            <a:noFill/>
          </a:ln>
        </p:spPr>
        <p:txBody>
          <a:bodyPr vert="horz" wrap="square" lIns="91440" tIns="45720" rIns="91440" bIns="45720" anchor="t"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b="0" i="0" u="none" strike="noStrike" kern="1200" cap="none" spc="0" baseline="0">
                <a:solidFill>
                  <a:srgbClr val="FFFFFF"/>
                </a:solidFill>
                <a:uFillTx/>
                <a:latin typeface="Arial"/>
              </a:rPr>
              <a:t>Source: https://www.cqc.org.uk/assessment/quality-statements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2145706429">
    <p:spTree>
      <p:nvGrpSpPr>
        <p:cNvPr id="1" name=""/>
        <p:cNvGrpSpPr/>
        <p:nvPr/>
      </p:nvGrpSpPr>
      <p:grpSpPr>
        <a:xfrm>
          <a:off x="0" y="0"/>
          <a:ext cx="0" cy="0"/>
          <a:chOff x="0" y="0"/>
          <a:chExt cx="0" cy="0"/>
        </a:xfrm>
      </p:grpSpPr>
      <p:sp>
        <p:nvSpPr>
          <p:cNvPr id="2" name="TextBox 6">
            <a:extLst>
              <a:ext uri="{FF2B5EF4-FFF2-40B4-BE49-F238E27FC236}">
                <a16:creationId xmlns:a16="http://schemas.microsoft.com/office/drawing/2014/main" id="{D7382805-D1D5-E323-EDD1-5DF92D4A659A}"/>
              </a:ext>
            </a:extLst>
          </p:cNvPr>
          <p:cNvSpPr txBox="1"/>
          <p:nvPr/>
        </p:nvSpPr>
        <p:spPr>
          <a:xfrm>
            <a:off x="374190" y="1002520"/>
            <a:ext cx="8073530" cy="5324532"/>
          </a:xfrm>
          <a:prstGeom prst="rect">
            <a:avLst/>
          </a:prstGeom>
          <a:noFill/>
          <a:ln cap="flat">
            <a:noFill/>
          </a:ln>
        </p:spPr>
        <p:txBody>
          <a:bodyPr vert="horz" wrap="square" lIns="91440" tIns="45720" rIns="91440" bIns="45720" anchor="t"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Arial"/>
              </a:rPr>
              <a:t>We have grouped the different types of evidence we will look at into 6 categories. </a:t>
            </a: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00" b="0"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Arial"/>
              </a:rPr>
              <a:t>Evidence categories help us to do a few things: </a:t>
            </a:r>
          </a:p>
          <a:p>
            <a:pPr marL="342900" marR="0" lvl="0" indent="-342900" algn="l" defTabSz="457200" rtl="0" fontAlgn="auto" hangingPunct="1">
              <a:lnSpc>
                <a:spcPct val="100000"/>
              </a:lnSpc>
              <a:spcBef>
                <a:spcPts val="600"/>
              </a:spcBef>
              <a:spcAft>
                <a:spcPts val="0"/>
              </a:spcAft>
              <a:buSzPct val="100000"/>
              <a:buFont typeface="Arial" pitchFamily="34"/>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Arial"/>
              </a:rPr>
              <a:t>Tailor how we assess quality statements depending on the level or sector we’re focusing on </a:t>
            </a:r>
          </a:p>
          <a:p>
            <a:pPr marL="342900" marR="0" lvl="0" indent="-342900" algn="l" defTabSz="457200" rtl="0" fontAlgn="auto" hangingPunct="1">
              <a:lnSpc>
                <a:spcPct val="100000"/>
              </a:lnSpc>
              <a:spcBef>
                <a:spcPts val="600"/>
              </a:spcBef>
              <a:spcAft>
                <a:spcPts val="0"/>
              </a:spcAft>
              <a:buSzPct val="100000"/>
              <a:buFont typeface="Arial" pitchFamily="34"/>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Arial"/>
              </a:rPr>
              <a:t>Collect and store evidence in a structured way</a:t>
            </a:r>
          </a:p>
          <a:p>
            <a:pPr marL="342900" marR="0" lvl="0" indent="-342900" algn="l" defTabSz="457200" rtl="0" fontAlgn="auto" hangingPunct="1">
              <a:lnSpc>
                <a:spcPct val="100000"/>
              </a:lnSpc>
              <a:spcBef>
                <a:spcPts val="600"/>
              </a:spcBef>
              <a:spcAft>
                <a:spcPts val="0"/>
              </a:spcAft>
              <a:buSzPct val="100000"/>
              <a:buFont typeface="Arial" pitchFamily="34"/>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Arial"/>
              </a:rPr>
              <a:t>Be more targeted in what we spend our time looking at </a:t>
            </a:r>
          </a:p>
          <a:p>
            <a:pPr marL="342900" marR="0" lvl="0" indent="-342900" algn="l" defTabSz="457200" rtl="0" fontAlgn="auto" hangingPunct="1">
              <a:lnSpc>
                <a:spcPct val="100000"/>
              </a:lnSpc>
              <a:spcBef>
                <a:spcPts val="600"/>
              </a:spcBef>
              <a:spcAft>
                <a:spcPts val="0"/>
              </a:spcAft>
              <a:buSzPct val="100000"/>
              <a:buFont typeface="Arial" pitchFamily="34"/>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Arial"/>
              </a:rPr>
              <a:t>Guide </a:t>
            </a:r>
            <a:r>
              <a:rPr lang="en-US" sz="2000" b="0" i="1" u="none" strike="noStrike" kern="1200" cap="none" spc="0" baseline="0">
                <a:solidFill>
                  <a:srgbClr val="000000"/>
                </a:solidFill>
                <a:uFillTx/>
                <a:latin typeface="Arial"/>
              </a:rPr>
              <a:t>how </a:t>
            </a:r>
            <a:r>
              <a:rPr lang="en-US" sz="2000" b="0" i="0" u="none" strike="noStrike" kern="1200" cap="none" spc="0" baseline="0">
                <a:solidFill>
                  <a:srgbClr val="000000"/>
                </a:solidFill>
                <a:uFillTx/>
                <a:latin typeface="Arial"/>
              </a:rPr>
              <a:t>we’ll look at different evidence, supporting colleagues and providers to have a better understanding on the methods we’ll use to collect that evidence </a:t>
            </a: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00" b="0"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Arial"/>
              </a:rPr>
              <a:t>To make clear what we’ll look at in our assessments, we will set out the key evidence categories that we’ll focus on when assessing a particular quality statement. </a:t>
            </a: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00" b="0" i="0" u="none" strike="noStrike" kern="1200" cap="none" spc="0" baseline="0">
              <a:solidFill>
                <a:srgbClr val="000000"/>
              </a:solidFill>
              <a:uFillTx/>
              <a:latin typeface="Arial"/>
            </a:endParaRPr>
          </a:p>
        </p:txBody>
      </p:sp>
      <p:sp>
        <p:nvSpPr>
          <p:cNvPr id="3" name="Title 1">
            <a:extLst>
              <a:ext uri="{FF2B5EF4-FFF2-40B4-BE49-F238E27FC236}">
                <a16:creationId xmlns:a16="http://schemas.microsoft.com/office/drawing/2014/main" id="{D2FC76AB-47A6-7564-8485-3AEB8B76A97A}"/>
              </a:ext>
            </a:extLst>
          </p:cNvPr>
          <p:cNvSpPr txBox="1"/>
          <p:nvPr/>
        </p:nvSpPr>
        <p:spPr>
          <a:xfrm>
            <a:off x="374190" y="197757"/>
            <a:ext cx="11443615" cy="1325029"/>
          </a:xfrm>
          <a:prstGeom prst="rect">
            <a:avLst/>
          </a:prstGeom>
          <a:noFill/>
          <a:ln cap="flat">
            <a:noFill/>
          </a:ln>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4000" b="1" i="0" u="none" strike="noStrike" kern="0" cap="none" spc="0" baseline="0">
                <a:solidFill>
                  <a:srgbClr val="5F2861"/>
                </a:solidFill>
                <a:uFillTx/>
                <a:latin typeface="Arial"/>
                <a:ea typeface="Arial"/>
                <a:cs typeface="Arial"/>
              </a:rPr>
              <a:t>What are evidence categories? </a:t>
            </a:r>
          </a:p>
        </p:txBody>
      </p:sp>
      <p:sp>
        <p:nvSpPr>
          <p:cNvPr id="4" name="TextBox 9">
            <a:extLst>
              <a:ext uri="{FF2B5EF4-FFF2-40B4-BE49-F238E27FC236}">
                <a16:creationId xmlns:a16="http://schemas.microsoft.com/office/drawing/2014/main" id="{61BE0C0E-D0A7-094E-F625-BA30660BFFE1}"/>
              </a:ext>
            </a:extLst>
          </p:cNvPr>
          <p:cNvSpPr txBox="1"/>
          <p:nvPr/>
        </p:nvSpPr>
        <p:spPr>
          <a:xfrm>
            <a:off x="284478" y="6433151"/>
            <a:ext cx="6096003" cy="276999"/>
          </a:xfrm>
          <a:prstGeom prst="rect">
            <a:avLst/>
          </a:prstGeom>
          <a:noFill/>
          <a:ln cap="flat">
            <a:noFill/>
          </a:ln>
        </p:spPr>
        <p:txBody>
          <a:bodyPr vert="horz" wrap="square" lIns="91440" tIns="45720" rIns="91440" bIns="45720" anchor="t"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b="0" i="0" u="none" strike="noStrike" kern="1200" cap="none" spc="0" baseline="0">
                <a:solidFill>
                  <a:srgbClr val="FFFFFF"/>
                </a:solidFill>
                <a:uFillTx/>
                <a:latin typeface="Arial"/>
              </a:rPr>
              <a:t>https://www.cqc.org.uk/assessment/evidence-categories</a:t>
            </a:r>
          </a:p>
        </p:txBody>
      </p:sp>
      <p:pic>
        <p:nvPicPr>
          <p:cNvPr id="5" name="Picture Placeholder 6">
            <a:extLst>
              <a:ext uri="{FF2B5EF4-FFF2-40B4-BE49-F238E27FC236}">
                <a16:creationId xmlns:a16="http://schemas.microsoft.com/office/drawing/2014/main" id="{1F23A3AB-89BD-5742-9FDC-F6E8B2D45A15}"/>
              </a:ext>
            </a:extLst>
          </p:cNvPr>
          <p:cNvPicPr>
            <a:picLocks noChangeAspect="1"/>
          </p:cNvPicPr>
          <p:nvPr/>
        </p:nvPicPr>
        <p:blipFill>
          <a:blip r:embed="rId2"/>
          <a:srcRect/>
          <a:stretch>
            <a:fillRect/>
          </a:stretch>
        </p:blipFill>
        <p:spPr>
          <a:xfrm>
            <a:off x="8582695" y="3363986"/>
            <a:ext cx="3609301" cy="2963067"/>
          </a:xfrm>
          <a:prstGeom prst="rect">
            <a:avLst/>
          </a:prstGeom>
          <a:noFill/>
          <a:ln cap="flat">
            <a:noFill/>
          </a:ln>
        </p:spPr>
      </p:pic>
      <p:pic>
        <p:nvPicPr>
          <p:cNvPr id="6" name="Picture 4">
            <a:extLst>
              <a:ext uri="{FF2B5EF4-FFF2-40B4-BE49-F238E27FC236}">
                <a16:creationId xmlns:a16="http://schemas.microsoft.com/office/drawing/2014/main" id="{52E955C4-EE12-BB66-FD6D-CCD728B0BD00}"/>
              </a:ext>
            </a:extLst>
          </p:cNvPr>
          <p:cNvPicPr>
            <a:picLocks noChangeAspect="1"/>
          </p:cNvPicPr>
          <p:nvPr/>
        </p:nvPicPr>
        <p:blipFill>
          <a:blip r:embed="rId3"/>
          <a:srcRect/>
          <a:stretch>
            <a:fillRect/>
          </a:stretch>
        </p:blipFill>
        <p:spPr>
          <a:xfrm>
            <a:off x="9871533" y="197757"/>
            <a:ext cx="2223656" cy="2020028"/>
          </a:xfrm>
          <a:prstGeom prst="rect">
            <a:avLst/>
          </a:prstGeom>
          <a:noFill/>
          <a:ln cap="flat">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2145706430">
    <p:spTree>
      <p:nvGrpSpPr>
        <p:cNvPr id="1" name=""/>
        <p:cNvGrpSpPr/>
        <p:nvPr/>
      </p:nvGrpSpPr>
      <p:grpSpPr>
        <a:xfrm>
          <a:off x="0" y="0"/>
          <a:ext cx="0" cy="0"/>
          <a:chOff x="0" y="0"/>
          <a:chExt cx="0" cy="0"/>
        </a:xfrm>
      </p:grpSpPr>
      <p:sp>
        <p:nvSpPr>
          <p:cNvPr id="2" name="TextBox 4">
            <a:extLst>
              <a:ext uri="{FF2B5EF4-FFF2-40B4-BE49-F238E27FC236}">
                <a16:creationId xmlns:a16="http://schemas.microsoft.com/office/drawing/2014/main" id="{578795B7-6495-83DF-9ACF-2A501D2CDFE9}"/>
              </a:ext>
            </a:extLst>
          </p:cNvPr>
          <p:cNvSpPr txBox="1"/>
          <p:nvPr/>
        </p:nvSpPr>
        <p:spPr>
          <a:xfrm>
            <a:off x="282385" y="1882200"/>
            <a:ext cx="8119332" cy="4154987"/>
          </a:xfrm>
          <a:prstGeom prst="rect">
            <a:avLst/>
          </a:prstGeom>
          <a:noFill/>
          <a:ln cap="flat">
            <a:noFill/>
          </a:ln>
        </p:spPr>
        <p:txBody>
          <a:bodyPr vert="horz" wrap="square" lIns="91440" tIns="45720" rIns="91440" bIns="45720" anchor="t"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200" b="0" i="0" u="none" strike="noStrike" kern="1200" cap="none" spc="0" baseline="0">
                <a:solidFill>
                  <a:srgbClr val="212121"/>
                </a:solidFill>
                <a:uFillTx/>
                <a:latin typeface="Arial"/>
              </a:rPr>
              <a:t>This is all types of evidence from people who have experience relating to a specific health or care service, or a pathway across services. It also includes evidence from families, carers and advocates for people who use services.</a:t>
            </a: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200" b="0" i="0" u="none" strike="noStrike" kern="1200" cap="none" spc="0" baseline="0">
              <a:solidFill>
                <a:srgbClr val="212121"/>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200" b="0" i="0" u="none" strike="noStrike" kern="1200" cap="none" spc="0" baseline="0">
                <a:solidFill>
                  <a:srgbClr val="212121"/>
                </a:solidFill>
                <a:uFillTx/>
                <a:latin typeface="Arial"/>
              </a:rPr>
              <a:t>We define people’s experiences as:</a:t>
            </a: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200" b="0" i="0" u="none" strike="noStrike" kern="1200" cap="none" spc="0" baseline="0">
                <a:solidFill>
                  <a:srgbClr val="212121"/>
                </a:solidFill>
                <a:uFillTx/>
                <a:latin typeface="Arial"/>
              </a:rPr>
              <a:t>“a person’s needs, expectations, lived experience and satisfaction with their care, support and treatment. This includes access to and transfers between services”.</a:t>
            </a: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200" b="0" i="0" u="none" strike="noStrike" kern="1200" cap="none" spc="0" baseline="0">
              <a:solidFill>
                <a:srgbClr val="212121"/>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200" b="0" i="0" u="none" strike="noStrike" kern="1200" cap="none" spc="0" baseline="0">
                <a:solidFill>
                  <a:srgbClr val="212121"/>
                </a:solidFill>
                <a:uFillTx/>
                <a:latin typeface="Arial"/>
              </a:rPr>
              <a:t>Find out about </a:t>
            </a:r>
            <a:r>
              <a:rPr lang="en-US" sz="2200" b="0" i="0" u="sng" strike="noStrike" kern="1200" cap="none" spc="0" baseline="0">
                <a:solidFill>
                  <a:srgbClr val="004D90"/>
                </a:solidFill>
                <a:uFillTx/>
                <a:latin typeface="Arial"/>
                <a:hlinkClick r:id="rId3"/>
              </a:rPr>
              <a:t>the importance of people’s experience</a:t>
            </a:r>
            <a:r>
              <a:rPr lang="en-US" sz="2200" b="0" i="0" u="sng" strike="noStrike" kern="1200" cap="none" spc="0" baseline="0">
                <a:solidFill>
                  <a:srgbClr val="004D90"/>
                </a:solidFill>
                <a:uFillTx/>
                <a:latin typeface="Arial"/>
              </a:rPr>
              <a:t> </a:t>
            </a:r>
            <a:r>
              <a:rPr lang="en-US" sz="2200" b="0" i="0" u="none" strike="noStrike" kern="1200" cap="none" spc="0" baseline="0">
                <a:solidFill>
                  <a:srgbClr val="212121"/>
                </a:solidFill>
                <a:uFillTx/>
                <a:latin typeface="Arial"/>
              </a:rPr>
              <a:t>in our assessments</a:t>
            </a:r>
          </a:p>
        </p:txBody>
      </p:sp>
      <p:sp>
        <p:nvSpPr>
          <p:cNvPr id="3" name="Title 1">
            <a:extLst>
              <a:ext uri="{FF2B5EF4-FFF2-40B4-BE49-F238E27FC236}">
                <a16:creationId xmlns:a16="http://schemas.microsoft.com/office/drawing/2014/main" id="{B0B65872-4A51-5A87-CF27-0F2EB86F779B}"/>
              </a:ext>
            </a:extLst>
          </p:cNvPr>
          <p:cNvSpPr txBox="1"/>
          <p:nvPr/>
        </p:nvSpPr>
        <p:spPr>
          <a:xfrm>
            <a:off x="374190" y="197757"/>
            <a:ext cx="11443615" cy="1325029"/>
          </a:xfrm>
          <a:prstGeom prst="rect">
            <a:avLst/>
          </a:prstGeom>
          <a:noFill/>
          <a:ln cap="flat">
            <a:noFill/>
          </a:ln>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4000" b="1" i="0" u="none" strike="noStrike" kern="0" cap="none" spc="0" baseline="0">
                <a:solidFill>
                  <a:srgbClr val="5F2861"/>
                </a:solidFill>
                <a:uFillTx/>
                <a:latin typeface="Arial"/>
                <a:ea typeface="Arial"/>
                <a:cs typeface="Arial"/>
              </a:rPr>
              <a:t>People’s experience of health and care services</a:t>
            </a:r>
          </a:p>
        </p:txBody>
      </p:sp>
      <p:sp>
        <p:nvSpPr>
          <p:cNvPr id="4" name="TextBox 6">
            <a:extLst>
              <a:ext uri="{FF2B5EF4-FFF2-40B4-BE49-F238E27FC236}">
                <a16:creationId xmlns:a16="http://schemas.microsoft.com/office/drawing/2014/main" id="{0575CE05-C9F9-6DFD-53F9-33AD38514D8E}"/>
              </a:ext>
            </a:extLst>
          </p:cNvPr>
          <p:cNvSpPr txBox="1"/>
          <p:nvPr/>
        </p:nvSpPr>
        <p:spPr>
          <a:xfrm>
            <a:off x="284478" y="6433151"/>
            <a:ext cx="6096003" cy="276999"/>
          </a:xfrm>
          <a:prstGeom prst="rect">
            <a:avLst/>
          </a:prstGeom>
          <a:noFill/>
          <a:ln cap="flat">
            <a:noFill/>
          </a:ln>
        </p:spPr>
        <p:txBody>
          <a:bodyPr vert="horz" wrap="square" lIns="91440" tIns="45720" rIns="91440" bIns="45720" anchor="t"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b="0" i="0" u="none" strike="noStrike" kern="1200" cap="none" spc="0" baseline="0">
                <a:solidFill>
                  <a:srgbClr val="FFFFFF"/>
                </a:solidFill>
                <a:uFillTx/>
                <a:latin typeface="Arial"/>
              </a:rPr>
              <a:t>https://www.cqc.org.uk/assessment/evidence-categories</a:t>
            </a:r>
          </a:p>
        </p:txBody>
      </p:sp>
      <p:pic>
        <p:nvPicPr>
          <p:cNvPr id="5" name="Picture 7">
            <a:extLst>
              <a:ext uri="{FF2B5EF4-FFF2-40B4-BE49-F238E27FC236}">
                <a16:creationId xmlns:a16="http://schemas.microsoft.com/office/drawing/2014/main" id="{34D466E6-7B36-DB09-8855-86AA95C6149C}"/>
              </a:ext>
            </a:extLst>
          </p:cNvPr>
          <p:cNvPicPr>
            <a:picLocks noChangeAspect="1"/>
          </p:cNvPicPr>
          <p:nvPr/>
        </p:nvPicPr>
        <p:blipFill>
          <a:blip r:embed="rId4"/>
          <a:srcRect/>
          <a:stretch>
            <a:fillRect/>
          </a:stretch>
        </p:blipFill>
        <p:spPr>
          <a:xfrm>
            <a:off x="9968349" y="4188838"/>
            <a:ext cx="2223656" cy="2020028"/>
          </a:xfrm>
          <a:prstGeom prst="rect">
            <a:avLst/>
          </a:prstGeom>
          <a:noFill/>
          <a:ln cap="flat">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2145706431">
    <p:spTree>
      <p:nvGrpSpPr>
        <p:cNvPr id="1" name=""/>
        <p:cNvGrpSpPr/>
        <p:nvPr/>
      </p:nvGrpSpPr>
      <p:grpSpPr>
        <a:xfrm>
          <a:off x="0" y="0"/>
          <a:ext cx="0" cy="0"/>
          <a:chOff x="0" y="0"/>
          <a:chExt cx="0" cy="0"/>
        </a:xfrm>
      </p:grpSpPr>
      <p:sp>
        <p:nvSpPr>
          <p:cNvPr id="2" name="TextBox 4">
            <a:extLst>
              <a:ext uri="{FF2B5EF4-FFF2-40B4-BE49-F238E27FC236}">
                <a16:creationId xmlns:a16="http://schemas.microsoft.com/office/drawing/2014/main" id="{744CE75E-1731-62E9-67A8-BB5179756DCC}"/>
              </a:ext>
            </a:extLst>
          </p:cNvPr>
          <p:cNvSpPr txBox="1"/>
          <p:nvPr/>
        </p:nvSpPr>
        <p:spPr>
          <a:xfrm>
            <a:off x="374190" y="1351510"/>
            <a:ext cx="10114516" cy="4493535"/>
          </a:xfrm>
          <a:prstGeom prst="rect">
            <a:avLst/>
          </a:prstGeom>
          <a:noFill/>
          <a:ln cap="flat">
            <a:noFill/>
          </a:ln>
        </p:spPr>
        <p:txBody>
          <a:bodyPr vert="horz" wrap="square" lIns="91440" tIns="45720" rIns="91440" bIns="45720" anchor="t"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200" b="0" i="0" u="none" strike="noStrike" kern="1200" cap="none" spc="0" baseline="0">
                <a:solidFill>
                  <a:srgbClr val="212121"/>
                </a:solidFill>
                <a:uFillTx/>
                <a:latin typeface="Arial"/>
              </a:rPr>
              <a:t>This is evidence from people who work in a service, local authority or integrated care system, and groups of staff involved in providing care to people.</a:t>
            </a: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200" b="0" i="0" u="none" strike="noStrike" kern="1200" cap="none" spc="0" baseline="0">
              <a:solidFill>
                <a:srgbClr val="212121"/>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200" b="0" i="0" u="none" strike="noStrike" kern="1200" cap="none" spc="0" baseline="0">
                <a:solidFill>
                  <a:srgbClr val="212121"/>
                </a:solidFill>
                <a:uFillTx/>
                <a:latin typeface="Arial"/>
              </a:rPr>
              <a:t>It also includes evidence from those in leadership positions.</a:t>
            </a: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200" b="0" i="0" u="none" strike="noStrike" kern="1200" cap="none" spc="0" baseline="0">
              <a:solidFill>
                <a:srgbClr val="212121"/>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200" b="0" i="0" u="none" strike="noStrike" kern="1200" cap="none" spc="0" baseline="0">
                <a:solidFill>
                  <a:srgbClr val="212121"/>
                </a:solidFill>
                <a:uFillTx/>
                <a:latin typeface="Arial"/>
              </a:rPr>
              <a:t>This includes, for example:</a:t>
            </a: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200" b="0" i="0" u="none" strike="noStrike" kern="1200" cap="none" spc="0" baseline="0">
              <a:solidFill>
                <a:srgbClr val="212121"/>
              </a:solidFill>
              <a:uFillTx/>
              <a:latin typeface="Arial"/>
            </a:endParaRPr>
          </a:p>
          <a:p>
            <a:pPr marL="342900" marR="0" lvl="0" indent="-34290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200" b="0" i="0" u="none" strike="noStrike" kern="1200" cap="none" spc="0" baseline="0">
                <a:solidFill>
                  <a:srgbClr val="212121"/>
                </a:solidFill>
                <a:uFillTx/>
                <a:latin typeface="Arial"/>
              </a:rPr>
              <a:t>results from staff surveys and feedback from staff to their employer</a:t>
            </a:r>
          </a:p>
          <a:p>
            <a:pPr marL="342900" marR="0" lvl="0" indent="-34290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200" b="0" i="0" u="none" strike="noStrike" kern="1200" cap="none" spc="0" baseline="0">
                <a:solidFill>
                  <a:srgbClr val="212121"/>
                </a:solidFill>
                <a:uFillTx/>
                <a:latin typeface="Arial"/>
              </a:rPr>
              <a:t>individual interviews or focus groups with staff</a:t>
            </a:r>
          </a:p>
          <a:p>
            <a:pPr marL="342900" marR="0" lvl="0" indent="-34290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200" b="0" i="0" u="none" strike="noStrike" kern="1200" cap="none" spc="0" baseline="0">
                <a:solidFill>
                  <a:srgbClr val="212121"/>
                </a:solidFill>
                <a:uFillTx/>
                <a:latin typeface="Arial"/>
              </a:rPr>
              <a:t>interviews with leaders</a:t>
            </a:r>
          </a:p>
          <a:p>
            <a:pPr marL="342900" marR="0" lvl="0" indent="-34290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200" b="0" i="0" u="none" strike="noStrike" kern="1200" cap="none" spc="0" baseline="0">
                <a:solidFill>
                  <a:srgbClr val="212121"/>
                </a:solidFill>
                <a:uFillTx/>
                <a:latin typeface="Arial"/>
              </a:rPr>
              <a:t>feedback from people working in a service sent through our Give </a:t>
            </a:r>
            <a:br>
              <a:rPr lang="en-US" sz="2200" b="0" i="0" u="none" strike="noStrike" kern="1200" cap="none" spc="0" baseline="0">
                <a:solidFill>
                  <a:srgbClr val="212121"/>
                </a:solidFill>
                <a:uFillTx/>
                <a:latin typeface="Arial"/>
              </a:rPr>
            </a:br>
            <a:r>
              <a:rPr lang="en-US" sz="2200" b="0" i="0" u="none" strike="noStrike" kern="1200" cap="none" spc="0" baseline="0">
                <a:solidFill>
                  <a:srgbClr val="212121"/>
                </a:solidFill>
                <a:uFillTx/>
                <a:latin typeface="Arial"/>
              </a:rPr>
              <a:t>feedback on care service</a:t>
            </a:r>
          </a:p>
          <a:p>
            <a:pPr marL="342900" marR="0" lvl="0" indent="-34290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200" b="0" i="0" u="none" strike="noStrike" kern="1200" cap="none" spc="0" baseline="0">
                <a:solidFill>
                  <a:srgbClr val="212121"/>
                </a:solidFill>
                <a:uFillTx/>
                <a:latin typeface="Arial"/>
              </a:rPr>
              <a:t>whistleblowing</a:t>
            </a:r>
          </a:p>
        </p:txBody>
      </p:sp>
      <p:sp>
        <p:nvSpPr>
          <p:cNvPr id="3" name="Title 1">
            <a:extLst>
              <a:ext uri="{FF2B5EF4-FFF2-40B4-BE49-F238E27FC236}">
                <a16:creationId xmlns:a16="http://schemas.microsoft.com/office/drawing/2014/main" id="{D3B7F008-4AA2-E81E-5A2F-05B846A1CA10}"/>
              </a:ext>
            </a:extLst>
          </p:cNvPr>
          <p:cNvSpPr txBox="1"/>
          <p:nvPr/>
        </p:nvSpPr>
        <p:spPr>
          <a:xfrm>
            <a:off x="374190" y="197757"/>
            <a:ext cx="11443615" cy="1325029"/>
          </a:xfrm>
          <a:prstGeom prst="rect">
            <a:avLst/>
          </a:prstGeom>
          <a:noFill/>
          <a:ln cap="flat">
            <a:noFill/>
          </a:ln>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000" b="1" i="0" u="none" strike="noStrike" kern="0" cap="none" spc="0" baseline="0">
                <a:solidFill>
                  <a:srgbClr val="5F2861"/>
                </a:solidFill>
                <a:uFillTx/>
                <a:latin typeface="Arial"/>
                <a:ea typeface="Arial"/>
                <a:cs typeface="Arial"/>
              </a:rPr>
              <a:t>Feedback from staff and leaders</a:t>
            </a:r>
            <a:endParaRPr lang="en-GB" sz="4000" b="1" i="0" u="none" strike="noStrike" kern="0" cap="none" spc="0" baseline="0">
              <a:solidFill>
                <a:srgbClr val="5F2861"/>
              </a:solidFill>
              <a:uFillTx/>
              <a:latin typeface="Arial"/>
              <a:ea typeface="Arial"/>
              <a:cs typeface="Arial"/>
            </a:endParaRPr>
          </a:p>
        </p:txBody>
      </p:sp>
      <p:sp>
        <p:nvSpPr>
          <p:cNvPr id="4" name="TextBox 1">
            <a:extLst>
              <a:ext uri="{FF2B5EF4-FFF2-40B4-BE49-F238E27FC236}">
                <a16:creationId xmlns:a16="http://schemas.microsoft.com/office/drawing/2014/main" id="{6DACBD91-C033-45AF-CDE8-DDCB0D37E534}"/>
              </a:ext>
            </a:extLst>
          </p:cNvPr>
          <p:cNvSpPr txBox="1"/>
          <p:nvPr/>
        </p:nvSpPr>
        <p:spPr>
          <a:xfrm>
            <a:off x="284478" y="6433151"/>
            <a:ext cx="6096003" cy="276999"/>
          </a:xfrm>
          <a:prstGeom prst="rect">
            <a:avLst/>
          </a:prstGeom>
          <a:noFill/>
          <a:ln cap="flat">
            <a:noFill/>
          </a:ln>
        </p:spPr>
        <p:txBody>
          <a:bodyPr vert="horz" wrap="square" lIns="91440" tIns="45720" rIns="91440" bIns="45720" anchor="t"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b="0" i="0" u="none" strike="noStrike" kern="1200" cap="none" spc="0" baseline="0">
                <a:solidFill>
                  <a:srgbClr val="FFFFFF"/>
                </a:solidFill>
                <a:uFillTx/>
                <a:latin typeface="Arial"/>
              </a:rPr>
              <a:t>https://www.cqc.org.uk/assessment/evidence-categories</a:t>
            </a:r>
          </a:p>
        </p:txBody>
      </p:sp>
      <p:pic>
        <p:nvPicPr>
          <p:cNvPr id="5" name="Picture 2">
            <a:extLst>
              <a:ext uri="{FF2B5EF4-FFF2-40B4-BE49-F238E27FC236}">
                <a16:creationId xmlns:a16="http://schemas.microsoft.com/office/drawing/2014/main" id="{A9AF7F7F-2E58-75F0-CF58-AF3669BCFD4B}"/>
              </a:ext>
            </a:extLst>
          </p:cNvPr>
          <p:cNvPicPr>
            <a:picLocks noChangeAspect="1"/>
          </p:cNvPicPr>
          <p:nvPr/>
        </p:nvPicPr>
        <p:blipFill>
          <a:blip r:embed="rId3"/>
          <a:srcRect/>
          <a:stretch>
            <a:fillRect/>
          </a:stretch>
        </p:blipFill>
        <p:spPr>
          <a:xfrm>
            <a:off x="9968349" y="4188838"/>
            <a:ext cx="2223656" cy="2020028"/>
          </a:xfrm>
          <a:prstGeom prst="rect">
            <a:avLst/>
          </a:prstGeom>
          <a:noFill/>
          <a:ln cap="flat">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2145706432">
    <p:spTree>
      <p:nvGrpSpPr>
        <p:cNvPr id="1" name=""/>
        <p:cNvGrpSpPr/>
        <p:nvPr/>
      </p:nvGrpSpPr>
      <p:grpSpPr>
        <a:xfrm>
          <a:off x="0" y="0"/>
          <a:ext cx="0" cy="0"/>
          <a:chOff x="0" y="0"/>
          <a:chExt cx="0" cy="0"/>
        </a:xfrm>
      </p:grpSpPr>
      <p:sp>
        <p:nvSpPr>
          <p:cNvPr id="2" name="TextBox 4">
            <a:extLst>
              <a:ext uri="{FF2B5EF4-FFF2-40B4-BE49-F238E27FC236}">
                <a16:creationId xmlns:a16="http://schemas.microsoft.com/office/drawing/2014/main" id="{5C3C34F0-5BC4-B92E-248C-9D35B8D6DDDE}"/>
              </a:ext>
            </a:extLst>
          </p:cNvPr>
          <p:cNvSpPr txBox="1"/>
          <p:nvPr/>
        </p:nvSpPr>
        <p:spPr>
          <a:xfrm>
            <a:off x="374190" y="1351510"/>
            <a:ext cx="10114516" cy="4493535"/>
          </a:xfrm>
          <a:prstGeom prst="rect">
            <a:avLst/>
          </a:prstGeom>
          <a:noFill/>
          <a:ln cap="flat">
            <a:noFill/>
          </a:ln>
        </p:spPr>
        <p:txBody>
          <a:bodyPr vert="horz" wrap="square" lIns="91440" tIns="45720" rIns="91440" bIns="45720" anchor="t"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200" b="0" i="0" u="none" strike="noStrike" kern="1200" cap="none" spc="0" baseline="0">
                <a:solidFill>
                  <a:srgbClr val="212121"/>
                </a:solidFill>
                <a:uFillTx/>
                <a:latin typeface="Arial"/>
              </a:rPr>
              <a:t>This is evidence from people representing organisations that interact with the service or organisation that is being assessed.</a:t>
            </a: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200" b="0" i="0" u="none" strike="noStrike" kern="1200" cap="none" spc="0" baseline="0">
              <a:solidFill>
                <a:srgbClr val="212121"/>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200" b="0" i="0" u="none" strike="noStrike" kern="1200" cap="none" spc="0" baseline="0">
                <a:solidFill>
                  <a:srgbClr val="212121"/>
                </a:solidFill>
                <a:uFillTx/>
                <a:latin typeface="Arial"/>
              </a:rPr>
              <a:t>We may gather evidence through interviews and engagement events.</a:t>
            </a: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200" b="0" i="0" u="none" strike="noStrike" kern="1200" cap="none" spc="0" baseline="0">
              <a:solidFill>
                <a:srgbClr val="212121"/>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200" b="0" i="0" u="none" strike="noStrike" kern="1200" cap="none" spc="0" baseline="0">
                <a:solidFill>
                  <a:srgbClr val="212121"/>
                </a:solidFill>
                <a:uFillTx/>
                <a:latin typeface="Arial"/>
              </a:rPr>
              <a:t>The organisations include, for example:</a:t>
            </a: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200" b="0" i="0" u="none" strike="noStrike" kern="1200" cap="none" spc="0" baseline="0">
              <a:solidFill>
                <a:srgbClr val="212121"/>
              </a:solidFill>
              <a:uFillTx/>
              <a:latin typeface="Arial"/>
            </a:endParaRPr>
          </a:p>
          <a:p>
            <a:pPr marL="342900" marR="0" lvl="0" indent="-34290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200" b="0" i="0" u="none" strike="noStrike" kern="1200" cap="none" spc="0" baseline="0">
                <a:solidFill>
                  <a:srgbClr val="212121"/>
                </a:solidFill>
                <a:uFillTx/>
                <a:latin typeface="Arial"/>
              </a:rPr>
              <a:t>commissioners</a:t>
            </a:r>
          </a:p>
          <a:p>
            <a:pPr marL="342900" marR="0" lvl="0" indent="-34290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200" b="0" i="0" u="none" strike="noStrike" kern="1200" cap="none" spc="0" baseline="0">
                <a:solidFill>
                  <a:srgbClr val="212121"/>
                </a:solidFill>
                <a:uFillTx/>
                <a:latin typeface="Arial"/>
              </a:rPr>
              <a:t>other local providers</a:t>
            </a:r>
          </a:p>
          <a:p>
            <a:pPr marL="342900" marR="0" lvl="0" indent="-34290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200" b="0" i="0" u="none" strike="noStrike" kern="1200" cap="none" spc="0" baseline="0">
                <a:solidFill>
                  <a:srgbClr val="212121"/>
                </a:solidFill>
                <a:uFillTx/>
                <a:latin typeface="Arial"/>
              </a:rPr>
              <a:t>professional regulators</a:t>
            </a:r>
          </a:p>
          <a:p>
            <a:pPr marL="342900" marR="0" lvl="0" indent="-34290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200" b="0" i="0" u="none" strike="noStrike" kern="1200" cap="none" spc="0" baseline="0">
                <a:solidFill>
                  <a:srgbClr val="212121"/>
                </a:solidFill>
                <a:uFillTx/>
                <a:latin typeface="Arial"/>
              </a:rPr>
              <a:t>accreditation bodies</a:t>
            </a:r>
          </a:p>
          <a:p>
            <a:pPr marL="342900" marR="0" lvl="0" indent="-34290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200" b="0" i="0" u="none" strike="noStrike" kern="1200" cap="none" spc="0" baseline="0">
                <a:solidFill>
                  <a:srgbClr val="212121"/>
                </a:solidFill>
                <a:uFillTx/>
                <a:latin typeface="Arial"/>
              </a:rPr>
              <a:t>royal colleges</a:t>
            </a:r>
          </a:p>
          <a:p>
            <a:pPr marL="342900" marR="0" lvl="0" indent="-34290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200" b="0" i="0" u="none" strike="noStrike" kern="1200" cap="none" spc="0" baseline="0">
                <a:solidFill>
                  <a:srgbClr val="212121"/>
                </a:solidFill>
                <a:uFillTx/>
                <a:latin typeface="Arial"/>
              </a:rPr>
              <a:t>multi-agency bodies.</a:t>
            </a:r>
          </a:p>
        </p:txBody>
      </p:sp>
      <p:sp>
        <p:nvSpPr>
          <p:cNvPr id="3" name="Title 1">
            <a:extLst>
              <a:ext uri="{FF2B5EF4-FFF2-40B4-BE49-F238E27FC236}">
                <a16:creationId xmlns:a16="http://schemas.microsoft.com/office/drawing/2014/main" id="{8456E045-1159-5CF2-91C5-876C8C38D52D}"/>
              </a:ext>
            </a:extLst>
          </p:cNvPr>
          <p:cNvSpPr txBox="1"/>
          <p:nvPr/>
        </p:nvSpPr>
        <p:spPr>
          <a:xfrm>
            <a:off x="374190" y="197757"/>
            <a:ext cx="11443615" cy="1325029"/>
          </a:xfrm>
          <a:prstGeom prst="rect">
            <a:avLst/>
          </a:prstGeom>
          <a:noFill/>
          <a:ln cap="flat">
            <a:noFill/>
          </a:ln>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000" b="1" i="0" u="none" strike="noStrike" kern="0" cap="none" spc="0" baseline="0">
                <a:solidFill>
                  <a:srgbClr val="5F2861"/>
                </a:solidFill>
                <a:uFillTx/>
                <a:latin typeface="Arial"/>
                <a:ea typeface="Arial"/>
                <a:cs typeface="Arial"/>
              </a:rPr>
              <a:t>Feedback from partners</a:t>
            </a:r>
            <a:endParaRPr lang="en-GB" sz="4000" b="1" i="0" u="none" strike="noStrike" kern="0" cap="none" spc="0" baseline="0">
              <a:solidFill>
                <a:srgbClr val="5F2861"/>
              </a:solidFill>
              <a:uFillTx/>
              <a:latin typeface="Arial"/>
              <a:ea typeface="Arial"/>
              <a:cs typeface="Arial"/>
            </a:endParaRPr>
          </a:p>
        </p:txBody>
      </p:sp>
      <p:sp>
        <p:nvSpPr>
          <p:cNvPr id="4" name="TextBox 1">
            <a:extLst>
              <a:ext uri="{FF2B5EF4-FFF2-40B4-BE49-F238E27FC236}">
                <a16:creationId xmlns:a16="http://schemas.microsoft.com/office/drawing/2014/main" id="{B6B5630F-7A71-2915-B220-808AF650224F}"/>
              </a:ext>
            </a:extLst>
          </p:cNvPr>
          <p:cNvSpPr txBox="1"/>
          <p:nvPr/>
        </p:nvSpPr>
        <p:spPr>
          <a:xfrm>
            <a:off x="284478" y="6433151"/>
            <a:ext cx="6096003" cy="276999"/>
          </a:xfrm>
          <a:prstGeom prst="rect">
            <a:avLst/>
          </a:prstGeom>
          <a:noFill/>
          <a:ln cap="flat">
            <a:noFill/>
          </a:ln>
        </p:spPr>
        <p:txBody>
          <a:bodyPr vert="horz" wrap="square" lIns="91440" tIns="45720" rIns="91440" bIns="45720" anchor="t"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b="0" i="0" u="none" strike="noStrike" kern="1200" cap="none" spc="0" baseline="0">
                <a:solidFill>
                  <a:srgbClr val="FFFFFF"/>
                </a:solidFill>
                <a:uFillTx/>
                <a:latin typeface="Arial"/>
              </a:rPr>
              <a:t>https://www.cqc.org.uk/assessment/evidence-categories</a:t>
            </a:r>
          </a:p>
        </p:txBody>
      </p:sp>
      <p:pic>
        <p:nvPicPr>
          <p:cNvPr id="5" name="Picture 2">
            <a:extLst>
              <a:ext uri="{FF2B5EF4-FFF2-40B4-BE49-F238E27FC236}">
                <a16:creationId xmlns:a16="http://schemas.microsoft.com/office/drawing/2014/main" id="{94372986-6FD8-CD37-FDED-1BD51AF8960B}"/>
              </a:ext>
            </a:extLst>
          </p:cNvPr>
          <p:cNvPicPr>
            <a:picLocks noChangeAspect="1"/>
          </p:cNvPicPr>
          <p:nvPr/>
        </p:nvPicPr>
        <p:blipFill>
          <a:blip r:embed="rId3"/>
          <a:srcRect/>
          <a:stretch>
            <a:fillRect/>
          </a:stretch>
        </p:blipFill>
        <p:spPr>
          <a:xfrm>
            <a:off x="9968349" y="4188838"/>
            <a:ext cx="2223656" cy="2020028"/>
          </a:xfrm>
          <a:prstGeom prst="rect">
            <a:avLst/>
          </a:prstGeom>
          <a:noFill/>
          <a:ln cap="flat">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2145706433">
    <p:spTree>
      <p:nvGrpSpPr>
        <p:cNvPr id="1" name=""/>
        <p:cNvGrpSpPr/>
        <p:nvPr/>
      </p:nvGrpSpPr>
      <p:grpSpPr>
        <a:xfrm>
          <a:off x="0" y="0"/>
          <a:ext cx="0" cy="0"/>
          <a:chOff x="0" y="0"/>
          <a:chExt cx="0" cy="0"/>
        </a:xfrm>
      </p:grpSpPr>
      <p:sp>
        <p:nvSpPr>
          <p:cNvPr id="2" name="TextBox 4">
            <a:extLst>
              <a:ext uri="{FF2B5EF4-FFF2-40B4-BE49-F238E27FC236}">
                <a16:creationId xmlns:a16="http://schemas.microsoft.com/office/drawing/2014/main" id="{7C74F8BC-952E-18CE-B72D-1525865DB8C7}"/>
              </a:ext>
            </a:extLst>
          </p:cNvPr>
          <p:cNvSpPr txBox="1"/>
          <p:nvPr/>
        </p:nvSpPr>
        <p:spPr>
          <a:xfrm>
            <a:off x="374190" y="1050298"/>
            <a:ext cx="10114516" cy="5170648"/>
          </a:xfrm>
          <a:prstGeom prst="rect">
            <a:avLst/>
          </a:prstGeom>
          <a:noFill/>
          <a:ln cap="flat">
            <a:noFill/>
          </a:ln>
        </p:spPr>
        <p:txBody>
          <a:bodyPr vert="horz" wrap="square" lIns="91440" tIns="45720" rIns="91440" bIns="45720" anchor="t"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200" b="0" i="0" u="none" strike="noStrike" kern="1200" cap="none" spc="0" baseline="0">
                <a:solidFill>
                  <a:srgbClr val="212121"/>
                </a:solidFill>
                <a:uFillTx/>
                <a:latin typeface="Arial"/>
              </a:rPr>
              <a:t>Observing care and the care environment will remain an important way to assess quality.</a:t>
            </a: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200" b="0" i="0" u="none" strike="noStrike" kern="1200" cap="none" spc="0" baseline="0">
              <a:solidFill>
                <a:srgbClr val="212121"/>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200" b="0" i="0" u="none" strike="noStrike" kern="1200" cap="none" spc="0" baseline="0">
                <a:solidFill>
                  <a:srgbClr val="212121"/>
                </a:solidFill>
                <a:uFillTx/>
                <a:latin typeface="Arial"/>
              </a:rPr>
              <a:t>Most observation will be carried out on the premises by CQC inspectors and Specialist Professional Advisors (SpAs).</a:t>
            </a: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200" b="0" i="0" u="none" strike="noStrike" kern="1200" cap="none" spc="0" baseline="0">
              <a:solidFill>
                <a:srgbClr val="212121"/>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200" b="0" i="0" u="none" strike="noStrike" kern="1200" cap="none" spc="0" baseline="0">
                <a:solidFill>
                  <a:srgbClr val="212121"/>
                </a:solidFill>
                <a:uFillTx/>
                <a:latin typeface="Arial"/>
              </a:rPr>
              <a:t>External bodies may also carry out observations of care and provide evidence, for example, Local Healthwatch. Where the evidence from organisations such as Healthwatch is specifically about observation of the care environment, we will include it in this category, and not in the people’s experiences category.</a:t>
            </a: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200" b="0" i="0" u="none" strike="noStrike" kern="1200" cap="none" spc="0" baseline="0">
              <a:solidFill>
                <a:srgbClr val="212121"/>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200" b="0" i="0" u="none" strike="noStrike" kern="1200" cap="none" spc="0" baseline="0">
                <a:solidFill>
                  <a:srgbClr val="212121"/>
                </a:solidFill>
                <a:uFillTx/>
                <a:latin typeface="Arial"/>
              </a:rPr>
              <a:t>We will not use the observation category for local authority assessments. It </a:t>
            </a:r>
            <a:br>
              <a:rPr lang="en-US" sz="2200" b="0" i="0" u="none" strike="noStrike" kern="1200" cap="none" spc="0" baseline="0">
                <a:solidFill>
                  <a:srgbClr val="212121"/>
                </a:solidFill>
                <a:uFillTx/>
                <a:latin typeface="Arial"/>
              </a:rPr>
            </a:br>
            <a:r>
              <a:rPr lang="en-US" sz="2200" b="0" i="0" u="none" strike="noStrike" kern="1200" cap="none" spc="0" baseline="0">
                <a:solidFill>
                  <a:srgbClr val="212121"/>
                </a:solidFill>
                <a:uFillTx/>
                <a:latin typeface="Arial"/>
              </a:rPr>
              <a:t>does not apply to a local authority context.</a:t>
            </a: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200" b="0" i="0" u="none" strike="noStrike" kern="1200" cap="none" spc="0" baseline="0">
              <a:solidFill>
                <a:srgbClr val="212121"/>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200" b="0" i="0" u="none" strike="noStrike" kern="1200" cap="none" spc="0" baseline="0">
                <a:solidFill>
                  <a:srgbClr val="212121"/>
                </a:solidFill>
                <a:uFillTx/>
                <a:latin typeface="Arial"/>
              </a:rPr>
              <a:t>All observation is carried out on site.</a:t>
            </a:r>
          </a:p>
        </p:txBody>
      </p:sp>
      <p:sp>
        <p:nvSpPr>
          <p:cNvPr id="3" name="Title 1">
            <a:extLst>
              <a:ext uri="{FF2B5EF4-FFF2-40B4-BE49-F238E27FC236}">
                <a16:creationId xmlns:a16="http://schemas.microsoft.com/office/drawing/2014/main" id="{E8084139-8933-89FB-40D4-D6BA88D4D9FA}"/>
              </a:ext>
            </a:extLst>
          </p:cNvPr>
          <p:cNvSpPr txBox="1"/>
          <p:nvPr/>
        </p:nvSpPr>
        <p:spPr>
          <a:xfrm>
            <a:off x="374190" y="197757"/>
            <a:ext cx="11443615" cy="1325029"/>
          </a:xfrm>
          <a:prstGeom prst="rect">
            <a:avLst/>
          </a:prstGeom>
          <a:noFill/>
          <a:ln cap="flat">
            <a:noFill/>
          </a:ln>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000" b="1" i="0" u="none" strike="noStrike" kern="0" cap="none" spc="0" baseline="0">
                <a:solidFill>
                  <a:srgbClr val="5F2861"/>
                </a:solidFill>
                <a:uFillTx/>
                <a:latin typeface="Arial"/>
                <a:ea typeface="Arial"/>
                <a:cs typeface="Arial"/>
              </a:rPr>
              <a:t>Observation</a:t>
            </a:r>
            <a:endParaRPr lang="en-GB" sz="4000" b="1" i="0" u="none" strike="noStrike" kern="0" cap="none" spc="0" baseline="0">
              <a:solidFill>
                <a:srgbClr val="5F2861"/>
              </a:solidFill>
              <a:uFillTx/>
              <a:latin typeface="Arial"/>
              <a:ea typeface="Arial"/>
              <a:cs typeface="Arial"/>
            </a:endParaRPr>
          </a:p>
        </p:txBody>
      </p:sp>
      <p:sp>
        <p:nvSpPr>
          <p:cNvPr id="4" name="TextBox 1">
            <a:extLst>
              <a:ext uri="{FF2B5EF4-FFF2-40B4-BE49-F238E27FC236}">
                <a16:creationId xmlns:a16="http://schemas.microsoft.com/office/drawing/2014/main" id="{582D6B9A-C1B8-BF66-5A65-045AAA48A866}"/>
              </a:ext>
            </a:extLst>
          </p:cNvPr>
          <p:cNvSpPr txBox="1"/>
          <p:nvPr/>
        </p:nvSpPr>
        <p:spPr>
          <a:xfrm>
            <a:off x="284478" y="6433151"/>
            <a:ext cx="6096003" cy="276999"/>
          </a:xfrm>
          <a:prstGeom prst="rect">
            <a:avLst/>
          </a:prstGeom>
          <a:noFill/>
          <a:ln cap="flat">
            <a:noFill/>
          </a:ln>
        </p:spPr>
        <p:txBody>
          <a:bodyPr vert="horz" wrap="square" lIns="91440" tIns="45720" rIns="91440" bIns="45720" anchor="t"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b="0" i="0" u="none" strike="noStrike" kern="1200" cap="none" spc="0" baseline="0">
                <a:solidFill>
                  <a:srgbClr val="FFFFFF"/>
                </a:solidFill>
                <a:uFillTx/>
                <a:latin typeface="Arial"/>
              </a:rPr>
              <a:t>https://www.cqc.org.uk/assessment/evidence-categories</a:t>
            </a:r>
          </a:p>
        </p:txBody>
      </p:sp>
      <p:pic>
        <p:nvPicPr>
          <p:cNvPr id="5" name="Picture 2">
            <a:extLst>
              <a:ext uri="{FF2B5EF4-FFF2-40B4-BE49-F238E27FC236}">
                <a16:creationId xmlns:a16="http://schemas.microsoft.com/office/drawing/2014/main" id="{A6F1C652-2748-6F9A-0950-6CAA69D8B47F}"/>
              </a:ext>
            </a:extLst>
          </p:cNvPr>
          <p:cNvPicPr>
            <a:picLocks noChangeAspect="1"/>
          </p:cNvPicPr>
          <p:nvPr/>
        </p:nvPicPr>
        <p:blipFill>
          <a:blip r:embed="rId3"/>
          <a:srcRect/>
          <a:stretch>
            <a:fillRect/>
          </a:stretch>
        </p:blipFill>
        <p:spPr>
          <a:xfrm>
            <a:off x="9968349" y="4188838"/>
            <a:ext cx="2223656" cy="2020028"/>
          </a:xfrm>
          <a:prstGeom prst="rect">
            <a:avLst/>
          </a:prstGeom>
          <a:noFill/>
          <a:ln cap="flat">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2145706434">
    <p:spTree>
      <p:nvGrpSpPr>
        <p:cNvPr id="1" name=""/>
        <p:cNvGrpSpPr/>
        <p:nvPr/>
      </p:nvGrpSpPr>
      <p:grpSpPr>
        <a:xfrm>
          <a:off x="0" y="0"/>
          <a:ext cx="0" cy="0"/>
          <a:chOff x="0" y="0"/>
          <a:chExt cx="0" cy="0"/>
        </a:xfrm>
      </p:grpSpPr>
      <p:sp>
        <p:nvSpPr>
          <p:cNvPr id="2" name="TextBox 4">
            <a:extLst>
              <a:ext uri="{FF2B5EF4-FFF2-40B4-BE49-F238E27FC236}">
                <a16:creationId xmlns:a16="http://schemas.microsoft.com/office/drawing/2014/main" id="{DAFB05AD-04DE-9D0D-F8F5-CCFBD22A173C}"/>
              </a:ext>
            </a:extLst>
          </p:cNvPr>
          <p:cNvSpPr txBox="1"/>
          <p:nvPr/>
        </p:nvSpPr>
        <p:spPr>
          <a:xfrm>
            <a:off x="374190" y="1394542"/>
            <a:ext cx="9872100" cy="4832091"/>
          </a:xfrm>
          <a:prstGeom prst="rect">
            <a:avLst/>
          </a:prstGeom>
          <a:noFill/>
          <a:ln cap="flat">
            <a:noFill/>
          </a:ln>
        </p:spPr>
        <p:txBody>
          <a:bodyPr vert="horz" wrap="square" lIns="91440" tIns="45720" rIns="91440" bIns="45720" anchor="t"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200" b="0" i="0" u="none" strike="noStrike" kern="1200" cap="none" spc="0" baseline="0">
                <a:solidFill>
                  <a:srgbClr val="212121"/>
                </a:solidFill>
                <a:uFillTx/>
                <a:latin typeface="Arial"/>
              </a:rPr>
              <a:t>Processes are the series of steps, arrangements or activities that a provider or organisation carries out to deliver safe care that meets people's needs.</a:t>
            </a: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200" b="0" i="0" u="none" strike="noStrike" kern="1200" cap="none" spc="0" baseline="0">
              <a:solidFill>
                <a:srgbClr val="212121"/>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200" b="0" i="0" u="none" strike="noStrike" kern="1200" cap="none" spc="0" baseline="0">
                <a:solidFill>
                  <a:srgbClr val="212121"/>
                </a:solidFill>
                <a:uFillTx/>
                <a:latin typeface="Arial"/>
              </a:rPr>
              <a:t>Our assessments focus on how effective processes are to the relevant quality statement. To do this, we will look at information and data sources that measure how well processes work. Examples of evidence for processes include:</a:t>
            </a:r>
          </a:p>
          <a:p>
            <a:pPr marL="342900" marR="0" lvl="0" indent="-34290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endParaRPr lang="en-US" sz="2200" b="0" i="0" u="none" strike="noStrike" kern="1200" cap="none" spc="0" baseline="0">
              <a:solidFill>
                <a:srgbClr val="212121"/>
              </a:solidFill>
              <a:uFillTx/>
              <a:latin typeface="Arial"/>
            </a:endParaRPr>
          </a:p>
          <a:p>
            <a:pPr marL="342900" marR="0" lvl="0" indent="-34290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200" b="0" i="0" u="none" strike="noStrike" kern="1200" cap="none" spc="0" baseline="0">
                <a:solidFill>
                  <a:srgbClr val="212121"/>
                </a:solidFill>
                <a:uFillTx/>
                <a:latin typeface="Arial"/>
              </a:rPr>
              <a:t>results from audits a provider has developed or from national programmes (for example, the National Clinical Audit and Patient Outcomes Programme)</a:t>
            </a:r>
          </a:p>
          <a:p>
            <a:pPr marL="342900" marR="0" lvl="0" indent="-34290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200" b="0" i="0" u="none" strike="noStrike" kern="1200" cap="none" spc="0" baseline="0">
                <a:solidFill>
                  <a:srgbClr val="212121"/>
                </a:solidFill>
                <a:uFillTx/>
                <a:latin typeface="Arial"/>
              </a:rPr>
              <a:t>findings and learning from safety incidents</a:t>
            </a:r>
          </a:p>
          <a:p>
            <a:pPr marL="342900" marR="0" lvl="0" indent="-34290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200" b="0" i="0" u="none" strike="noStrike" kern="1200" cap="none" spc="0" baseline="0">
                <a:solidFill>
                  <a:srgbClr val="212121"/>
                </a:solidFill>
                <a:uFillTx/>
                <a:latin typeface="Arial"/>
              </a:rPr>
              <a:t>access times for treatment and care</a:t>
            </a:r>
          </a:p>
          <a:p>
            <a:pPr marL="342900" marR="0" lvl="0" indent="-34290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200" b="0" i="0" u="none" strike="noStrike" kern="1200" cap="none" spc="0" baseline="0">
                <a:solidFill>
                  <a:srgbClr val="212121"/>
                </a:solidFill>
                <a:uFillTx/>
                <a:latin typeface="Arial"/>
              </a:rPr>
              <a:t>case note reviews of people's care or clinical records.</a:t>
            </a:r>
          </a:p>
        </p:txBody>
      </p:sp>
      <p:sp>
        <p:nvSpPr>
          <p:cNvPr id="3" name="Title 1">
            <a:extLst>
              <a:ext uri="{FF2B5EF4-FFF2-40B4-BE49-F238E27FC236}">
                <a16:creationId xmlns:a16="http://schemas.microsoft.com/office/drawing/2014/main" id="{0DBFAAC0-50E3-B691-910E-BF12D9D8AE3C}"/>
              </a:ext>
            </a:extLst>
          </p:cNvPr>
          <p:cNvSpPr txBox="1"/>
          <p:nvPr/>
        </p:nvSpPr>
        <p:spPr>
          <a:xfrm>
            <a:off x="374190" y="197757"/>
            <a:ext cx="11443615" cy="1325029"/>
          </a:xfrm>
          <a:prstGeom prst="rect">
            <a:avLst/>
          </a:prstGeom>
          <a:noFill/>
          <a:ln cap="flat">
            <a:noFill/>
          </a:ln>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000" b="1" i="0" u="none" strike="noStrike" kern="0" cap="none" spc="0" baseline="0">
                <a:solidFill>
                  <a:srgbClr val="5F2861"/>
                </a:solidFill>
                <a:uFillTx/>
                <a:latin typeface="Arial"/>
                <a:ea typeface="Arial"/>
                <a:cs typeface="Arial"/>
              </a:rPr>
              <a:t>Processes</a:t>
            </a:r>
            <a:endParaRPr lang="en-GB" sz="4000" b="1" i="0" u="none" strike="noStrike" kern="0" cap="none" spc="0" baseline="0">
              <a:solidFill>
                <a:srgbClr val="5F2861"/>
              </a:solidFill>
              <a:uFillTx/>
              <a:latin typeface="Arial"/>
              <a:ea typeface="Arial"/>
              <a:cs typeface="Arial"/>
            </a:endParaRPr>
          </a:p>
        </p:txBody>
      </p:sp>
      <p:sp>
        <p:nvSpPr>
          <p:cNvPr id="4" name="TextBox 1">
            <a:extLst>
              <a:ext uri="{FF2B5EF4-FFF2-40B4-BE49-F238E27FC236}">
                <a16:creationId xmlns:a16="http://schemas.microsoft.com/office/drawing/2014/main" id="{AC12AF05-463E-93CB-2877-A7FECC736827}"/>
              </a:ext>
            </a:extLst>
          </p:cNvPr>
          <p:cNvSpPr txBox="1"/>
          <p:nvPr/>
        </p:nvSpPr>
        <p:spPr>
          <a:xfrm>
            <a:off x="284478" y="6433151"/>
            <a:ext cx="6096003" cy="276999"/>
          </a:xfrm>
          <a:prstGeom prst="rect">
            <a:avLst/>
          </a:prstGeom>
          <a:noFill/>
          <a:ln cap="flat">
            <a:noFill/>
          </a:ln>
        </p:spPr>
        <p:txBody>
          <a:bodyPr vert="horz" wrap="square" lIns="91440" tIns="45720" rIns="91440" bIns="45720" anchor="t"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b="0" i="0" u="none" strike="noStrike" kern="1200" cap="none" spc="0" baseline="0">
                <a:solidFill>
                  <a:srgbClr val="FFFFFF"/>
                </a:solidFill>
                <a:uFillTx/>
                <a:latin typeface="Arial"/>
              </a:rPr>
              <a:t>https://www.cqc.org.uk/assessment/evidence-categories</a:t>
            </a:r>
          </a:p>
        </p:txBody>
      </p:sp>
      <p:pic>
        <p:nvPicPr>
          <p:cNvPr id="5" name="Picture 2">
            <a:extLst>
              <a:ext uri="{FF2B5EF4-FFF2-40B4-BE49-F238E27FC236}">
                <a16:creationId xmlns:a16="http://schemas.microsoft.com/office/drawing/2014/main" id="{E4A9337B-2616-789C-26AA-E402691FD8E4}"/>
              </a:ext>
            </a:extLst>
          </p:cNvPr>
          <p:cNvPicPr>
            <a:picLocks noChangeAspect="1"/>
          </p:cNvPicPr>
          <p:nvPr/>
        </p:nvPicPr>
        <p:blipFill>
          <a:blip r:embed="rId3"/>
          <a:srcRect/>
          <a:stretch>
            <a:fillRect/>
          </a:stretch>
        </p:blipFill>
        <p:spPr>
          <a:xfrm>
            <a:off x="9968349" y="4188838"/>
            <a:ext cx="2223656" cy="2020028"/>
          </a:xfrm>
          <a:prstGeom prst="rect">
            <a:avLst/>
          </a:prstGeom>
          <a:noFill/>
          <a:ln cap="flat">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2145706435">
    <p:spTree>
      <p:nvGrpSpPr>
        <p:cNvPr id="1" name=""/>
        <p:cNvGrpSpPr/>
        <p:nvPr/>
      </p:nvGrpSpPr>
      <p:grpSpPr>
        <a:xfrm>
          <a:off x="0" y="0"/>
          <a:ext cx="0" cy="0"/>
          <a:chOff x="0" y="0"/>
          <a:chExt cx="0" cy="0"/>
        </a:xfrm>
      </p:grpSpPr>
      <p:sp>
        <p:nvSpPr>
          <p:cNvPr id="2" name="TextBox 4">
            <a:extLst>
              <a:ext uri="{FF2B5EF4-FFF2-40B4-BE49-F238E27FC236}">
                <a16:creationId xmlns:a16="http://schemas.microsoft.com/office/drawing/2014/main" id="{84450C82-BE39-09D2-468C-6C979F107577}"/>
              </a:ext>
            </a:extLst>
          </p:cNvPr>
          <p:cNvSpPr txBox="1"/>
          <p:nvPr/>
        </p:nvSpPr>
        <p:spPr>
          <a:xfrm>
            <a:off x="374190" y="1319232"/>
            <a:ext cx="10114516" cy="4493535"/>
          </a:xfrm>
          <a:prstGeom prst="rect">
            <a:avLst/>
          </a:prstGeom>
          <a:noFill/>
          <a:ln cap="flat">
            <a:noFill/>
          </a:ln>
        </p:spPr>
        <p:txBody>
          <a:bodyPr vert="horz" wrap="square" lIns="91440" tIns="45720" rIns="91440" bIns="45720" anchor="t"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200" b="0" i="0" u="none" strike="noStrike" kern="1200" cap="none" spc="0" baseline="0">
                <a:solidFill>
                  <a:srgbClr val="212121"/>
                </a:solidFill>
                <a:uFillTx/>
                <a:latin typeface="Arial"/>
              </a:rPr>
              <a:t>Outcomes are focused on the impact of care processes on individuals. They cover how care has affected people’s physical, functional or psychological status.</a:t>
            </a: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200" b="0" i="0" u="none" strike="noStrike" kern="1200" cap="none" spc="0" baseline="0">
              <a:solidFill>
                <a:srgbClr val="212121"/>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200" b="0" i="0" u="none" strike="noStrike" kern="1200" cap="none" spc="0" baseline="0">
                <a:solidFill>
                  <a:srgbClr val="212121"/>
                </a:solidFill>
                <a:uFillTx/>
                <a:latin typeface="Arial"/>
              </a:rPr>
              <a:t>We consider outcomes measures in context of the service and the specifics of the measure.</a:t>
            </a: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200" b="0" i="0" u="none" strike="noStrike" kern="1200" cap="none" spc="0" baseline="0">
              <a:solidFill>
                <a:srgbClr val="212121"/>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200" b="0" i="0" u="none" strike="noStrike" kern="1200" cap="none" spc="0" baseline="0">
                <a:solidFill>
                  <a:srgbClr val="212121"/>
                </a:solidFill>
                <a:uFillTx/>
                <a:latin typeface="Arial"/>
              </a:rPr>
              <a:t>Some examples of outcome measures are:</a:t>
            </a: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200" b="0" i="0" u="none" strike="noStrike" kern="1200" cap="none" spc="0" baseline="0">
              <a:solidFill>
                <a:srgbClr val="212121"/>
              </a:solidFill>
              <a:uFillTx/>
              <a:latin typeface="Arial"/>
            </a:endParaRPr>
          </a:p>
          <a:p>
            <a:pPr marL="342900" marR="0" lvl="0" indent="-34290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200" b="0" i="0" u="none" strike="noStrike" kern="1200" cap="none" spc="0" baseline="0">
                <a:solidFill>
                  <a:srgbClr val="212121"/>
                </a:solidFill>
                <a:uFillTx/>
                <a:latin typeface="Arial"/>
              </a:rPr>
              <a:t>mortality rates</a:t>
            </a:r>
          </a:p>
          <a:p>
            <a:pPr marL="342900" marR="0" lvl="0" indent="-34290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200" b="0" i="0" u="none" strike="noStrike" kern="1200" cap="none" spc="0" baseline="0">
                <a:solidFill>
                  <a:srgbClr val="212121"/>
                </a:solidFill>
                <a:uFillTx/>
                <a:latin typeface="Arial"/>
              </a:rPr>
              <a:t>emergency admissions and re-admission rates to hospital</a:t>
            </a:r>
          </a:p>
          <a:p>
            <a:pPr marL="342900" marR="0" lvl="0" indent="-34290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200" b="0" i="0" u="none" strike="noStrike" kern="1200" cap="none" spc="0" baseline="0">
                <a:solidFill>
                  <a:srgbClr val="212121"/>
                </a:solidFill>
                <a:uFillTx/>
                <a:latin typeface="Arial"/>
              </a:rPr>
              <a:t>infection control rates</a:t>
            </a:r>
          </a:p>
          <a:p>
            <a:pPr marL="342900" marR="0" lvl="0" indent="-34290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200" b="0" i="0" u="none" strike="noStrike" kern="1200" cap="none" spc="0" baseline="0">
                <a:solidFill>
                  <a:srgbClr val="212121"/>
                </a:solidFill>
                <a:uFillTx/>
                <a:latin typeface="Arial"/>
              </a:rPr>
              <a:t>vaccination and prescribing data.</a:t>
            </a:r>
          </a:p>
        </p:txBody>
      </p:sp>
      <p:sp>
        <p:nvSpPr>
          <p:cNvPr id="3" name="Title 1">
            <a:extLst>
              <a:ext uri="{FF2B5EF4-FFF2-40B4-BE49-F238E27FC236}">
                <a16:creationId xmlns:a16="http://schemas.microsoft.com/office/drawing/2014/main" id="{52037897-8A60-93AB-8641-DE1AFF64DED8}"/>
              </a:ext>
            </a:extLst>
          </p:cNvPr>
          <p:cNvSpPr txBox="1"/>
          <p:nvPr/>
        </p:nvSpPr>
        <p:spPr>
          <a:xfrm>
            <a:off x="374190" y="197757"/>
            <a:ext cx="11443615" cy="1325029"/>
          </a:xfrm>
          <a:prstGeom prst="rect">
            <a:avLst/>
          </a:prstGeom>
          <a:noFill/>
          <a:ln cap="flat">
            <a:noFill/>
          </a:ln>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000" b="1" i="0" u="none" strike="noStrike" kern="0" cap="none" spc="0" baseline="0">
                <a:solidFill>
                  <a:srgbClr val="5F2861"/>
                </a:solidFill>
                <a:uFillTx/>
                <a:latin typeface="Arial"/>
                <a:ea typeface="Arial"/>
                <a:cs typeface="Arial"/>
              </a:rPr>
              <a:t>Outcomes</a:t>
            </a:r>
            <a:endParaRPr lang="en-GB" sz="4000" b="1" i="0" u="none" strike="noStrike" kern="0" cap="none" spc="0" baseline="0">
              <a:solidFill>
                <a:srgbClr val="5F2861"/>
              </a:solidFill>
              <a:uFillTx/>
              <a:latin typeface="Arial"/>
              <a:ea typeface="Arial"/>
              <a:cs typeface="Arial"/>
            </a:endParaRPr>
          </a:p>
        </p:txBody>
      </p:sp>
      <p:sp>
        <p:nvSpPr>
          <p:cNvPr id="4" name="TextBox 1">
            <a:extLst>
              <a:ext uri="{FF2B5EF4-FFF2-40B4-BE49-F238E27FC236}">
                <a16:creationId xmlns:a16="http://schemas.microsoft.com/office/drawing/2014/main" id="{65E6F506-E31E-23F1-C5CC-C131CDEC24EF}"/>
              </a:ext>
            </a:extLst>
          </p:cNvPr>
          <p:cNvSpPr txBox="1"/>
          <p:nvPr/>
        </p:nvSpPr>
        <p:spPr>
          <a:xfrm>
            <a:off x="284478" y="6433151"/>
            <a:ext cx="6096003" cy="276999"/>
          </a:xfrm>
          <a:prstGeom prst="rect">
            <a:avLst/>
          </a:prstGeom>
          <a:noFill/>
          <a:ln cap="flat">
            <a:noFill/>
          </a:ln>
        </p:spPr>
        <p:txBody>
          <a:bodyPr vert="horz" wrap="square" lIns="91440" tIns="45720" rIns="91440" bIns="45720" anchor="t"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b="0" i="0" u="none" strike="noStrike" kern="1200" cap="none" spc="0" baseline="0">
                <a:solidFill>
                  <a:srgbClr val="FFFFFF"/>
                </a:solidFill>
                <a:uFillTx/>
                <a:latin typeface="Arial"/>
              </a:rPr>
              <a:t>https://www.cqc.org.uk/assessment/evidence-categories</a:t>
            </a:r>
          </a:p>
        </p:txBody>
      </p:sp>
      <p:pic>
        <p:nvPicPr>
          <p:cNvPr id="5" name="Picture 2">
            <a:extLst>
              <a:ext uri="{FF2B5EF4-FFF2-40B4-BE49-F238E27FC236}">
                <a16:creationId xmlns:a16="http://schemas.microsoft.com/office/drawing/2014/main" id="{922E090F-F62C-7F47-048C-734D8D3E4709}"/>
              </a:ext>
            </a:extLst>
          </p:cNvPr>
          <p:cNvPicPr>
            <a:picLocks noChangeAspect="1"/>
          </p:cNvPicPr>
          <p:nvPr/>
        </p:nvPicPr>
        <p:blipFill>
          <a:blip r:embed="rId3"/>
          <a:srcRect/>
          <a:stretch>
            <a:fillRect/>
          </a:stretch>
        </p:blipFill>
        <p:spPr>
          <a:xfrm>
            <a:off x="9968349" y="4188838"/>
            <a:ext cx="2223656" cy="2020028"/>
          </a:xfrm>
          <a:prstGeom prst="rect">
            <a:avLst/>
          </a:prstGeom>
          <a:noFill/>
          <a:ln cap="flat">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214570643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FE368C-B955-8963-BF7F-457EB17809C0}"/>
              </a:ext>
            </a:extLst>
          </p:cNvPr>
          <p:cNvSpPr txBox="1"/>
          <p:nvPr/>
        </p:nvSpPr>
        <p:spPr>
          <a:xfrm>
            <a:off x="374190" y="197757"/>
            <a:ext cx="11443615" cy="1325029"/>
          </a:xfrm>
          <a:prstGeom prst="rect">
            <a:avLst/>
          </a:prstGeom>
          <a:noFill/>
          <a:ln cap="flat">
            <a:noFill/>
          </a:ln>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000" b="1" i="0" u="none" strike="noStrike" kern="0" cap="none" spc="0" baseline="0">
                <a:solidFill>
                  <a:srgbClr val="5F2861"/>
                </a:solidFill>
                <a:uFillTx/>
                <a:latin typeface="Arial"/>
                <a:ea typeface="Arial"/>
                <a:cs typeface="Arial"/>
              </a:rPr>
              <a:t>Evidence category requirements</a:t>
            </a:r>
            <a:endParaRPr lang="en-GB" sz="4000" b="1" i="0" u="none" strike="noStrike" kern="0" cap="none" spc="0" baseline="0">
              <a:solidFill>
                <a:srgbClr val="5F2861"/>
              </a:solidFill>
              <a:uFillTx/>
              <a:latin typeface="Arial"/>
              <a:ea typeface="Arial"/>
              <a:cs typeface="Arial"/>
            </a:endParaRPr>
          </a:p>
        </p:txBody>
      </p:sp>
      <p:sp>
        <p:nvSpPr>
          <p:cNvPr id="3" name="TextBox 5">
            <a:extLst>
              <a:ext uri="{FF2B5EF4-FFF2-40B4-BE49-F238E27FC236}">
                <a16:creationId xmlns:a16="http://schemas.microsoft.com/office/drawing/2014/main" id="{667BDB65-1014-12FB-C64B-060618DB543E}"/>
              </a:ext>
            </a:extLst>
          </p:cNvPr>
          <p:cNvSpPr txBox="1"/>
          <p:nvPr/>
        </p:nvSpPr>
        <p:spPr>
          <a:xfrm>
            <a:off x="174952" y="6432200"/>
            <a:ext cx="10172700" cy="369335"/>
          </a:xfrm>
          <a:prstGeom prst="rect">
            <a:avLst/>
          </a:prstGeom>
          <a:noFill/>
          <a:ln cap="flat">
            <a:noFill/>
          </a:ln>
        </p:spPr>
        <p:txBody>
          <a:bodyPr vert="horz" wrap="square" lIns="91440" tIns="45720" rIns="91440" bIns="45720" anchor="t"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0" i="0" u="none" strike="noStrike" kern="1200" cap="none" spc="0" baseline="0" dirty="0">
                <a:solidFill>
                  <a:srgbClr val="FFFFFF"/>
                </a:solidFill>
                <a:uFillTx/>
                <a:latin typeface="Arial"/>
              </a:rPr>
              <a:t>https://www.cqc.org.uk/assessment/evidence-categories/evidence-categories-sector-groups</a:t>
            </a:r>
          </a:p>
        </p:txBody>
      </p:sp>
      <p:sp>
        <p:nvSpPr>
          <p:cNvPr id="4" name="TextBox 6">
            <a:extLst>
              <a:ext uri="{FF2B5EF4-FFF2-40B4-BE49-F238E27FC236}">
                <a16:creationId xmlns:a16="http://schemas.microsoft.com/office/drawing/2014/main" id="{50652C98-F34F-89EF-8A6A-11AB5B9AC202}"/>
              </a:ext>
            </a:extLst>
          </p:cNvPr>
          <p:cNvSpPr txBox="1"/>
          <p:nvPr/>
        </p:nvSpPr>
        <p:spPr>
          <a:xfrm>
            <a:off x="374190" y="1266014"/>
            <a:ext cx="11619427" cy="4801313"/>
          </a:xfrm>
          <a:prstGeom prst="rect">
            <a:avLst/>
          </a:prstGeom>
          <a:noFill/>
          <a:ln cap="flat">
            <a:noFill/>
          </a:ln>
        </p:spPr>
        <p:txBody>
          <a:bodyPr vert="horz" wrap="square" lIns="91440" tIns="45720" rIns="91440" bIns="45720" anchor="t" anchorCtr="0" compatLnSpc="1">
            <a:spAutoFit/>
          </a:bodyPr>
          <a:lstStyle/>
          <a:p>
            <a:pPr marL="342900" marR="0" lvl="0" indent="-342900" algn="l" defTabSz="457200" rtl="0" fontAlgn="auto" hangingPunct="1">
              <a:lnSpc>
                <a:spcPct val="100000"/>
              </a:lnSpc>
              <a:spcBef>
                <a:spcPts val="1200"/>
              </a:spcBef>
              <a:spcAft>
                <a:spcPts val="0"/>
              </a:spcAft>
              <a:buSzPct val="100000"/>
              <a:buFont typeface="Arial" pitchFamily="34"/>
              <a:buChar char="•"/>
              <a:tabLst/>
              <a:defRPr sz="1800" b="0" i="0" u="none" strike="noStrike" kern="0" cap="none" spc="0" baseline="0">
                <a:solidFill>
                  <a:srgbClr val="000000"/>
                </a:solidFill>
                <a:uFillTx/>
              </a:defRPr>
            </a:pPr>
            <a:r>
              <a:rPr lang="en-US" sz="2600" b="0" i="0" u="none" strike="noStrike" kern="1200" cap="none" spc="0" baseline="0">
                <a:solidFill>
                  <a:srgbClr val="212121"/>
                </a:solidFill>
                <a:uFillTx/>
                <a:latin typeface="Arial"/>
              </a:rPr>
              <a:t>Throughout much of our model, ‘what’ we’re looking at </a:t>
            </a:r>
            <a:br>
              <a:rPr lang="en-US" sz="2600" b="0" i="0" u="none" strike="noStrike" kern="1200" cap="none" spc="0" baseline="0">
                <a:solidFill>
                  <a:srgbClr val="212121"/>
                </a:solidFill>
                <a:uFillTx/>
                <a:latin typeface="Arial"/>
              </a:rPr>
            </a:br>
            <a:r>
              <a:rPr lang="en-US" sz="2600" b="0" i="0" u="none" strike="noStrike" kern="1200" cap="none" spc="0" baseline="0">
                <a:solidFill>
                  <a:srgbClr val="212121"/>
                </a:solidFill>
                <a:uFillTx/>
                <a:latin typeface="Arial"/>
              </a:rPr>
              <a:t>isn’t changing a huge amount but ‘how’ we’ll do it is </a:t>
            </a:r>
            <a:br>
              <a:rPr lang="en-US" sz="2600" b="0" i="0" u="none" strike="noStrike" kern="1200" cap="none" spc="0" baseline="0">
                <a:solidFill>
                  <a:srgbClr val="212121"/>
                </a:solidFill>
                <a:uFillTx/>
                <a:latin typeface="Arial"/>
              </a:rPr>
            </a:br>
            <a:r>
              <a:rPr lang="en-US" sz="2600" b="0" i="0" u="none" strike="noStrike" kern="1200" cap="none" spc="0" baseline="0">
                <a:solidFill>
                  <a:srgbClr val="212121"/>
                </a:solidFill>
                <a:uFillTx/>
                <a:latin typeface="Arial"/>
              </a:rPr>
              <a:t>changing.</a:t>
            </a:r>
          </a:p>
          <a:p>
            <a:pPr marL="342900" marR="0" lvl="0" indent="-342900" algn="l" defTabSz="457200" rtl="0" fontAlgn="auto" hangingPunct="1">
              <a:lnSpc>
                <a:spcPct val="100000"/>
              </a:lnSpc>
              <a:spcBef>
                <a:spcPts val="1200"/>
              </a:spcBef>
              <a:spcAft>
                <a:spcPts val="0"/>
              </a:spcAft>
              <a:buSzPct val="100000"/>
              <a:buFont typeface="Arial" pitchFamily="34"/>
              <a:buChar char="•"/>
              <a:tabLst/>
              <a:defRPr sz="1800" b="0" i="0" u="none" strike="noStrike" kern="0" cap="none" spc="0" baseline="0">
                <a:solidFill>
                  <a:srgbClr val="000000"/>
                </a:solidFill>
                <a:uFillTx/>
              </a:defRPr>
            </a:pPr>
            <a:r>
              <a:rPr lang="en-US" sz="2600" b="0" i="0" u="none" strike="noStrike" kern="1200" cap="none" spc="0" baseline="0">
                <a:solidFill>
                  <a:srgbClr val="212121"/>
                </a:solidFill>
                <a:uFillTx/>
                <a:latin typeface="Arial"/>
              </a:rPr>
              <a:t>Evidence categories are there to put a more systematic process around the information that already existed in health and social care, which we’d have collected on a routine basis. </a:t>
            </a:r>
          </a:p>
          <a:p>
            <a:pPr marL="342900" marR="0" lvl="0" indent="-342900" algn="l" defTabSz="457200" rtl="0" fontAlgn="auto" hangingPunct="1">
              <a:lnSpc>
                <a:spcPct val="100000"/>
              </a:lnSpc>
              <a:spcBef>
                <a:spcPts val="1200"/>
              </a:spcBef>
              <a:spcAft>
                <a:spcPts val="0"/>
              </a:spcAft>
              <a:buSzPct val="100000"/>
              <a:buFont typeface="Arial" pitchFamily="34"/>
              <a:buChar char="•"/>
              <a:tabLst/>
              <a:defRPr sz="1800" b="0" i="0" u="none" strike="noStrike" kern="0" cap="none" spc="0" baseline="0">
                <a:solidFill>
                  <a:srgbClr val="000000"/>
                </a:solidFill>
                <a:uFillTx/>
              </a:defRPr>
            </a:pPr>
            <a:r>
              <a:rPr lang="en-US" sz="2600" b="0" i="0" u="none" strike="noStrike" kern="1200" cap="none" spc="0" baseline="0">
                <a:solidFill>
                  <a:srgbClr val="212121"/>
                </a:solidFill>
                <a:uFillTx/>
                <a:latin typeface="Arial"/>
              </a:rPr>
              <a:t>An example of a provider type giving details on a specific quality statement and the types of evidence we would look for. </a:t>
            </a: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600" b="0" i="0" u="none" strike="noStrike" kern="1200" cap="none" spc="0" baseline="0">
              <a:solidFill>
                <a:srgbClr val="212121"/>
              </a:solidFill>
              <a:uFillTx/>
              <a:latin typeface="Arial"/>
            </a:endParaRPr>
          </a:p>
          <a:p>
            <a:pPr marL="342900" marR="0" lvl="0" indent="-34290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600" b="0" i="0" u="none" strike="noStrike" kern="1200" cap="none" spc="0" baseline="0">
                <a:solidFill>
                  <a:srgbClr val="212121"/>
                </a:solidFill>
                <a:uFillTx/>
                <a:latin typeface="Arial"/>
              </a:rPr>
              <a:t>We have now published evidence category requirements for 8 sectors, for more information – please follow the link below; </a:t>
            </a:r>
          </a:p>
        </p:txBody>
      </p:sp>
      <p:pic>
        <p:nvPicPr>
          <p:cNvPr id="5" name="Picture 34">
            <a:extLst>
              <a:ext uri="{FF2B5EF4-FFF2-40B4-BE49-F238E27FC236}">
                <a16:creationId xmlns:a16="http://schemas.microsoft.com/office/drawing/2014/main" id="{9C518AEE-90AA-C253-D43D-4E9B81F61276}"/>
              </a:ext>
            </a:extLst>
          </p:cNvPr>
          <p:cNvPicPr>
            <a:picLocks noChangeAspect="1"/>
          </p:cNvPicPr>
          <p:nvPr/>
        </p:nvPicPr>
        <p:blipFill>
          <a:blip r:embed="rId2"/>
          <a:srcRect/>
          <a:stretch>
            <a:fillRect/>
          </a:stretch>
        </p:blipFill>
        <p:spPr>
          <a:xfrm>
            <a:off x="9757580" y="308756"/>
            <a:ext cx="2060225" cy="1914525"/>
          </a:xfrm>
          <a:prstGeom prst="rect">
            <a:avLst/>
          </a:prstGeom>
          <a:noFill/>
          <a:ln cap="flat">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B0FC0402-30AA-5EE6-F9B1-215170D8E877}"/>
              </a:ext>
            </a:extLst>
          </p:cNvPr>
          <p:cNvPicPr>
            <a:picLocks noChangeAspect="1"/>
          </p:cNvPicPr>
          <p:nvPr/>
        </p:nvPicPr>
        <p:blipFill>
          <a:blip r:embed="rId3"/>
          <a:stretch>
            <a:fillRect/>
          </a:stretch>
        </p:blipFill>
        <p:spPr>
          <a:xfrm>
            <a:off x="340470" y="2585337"/>
            <a:ext cx="4141760" cy="2601725"/>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17" name="Group 16">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18" name="Freeform: Shape 17">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Freeform: Shape 18">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pic>
        <p:nvPicPr>
          <p:cNvPr id="3" name="Picture 2" descr="A white rectangular sign with pink and yellow stars&#10;&#10;Description automatically generated">
            <a:extLst>
              <a:ext uri="{FF2B5EF4-FFF2-40B4-BE49-F238E27FC236}">
                <a16:creationId xmlns:a16="http://schemas.microsoft.com/office/drawing/2014/main" id="{5760C18C-8E29-87A7-B9D9-F7E57C91D25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20439" y="309657"/>
            <a:ext cx="6022517" cy="1710872"/>
          </a:xfrm>
          <a:prstGeom prst="rect">
            <a:avLst/>
          </a:prstGeom>
        </p:spPr>
      </p:pic>
      <p:pic>
        <p:nvPicPr>
          <p:cNvPr id="5" name="Picture 4" descr="A qr code with a purple background&#10;&#10;Description automatically generated">
            <a:extLst>
              <a:ext uri="{FF2B5EF4-FFF2-40B4-BE49-F238E27FC236}">
                <a16:creationId xmlns:a16="http://schemas.microsoft.com/office/drawing/2014/main" id="{C6976855-185E-8205-32AB-918367B28F2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45311" y="4237216"/>
            <a:ext cx="2344994" cy="2344994"/>
          </a:xfrm>
          <a:prstGeom prst="rect">
            <a:avLst/>
          </a:prstGeom>
        </p:spPr>
      </p:pic>
      <p:sp>
        <p:nvSpPr>
          <p:cNvPr id="7" name="TextBox 6">
            <a:extLst>
              <a:ext uri="{FF2B5EF4-FFF2-40B4-BE49-F238E27FC236}">
                <a16:creationId xmlns:a16="http://schemas.microsoft.com/office/drawing/2014/main" id="{0326F485-46BC-5C4E-C8BC-8058F04D093A}"/>
              </a:ext>
            </a:extLst>
          </p:cNvPr>
          <p:cNvSpPr txBox="1"/>
          <p:nvPr/>
        </p:nvSpPr>
        <p:spPr>
          <a:xfrm>
            <a:off x="6474541" y="2585336"/>
            <a:ext cx="5161935"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800" b="0" i="0" u="none" strike="noStrike" kern="1200" cap="none" spc="0" normalizeH="0" baseline="0" noProof="0" dirty="0">
                <a:ln>
                  <a:noFill/>
                </a:ln>
                <a:solidFill>
                  <a:prstClr val="black"/>
                </a:solidFill>
                <a:effectLst/>
                <a:uLnTx/>
                <a:uFillTx/>
                <a:latin typeface="Calibri" panose="020F0502020204030204"/>
                <a:ea typeface="+mn-ea"/>
                <a:cs typeface="+mn-cs"/>
              </a:rPr>
              <a:t>Nominations close this Friday!</a:t>
            </a:r>
          </a:p>
        </p:txBody>
      </p:sp>
    </p:spTree>
    <p:extLst>
      <p:ext uri="{BB962C8B-B14F-4D97-AF65-F5344CB8AC3E}">
        <p14:creationId xmlns:p14="http://schemas.microsoft.com/office/powerpoint/2010/main" val="37806761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CACD41-D985-2870-4171-504F6BAF7504}"/>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D0DB876C-857B-FC15-9DEF-C1076A087CE5}"/>
              </a:ext>
            </a:extLst>
          </p:cNvPr>
          <p:cNvSpPr txBox="1"/>
          <p:nvPr/>
        </p:nvSpPr>
        <p:spPr>
          <a:xfrm>
            <a:off x="374190" y="197757"/>
            <a:ext cx="11443615" cy="1325029"/>
          </a:xfrm>
          <a:prstGeom prst="rect">
            <a:avLst/>
          </a:prstGeom>
          <a:noFill/>
          <a:ln cap="flat">
            <a:noFill/>
          </a:ln>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000" b="1" i="0" u="none" strike="noStrike" kern="0" cap="none" spc="0" baseline="0" dirty="0">
                <a:solidFill>
                  <a:srgbClr val="5F2861"/>
                </a:solidFill>
                <a:uFillTx/>
                <a:latin typeface="Arial"/>
                <a:ea typeface="Arial"/>
                <a:cs typeface="Arial"/>
              </a:rPr>
              <a:t>Evidence category guides</a:t>
            </a:r>
            <a:endParaRPr lang="en-GB" sz="4000" b="1" i="0" u="none" strike="noStrike" kern="0" cap="none" spc="0" baseline="0" dirty="0">
              <a:solidFill>
                <a:srgbClr val="5F2861"/>
              </a:solidFill>
              <a:uFillTx/>
              <a:latin typeface="Arial"/>
              <a:ea typeface="Arial"/>
              <a:cs typeface="Arial"/>
            </a:endParaRPr>
          </a:p>
        </p:txBody>
      </p:sp>
      <p:sp>
        <p:nvSpPr>
          <p:cNvPr id="4" name="TextBox 1">
            <a:extLst>
              <a:ext uri="{FF2B5EF4-FFF2-40B4-BE49-F238E27FC236}">
                <a16:creationId xmlns:a16="http://schemas.microsoft.com/office/drawing/2014/main" id="{404C282B-4BA0-0FBC-027E-DD740B6094B9}"/>
              </a:ext>
            </a:extLst>
          </p:cNvPr>
          <p:cNvSpPr txBox="1"/>
          <p:nvPr/>
        </p:nvSpPr>
        <p:spPr>
          <a:xfrm>
            <a:off x="284478" y="6433151"/>
            <a:ext cx="6096003" cy="276999"/>
          </a:xfrm>
          <a:prstGeom prst="rect">
            <a:avLst/>
          </a:prstGeom>
          <a:noFill/>
          <a:ln cap="flat">
            <a:noFill/>
          </a:ln>
        </p:spPr>
        <p:txBody>
          <a:bodyPr vert="horz" wrap="square" lIns="91440" tIns="45720" rIns="91440" bIns="45720" anchor="t"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b="0" i="0" u="none" strike="noStrike" kern="1200" cap="none" spc="0" baseline="0">
                <a:solidFill>
                  <a:srgbClr val="FFFFFF"/>
                </a:solidFill>
                <a:uFillTx/>
                <a:latin typeface="Arial"/>
              </a:rPr>
              <a:t>https://www.cqc.org.uk/assessment/evidence-categories</a:t>
            </a:r>
          </a:p>
        </p:txBody>
      </p:sp>
      <p:pic>
        <p:nvPicPr>
          <p:cNvPr id="5" name="Picture 2">
            <a:extLst>
              <a:ext uri="{FF2B5EF4-FFF2-40B4-BE49-F238E27FC236}">
                <a16:creationId xmlns:a16="http://schemas.microsoft.com/office/drawing/2014/main" id="{DAAED15E-FA9B-F98C-642E-96128A283F4C}"/>
              </a:ext>
            </a:extLst>
          </p:cNvPr>
          <p:cNvPicPr>
            <a:picLocks noChangeAspect="1"/>
          </p:cNvPicPr>
          <p:nvPr/>
        </p:nvPicPr>
        <p:blipFill>
          <a:blip r:embed="rId3"/>
          <a:srcRect/>
          <a:stretch>
            <a:fillRect/>
          </a:stretch>
        </p:blipFill>
        <p:spPr>
          <a:xfrm>
            <a:off x="9968349" y="4188838"/>
            <a:ext cx="2223656" cy="2020028"/>
          </a:xfrm>
          <a:prstGeom prst="rect">
            <a:avLst/>
          </a:prstGeom>
          <a:noFill/>
          <a:ln cap="flat">
            <a:noFill/>
          </a:ln>
        </p:spPr>
      </p:pic>
      <p:pic>
        <p:nvPicPr>
          <p:cNvPr id="7" name="Picture 6">
            <a:extLst>
              <a:ext uri="{FF2B5EF4-FFF2-40B4-BE49-F238E27FC236}">
                <a16:creationId xmlns:a16="http://schemas.microsoft.com/office/drawing/2014/main" id="{4FD21243-63CC-5F1A-19DD-36D6E0B9DA1C}"/>
              </a:ext>
            </a:extLst>
          </p:cNvPr>
          <p:cNvPicPr>
            <a:picLocks noChangeAspect="1"/>
          </p:cNvPicPr>
          <p:nvPr/>
        </p:nvPicPr>
        <p:blipFill>
          <a:blip r:embed="rId4"/>
          <a:stretch>
            <a:fillRect/>
          </a:stretch>
        </p:blipFill>
        <p:spPr>
          <a:xfrm>
            <a:off x="284478" y="1326836"/>
            <a:ext cx="5106113" cy="3057952"/>
          </a:xfrm>
          <a:prstGeom prst="rect">
            <a:avLst/>
          </a:prstGeom>
        </p:spPr>
      </p:pic>
      <p:pic>
        <p:nvPicPr>
          <p:cNvPr id="9" name="Picture 8">
            <a:extLst>
              <a:ext uri="{FF2B5EF4-FFF2-40B4-BE49-F238E27FC236}">
                <a16:creationId xmlns:a16="http://schemas.microsoft.com/office/drawing/2014/main" id="{80C9FC2C-A45E-0EA4-EABF-77F5A7C2CF2F}"/>
              </a:ext>
            </a:extLst>
          </p:cNvPr>
          <p:cNvPicPr>
            <a:picLocks noChangeAspect="1"/>
          </p:cNvPicPr>
          <p:nvPr/>
        </p:nvPicPr>
        <p:blipFill>
          <a:blip r:embed="rId5"/>
          <a:stretch>
            <a:fillRect/>
          </a:stretch>
        </p:blipFill>
        <p:spPr>
          <a:xfrm>
            <a:off x="7058615" y="155137"/>
            <a:ext cx="4848902" cy="3677163"/>
          </a:xfrm>
          <a:prstGeom prst="rect">
            <a:avLst/>
          </a:prstGeom>
        </p:spPr>
      </p:pic>
    </p:spTree>
    <p:extLst>
      <p:ext uri="{BB962C8B-B14F-4D97-AF65-F5344CB8AC3E}">
        <p14:creationId xmlns:p14="http://schemas.microsoft.com/office/powerpoint/2010/main" val="16592477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214570644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B47676-175B-7F52-1D0C-37D1F33DD35F}"/>
              </a:ext>
            </a:extLst>
          </p:cNvPr>
          <p:cNvSpPr txBox="1"/>
          <p:nvPr/>
        </p:nvSpPr>
        <p:spPr>
          <a:xfrm>
            <a:off x="374190" y="403579"/>
            <a:ext cx="11443615" cy="707315"/>
          </a:xfrm>
          <a:prstGeom prst="rect">
            <a:avLst/>
          </a:prstGeom>
          <a:noFill/>
          <a:ln cap="flat">
            <a:noFill/>
          </a:ln>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800" b="1" i="0" u="none" strike="noStrike" kern="0" cap="none" spc="0" baseline="0">
                <a:solidFill>
                  <a:srgbClr val="5F2861"/>
                </a:solidFill>
                <a:uFillTx/>
                <a:latin typeface="Arial"/>
                <a:ea typeface="Arial"/>
                <a:cs typeface="Arial"/>
              </a:rPr>
              <a:t>Care homes example</a:t>
            </a:r>
            <a:endParaRPr lang="en-GB" sz="3800" b="1" i="0" u="none" strike="noStrike" kern="0" cap="none" spc="0" baseline="0">
              <a:solidFill>
                <a:srgbClr val="5F2861"/>
              </a:solidFill>
              <a:uFillTx/>
              <a:latin typeface="Arial"/>
              <a:ea typeface="Arial"/>
              <a:cs typeface="Arial"/>
            </a:endParaRPr>
          </a:p>
        </p:txBody>
      </p:sp>
      <p:sp>
        <p:nvSpPr>
          <p:cNvPr id="3" name="Rectangle 4">
            <a:extLst>
              <a:ext uri="{FF2B5EF4-FFF2-40B4-BE49-F238E27FC236}">
                <a16:creationId xmlns:a16="http://schemas.microsoft.com/office/drawing/2014/main" id="{94388533-DE66-77F0-E4A6-C7EF6E847F02}"/>
              </a:ext>
            </a:extLst>
          </p:cNvPr>
          <p:cNvSpPr/>
          <p:nvPr/>
        </p:nvSpPr>
        <p:spPr>
          <a:xfrm>
            <a:off x="10123715" y="111575"/>
            <a:ext cx="1959431" cy="374529"/>
          </a:xfrm>
          <a:prstGeom prst="rect">
            <a:avLst/>
          </a:prstGeom>
          <a:solidFill>
            <a:srgbClr val="FDE5C5"/>
          </a:solidFill>
          <a:ln w="25402" cap="flat">
            <a:solidFill>
              <a:srgbClr val="5F2861"/>
            </a:solidFill>
            <a:prstDash val="solid"/>
            <a:miter/>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000" b="1" i="0" u="none" strike="noStrike" kern="1200" cap="none" spc="0" baseline="0">
                <a:solidFill>
                  <a:srgbClr val="5F2861"/>
                </a:solidFill>
                <a:uFillTx/>
                <a:latin typeface="Arial"/>
              </a:rPr>
              <a:t>Effective</a:t>
            </a:r>
            <a:endParaRPr lang="en-GB" sz="1800" b="1" i="0" u="none" strike="noStrike" kern="1200" cap="none" spc="0" baseline="0">
              <a:solidFill>
                <a:srgbClr val="5F2861"/>
              </a:solidFill>
              <a:uFillTx/>
              <a:latin typeface="Arial"/>
            </a:endParaRPr>
          </a:p>
        </p:txBody>
      </p:sp>
      <p:sp>
        <p:nvSpPr>
          <p:cNvPr id="4" name="Rectangle: Rounded Corners 8">
            <a:extLst>
              <a:ext uri="{FF2B5EF4-FFF2-40B4-BE49-F238E27FC236}">
                <a16:creationId xmlns:a16="http://schemas.microsoft.com/office/drawing/2014/main" id="{648D4BA1-8632-FB12-C1E3-5FC27747E1FF}"/>
              </a:ext>
            </a:extLst>
          </p:cNvPr>
          <p:cNvSpPr/>
          <p:nvPr/>
        </p:nvSpPr>
        <p:spPr>
          <a:xfrm>
            <a:off x="485189" y="1054358"/>
            <a:ext cx="11467325" cy="1147663"/>
          </a:xfrm>
          <a:custGeom>
            <a:avLst/>
            <a:gdLst>
              <a:gd name="f0" fmla="val 10800000"/>
              <a:gd name="f1" fmla="val 5400000"/>
              <a:gd name="f2" fmla="val 16200000"/>
              <a:gd name="f3" fmla="val w"/>
              <a:gd name="f4" fmla="val h"/>
              <a:gd name="f5" fmla="val ss"/>
              <a:gd name="f6" fmla="val 0"/>
              <a:gd name="f7" fmla="*/ 5419351 1 1725033"/>
              <a:gd name="f8" fmla="val 45"/>
              <a:gd name="f9" fmla="val 2195"/>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38103" cap="flat">
            <a:solidFill>
              <a:srgbClr val="666E75"/>
            </a:solidFill>
            <a:prstDash val="solid"/>
            <a:miter/>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5" name="TextBox 9">
            <a:extLst>
              <a:ext uri="{FF2B5EF4-FFF2-40B4-BE49-F238E27FC236}">
                <a16:creationId xmlns:a16="http://schemas.microsoft.com/office/drawing/2014/main" id="{FA4D5D18-294C-B710-78A9-7B006A457688}"/>
              </a:ext>
            </a:extLst>
          </p:cNvPr>
          <p:cNvSpPr txBox="1"/>
          <p:nvPr/>
        </p:nvSpPr>
        <p:spPr>
          <a:xfrm>
            <a:off x="811758" y="1397358"/>
            <a:ext cx="2659221" cy="461662"/>
          </a:xfrm>
          <a:prstGeom prst="rect">
            <a:avLst/>
          </a:prstGeom>
          <a:noFill/>
          <a:ln cap="flat">
            <a:noFill/>
          </a:ln>
        </p:spPr>
        <p:txBody>
          <a:bodyPr vert="horz" wrap="square" lIns="91440" tIns="45720" rIns="91440" bIns="45720" anchor="t" anchorCtr="1" compatLnSpc="1">
            <a:sp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400" b="0" i="0" u="none" strike="noStrike" kern="1200" cap="none" spc="0" baseline="0">
                <a:solidFill>
                  <a:srgbClr val="000000"/>
                </a:solidFill>
                <a:uFillTx/>
                <a:latin typeface="Arial"/>
              </a:rPr>
              <a:t>Quality statement</a:t>
            </a:r>
          </a:p>
        </p:txBody>
      </p:sp>
      <p:sp>
        <p:nvSpPr>
          <p:cNvPr id="6" name="Rectangle: Rounded Corners 10">
            <a:extLst>
              <a:ext uri="{FF2B5EF4-FFF2-40B4-BE49-F238E27FC236}">
                <a16:creationId xmlns:a16="http://schemas.microsoft.com/office/drawing/2014/main" id="{568F426C-75B9-09AF-ACCF-D25CABC419C1}"/>
              </a:ext>
            </a:extLst>
          </p:cNvPr>
          <p:cNvSpPr/>
          <p:nvPr/>
        </p:nvSpPr>
        <p:spPr>
          <a:xfrm>
            <a:off x="3704252" y="1203652"/>
            <a:ext cx="8113553" cy="839757"/>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19046" cap="flat">
            <a:solidFill>
              <a:srgbClr val="666E75"/>
            </a:solidFill>
            <a:prstDash val="solid"/>
            <a:miter/>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b="1" i="0" u="none" strike="noStrike" kern="1200" cap="none" spc="0" baseline="0">
                <a:solidFill>
                  <a:srgbClr val="000000"/>
                </a:solidFill>
                <a:uFillTx/>
                <a:latin typeface="Arial"/>
              </a:rPr>
              <a:t>Assessing needs; </a:t>
            </a:r>
            <a:r>
              <a:rPr lang="en-US" sz="1600" b="0" i="0" u="none" strike="noStrike" kern="1200" cap="none" spc="0" baseline="0">
                <a:solidFill>
                  <a:srgbClr val="000000"/>
                </a:solidFill>
                <a:uFillTx/>
                <a:latin typeface="Arial"/>
              </a:rPr>
              <a:t>We maximise the effectiveness of people’s care and treatment by assessing and reviewing their health, care, wellbeing and communication needs with them.</a:t>
            </a:r>
            <a:endParaRPr lang="en-GB" sz="1600" b="0" i="0" u="none" strike="noStrike" kern="1200" cap="none" spc="0" baseline="0">
              <a:solidFill>
                <a:srgbClr val="000000"/>
              </a:solidFill>
              <a:uFillTx/>
              <a:latin typeface="Arial"/>
            </a:endParaRPr>
          </a:p>
        </p:txBody>
      </p:sp>
      <p:sp>
        <p:nvSpPr>
          <p:cNvPr id="7" name="Rectangle: Rounded Corners 11">
            <a:extLst>
              <a:ext uri="{FF2B5EF4-FFF2-40B4-BE49-F238E27FC236}">
                <a16:creationId xmlns:a16="http://schemas.microsoft.com/office/drawing/2014/main" id="{A2013603-62DE-9C92-F83C-F03D665F6F7F}"/>
              </a:ext>
            </a:extLst>
          </p:cNvPr>
          <p:cNvSpPr/>
          <p:nvPr/>
        </p:nvSpPr>
        <p:spPr>
          <a:xfrm>
            <a:off x="485189" y="2466392"/>
            <a:ext cx="11467325" cy="1147663"/>
          </a:xfrm>
          <a:custGeom>
            <a:avLst/>
            <a:gdLst>
              <a:gd name="f0" fmla="val 10800000"/>
              <a:gd name="f1" fmla="val 5400000"/>
              <a:gd name="f2" fmla="val 16200000"/>
              <a:gd name="f3" fmla="val w"/>
              <a:gd name="f4" fmla="val h"/>
              <a:gd name="f5" fmla="val ss"/>
              <a:gd name="f6" fmla="val 0"/>
              <a:gd name="f7" fmla="*/ 5419351 1 1725033"/>
              <a:gd name="f8" fmla="val 45"/>
              <a:gd name="f9" fmla="val 1493"/>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38103" cap="flat">
            <a:solidFill>
              <a:srgbClr val="D52866"/>
            </a:solidFill>
            <a:prstDash val="solid"/>
            <a:miter/>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8" name="Rectangle: Rounded Corners 12">
            <a:extLst>
              <a:ext uri="{FF2B5EF4-FFF2-40B4-BE49-F238E27FC236}">
                <a16:creationId xmlns:a16="http://schemas.microsoft.com/office/drawing/2014/main" id="{5C152FCA-7E39-59C4-79D6-993D1495027F}"/>
              </a:ext>
            </a:extLst>
          </p:cNvPr>
          <p:cNvSpPr/>
          <p:nvPr/>
        </p:nvSpPr>
        <p:spPr>
          <a:xfrm>
            <a:off x="485189" y="3878427"/>
            <a:ext cx="11467325" cy="2261119"/>
          </a:xfrm>
          <a:custGeom>
            <a:avLst/>
            <a:gdLst>
              <a:gd name="f0" fmla="val 10800000"/>
              <a:gd name="f1" fmla="val 5400000"/>
              <a:gd name="f2" fmla="val 16200000"/>
              <a:gd name="f3" fmla="val w"/>
              <a:gd name="f4" fmla="val h"/>
              <a:gd name="f5" fmla="val ss"/>
              <a:gd name="f6" fmla="val 0"/>
              <a:gd name="f7" fmla="*/ 5419351 1 1725033"/>
              <a:gd name="f8" fmla="val 45"/>
              <a:gd name="f9" fmla="val 1283"/>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38103" cap="flat">
            <a:solidFill>
              <a:srgbClr val="005255"/>
            </a:solidFill>
            <a:prstDash val="solid"/>
            <a:miter/>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9" name="TextBox 13">
            <a:extLst>
              <a:ext uri="{FF2B5EF4-FFF2-40B4-BE49-F238E27FC236}">
                <a16:creationId xmlns:a16="http://schemas.microsoft.com/office/drawing/2014/main" id="{D2B777F0-4931-BE41-DFDA-CB155E6E131B}"/>
              </a:ext>
            </a:extLst>
          </p:cNvPr>
          <p:cNvSpPr txBox="1"/>
          <p:nvPr/>
        </p:nvSpPr>
        <p:spPr>
          <a:xfrm>
            <a:off x="811758" y="2622773"/>
            <a:ext cx="2659221" cy="830997"/>
          </a:xfrm>
          <a:prstGeom prst="rect">
            <a:avLst/>
          </a:prstGeom>
          <a:noFill/>
          <a:ln cap="flat">
            <a:noFill/>
          </a:ln>
        </p:spPr>
        <p:txBody>
          <a:bodyPr vert="horz" wrap="square" lIns="91440" tIns="45720" rIns="91440" bIns="45720" anchor="t" anchorCtr="1" compatLnSpc="1">
            <a:sp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400" b="0" i="0" u="none" strike="noStrike" kern="1200" cap="none" spc="0" baseline="0">
                <a:solidFill>
                  <a:srgbClr val="000000"/>
                </a:solidFill>
                <a:uFillTx/>
                <a:latin typeface="Arial"/>
              </a:rPr>
              <a:t>Key evidence category</a:t>
            </a:r>
          </a:p>
        </p:txBody>
      </p:sp>
      <p:sp>
        <p:nvSpPr>
          <p:cNvPr id="10" name="TextBox 14">
            <a:extLst>
              <a:ext uri="{FF2B5EF4-FFF2-40B4-BE49-F238E27FC236}">
                <a16:creationId xmlns:a16="http://schemas.microsoft.com/office/drawing/2014/main" id="{1DC05262-67AA-0DB8-24D9-58F158486ACB}"/>
              </a:ext>
            </a:extLst>
          </p:cNvPr>
          <p:cNvSpPr txBox="1"/>
          <p:nvPr/>
        </p:nvSpPr>
        <p:spPr>
          <a:xfrm>
            <a:off x="811758" y="4627851"/>
            <a:ext cx="2659221" cy="830997"/>
          </a:xfrm>
          <a:prstGeom prst="rect">
            <a:avLst/>
          </a:prstGeom>
          <a:noFill/>
          <a:ln cap="flat">
            <a:noFill/>
          </a:ln>
        </p:spPr>
        <p:txBody>
          <a:bodyPr vert="horz" wrap="square" lIns="91440" tIns="45720" rIns="91440" bIns="45720" anchor="t" anchorCtr="1" compatLnSpc="1">
            <a:sp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400" b="0" i="0" u="none" strike="noStrike" kern="1200" cap="none" spc="0" baseline="0">
                <a:solidFill>
                  <a:srgbClr val="000000"/>
                </a:solidFill>
                <a:uFillTx/>
                <a:latin typeface="Arial"/>
              </a:rPr>
              <a:t>Evidence type examples</a:t>
            </a:r>
          </a:p>
        </p:txBody>
      </p:sp>
      <p:sp>
        <p:nvSpPr>
          <p:cNvPr id="11" name="Rectangle: Rounded Corners 15">
            <a:extLst>
              <a:ext uri="{FF2B5EF4-FFF2-40B4-BE49-F238E27FC236}">
                <a16:creationId xmlns:a16="http://schemas.microsoft.com/office/drawing/2014/main" id="{20DED756-A2DF-B7AB-7650-7E1A8B06BC90}"/>
              </a:ext>
            </a:extLst>
          </p:cNvPr>
          <p:cNvSpPr/>
          <p:nvPr/>
        </p:nvSpPr>
        <p:spPr>
          <a:xfrm>
            <a:off x="3704252" y="2622773"/>
            <a:ext cx="2270318" cy="830997"/>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19046" cap="flat">
            <a:solidFill>
              <a:srgbClr val="D52866"/>
            </a:solidFill>
            <a:prstDash val="solid"/>
            <a:miter/>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0" i="0" u="none" strike="noStrike" kern="1200" cap="none" spc="0" baseline="0">
                <a:solidFill>
                  <a:srgbClr val="000000"/>
                </a:solidFill>
                <a:uFillTx/>
                <a:latin typeface="Arial"/>
              </a:rPr>
              <a:t>People's experience</a:t>
            </a:r>
            <a:endParaRPr lang="en-GB" sz="1600" b="0" i="0" u="none" strike="noStrike" kern="1200" cap="none" spc="0" baseline="0">
              <a:solidFill>
                <a:srgbClr val="000000"/>
              </a:solidFill>
              <a:uFillTx/>
              <a:latin typeface="Arial"/>
            </a:endParaRPr>
          </a:p>
        </p:txBody>
      </p:sp>
      <p:sp>
        <p:nvSpPr>
          <p:cNvPr id="12" name="Rectangle: Rounded Corners 16">
            <a:extLst>
              <a:ext uri="{FF2B5EF4-FFF2-40B4-BE49-F238E27FC236}">
                <a16:creationId xmlns:a16="http://schemas.microsoft.com/office/drawing/2014/main" id="{17D1B77F-1FAE-3B75-E718-F05A62F3E506}"/>
              </a:ext>
            </a:extLst>
          </p:cNvPr>
          <p:cNvSpPr/>
          <p:nvPr/>
        </p:nvSpPr>
        <p:spPr>
          <a:xfrm>
            <a:off x="7364751" y="2622773"/>
            <a:ext cx="4342055" cy="830997"/>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19046" cap="flat">
            <a:solidFill>
              <a:srgbClr val="D52866"/>
            </a:solidFill>
            <a:prstDash val="solid"/>
            <a:miter/>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0" i="0" u="none" strike="noStrike" kern="1200" cap="none" spc="0" baseline="0">
                <a:solidFill>
                  <a:srgbClr val="000000"/>
                </a:solidFill>
                <a:uFillTx/>
                <a:latin typeface="Arial"/>
              </a:rPr>
              <a:t>Processes</a:t>
            </a:r>
          </a:p>
        </p:txBody>
      </p:sp>
      <p:sp>
        <p:nvSpPr>
          <p:cNvPr id="13" name="Rectangle: Rounded Corners 18">
            <a:extLst>
              <a:ext uri="{FF2B5EF4-FFF2-40B4-BE49-F238E27FC236}">
                <a16:creationId xmlns:a16="http://schemas.microsoft.com/office/drawing/2014/main" id="{5525796C-9722-D08C-4758-44C82C70F2BA}"/>
              </a:ext>
            </a:extLst>
          </p:cNvPr>
          <p:cNvSpPr/>
          <p:nvPr/>
        </p:nvSpPr>
        <p:spPr>
          <a:xfrm>
            <a:off x="3704252" y="3998497"/>
            <a:ext cx="2270318" cy="2006888"/>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19046" cap="flat">
            <a:solidFill>
              <a:srgbClr val="005255"/>
            </a:solidFill>
            <a:prstDash val="solid"/>
            <a:miter/>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Arial"/>
              </a:rPr>
              <a:t>Feedback from people collected by CQC, the provider, local community groups and other stakeholders</a:t>
            </a:r>
          </a:p>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a:endParaRPr>
          </a:p>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Arial"/>
              </a:rPr>
              <a:t>Give feedback on care</a:t>
            </a:r>
            <a:endParaRPr lang="en-GB" sz="1400" b="0" i="0" u="none" strike="noStrike" kern="1200" cap="none" spc="0" baseline="0">
              <a:solidFill>
                <a:srgbClr val="000000"/>
              </a:solidFill>
              <a:uFillTx/>
              <a:latin typeface="Arial"/>
            </a:endParaRPr>
          </a:p>
        </p:txBody>
      </p:sp>
      <p:sp>
        <p:nvSpPr>
          <p:cNvPr id="14" name="Rectangle: Rounded Corners 19">
            <a:extLst>
              <a:ext uri="{FF2B5EF4-FFF2-40B4-BE49-F238E27FC236}">
                <a16:creationId xmlns:a16="http://schemas.microsoft.com/office/drawing/2014/main" id="{99953D65-26BC-E43A-7C1B-2BC58E5D1C01}"/>
              </a:ext>
            </a:extLst>
          </p:cNvPr>
          <p:cNvSpPr/>
          <p:nvPr/>
        </p:nvSpPr>
        <p:spPr>
          <a:xfrm>
            <a:off x="7364751" y="4039901"/>
            <a:ext cx="4342055" cy="2006888"/>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19046" cap="flat">
            <a:solidFill>
              <a:srgbClr val="005255"/>
            </a:solidFill>
            <a:prstDash val="solid"/>
            <a:miter/>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Arial"/>
              </a:rPr>
              <a:t>Assessments and records of meeting needs under the Equality Act 2010 </a:t>
            </a:r>
          </a:p>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a:endParaRPr>
          </a:p>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Arial"/>
              </a:rPr>
              <a:t>Assessments and/or best interest decisions under the MCA</a:t>
            </a:r>
          </a:p>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a:endParaRPr>
          </a:p>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Arial"/>
              </a:rPr>
              <a:t>Clinical tools to assess pain and monitor risk</a:t>
            </a:r>
          </a:p>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a:endParaRPr>
          </a:p>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Arial"/>
              </a:rPr>
              <a:t>People’s care records or clinical records</a:t>
            </a:r>
            <a:endParaRPr lang="en-GB" sz="1400" b="0" i="0" u="none" strike="noStrike" kern="1200" cap="none" spc="0" baseline="0">
              <a:solidFill>
                <a:srgbClr val="000000"/>
              </a:solidFill>
              <a:uFillTx/>
              <a:latin typeface="Arial"/>
            </a:endParaRPr>
          </a:p>
        </p:txBody>
      </p:sp>
      <p:sp>
        <p:nvSpPr>
          <p:cNvPr id="15" name="TextBox 2">
            <a:extLst>
              <a:ext uri="{FF2B5EF4-FFF2-40B4-BE49-F238E27FC236}">
                <a16:creationId xmlns:a16="http://schemas.microsoft.com/office/drawing/2014/main" id="{AC26D4D2-613F-8B82-15D8-FE2C661D7401}"/>
              </a:ext>
            </a:extLst>
          </p:cNvPr>
          <p:cNvSpPr txBox="1"/>
          <p:nvPr/>
        </p:nvSpPr>
        <p:spPr>
          <a:xfrm>
            <a:off x="485189" y="6454420"/>
            <a:ext cx="10195779" cy="276999"/>
          </a:xfrm>
          <a:prstGeom prst="rect">
            <a:avLst/>
          </a:prstGeom>
          <a:noFill/>
          <a:ln cap="flat">
            <a:noFill/>
          </a:ln>
        </p:spPr>
        <p:txBody>
          <a:bodyPr vert="horz" wrap="square" lIns="91440" tIns="45720" rIns="91440" bIns="45720" anchor="t"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b="0" i="0" u="none" strike="noStrike" kern="1200" cap="none" spc="0" baseline="0">
                <a:solidFill>
                  <a:srgbClr val="FFFFFF"/>
                </a:solidFill>
                <a:uFillTx/>
                <a:latin typeface="Arial"/>
              </a:rPr>
              <a:t>https://www.cqc.org.uk/assessment/evidence-categories/care-homes-and-supported-living-services-evidence-categories</a:t>
            </a:r>
            <a:r>
              <a:rPr lang="en-GB" sz="1200" b="0" i="0" u="none" strike="noStrike" kern="1200" cap="none" spc="0" baseline="0">
                <a:solidFill>
                  <a:srgbClr val="000000"/>
                </a:solidFill>
                <a:uFillTx/>
                <a:latin typeface="Arial"/>
              </a:rPr>
              <a:t>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33">
    <p:spTree>
      <p:nvGrpSpPr>
        <p:cNvPr id="1" name=""/>
        <p:cNvGrpSpPr/>
        <p:nvPr/>
      </p:nvGrpSpPr>
      <p:grpSpPr>
        <a:xfrm>
          <a:off x="0" y="0"/>
          <a:ext cx="0" cy="0"/>
          <a:chOff x="0" y="0"/>
          <a:chExt cx="0" cy="0"/>
        </a:xfrm>
      </p:grpSpPr>
      <p:sp>
        <p:nvSpPr>
          <p:cNvPr id="2" name="TextBox 5">
            <a:extLst>
              <a:ext uri="{FF2B5EF4-FFF2-40B4-BE49-F238E27FC236}">
                <a16:creationId xmlns:a16="http://schemas.microsoft.com/office/drawing/2014/main" id="{DDC889E3-4438-99F0-7E10-F2239FE1A1AF}"/>
              </a:ext>
            </a:extLst>
          </p:cNvPr>
          <p:cNvSpPr txBox="1"/>
          <p:nvPr/>
        </p:nvSpPr>
        <p:spPr>
          <a:xfrm>
            <a:off x="335091" y="941356"/>
            <a:ext cx="11521814" cy="489364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1900"/>
              </a:spcBef>
              <a:spcAft>
                <a:spcPts val="0"/>
              </a:spcAft>
              <a:buNone/>
              <a:tabLst>
                <a:tab pos="196449" algn="l"/>
              </a:tabLst>
              <a:defRPr sz="1800" b="0" i="0" u="none" strike="noStrike" kern="0" cap="none" spc="0" baseline="0">
                <a:solidFill>
                  <a:srgbClr val="000000"/>
                </a:solidFill>
                <a:uFillTx/>
              </a:defRPr>
            </a:pPr>
            <a:r>
              <a:rPr lang="en-US" sz="2600" b="1" i="0" u="none" strike="noStrike" kern="0" cap="none" spc="0" baseline="0">
                <a:solidFill>
                  <a:srgbClr val="000000"/>
                </a:solidFill>
                <a:uFillTx/>
                <a:latin typeface="Arial"/>
                <a:ea typeface="MS PGothic"/>
              </a:rPr>
              <a:t>The following guidance only applies to providers/services that we rate and covers:</a:t>
            </a:r>
          </a:p>
          <a:p>
            <a:pPr marL="810816" marR="0" lvl="1" indent="-285750" algn="l" defTabSz="914400" rtl="0" fontAlgn="auto" hangingPunct="0">
              <a:lnSpc>
                <a:spcPct val="100000"/>
              </a:lnSpc>
              <a:spcBef>
                <a:spcPts val="1600"/>
              </a:spcBef>
              <a:spcAft>
                <a:spcPts val="0"/>
              </a:spcAft>
              <a:buClr>
                <a:srgbClr val="000000"/>
              </a:buClr>
              <a:buSzPct val="120000"/>
              <a:buFont typeface="Arial" pitchFamily="34"/>
              <a:buChar char="•"/>
              <a:tabLst>
                <a:tab pos="196459" algn="l"/>
              </a:tabLst>
              <a:defRPr sz="1800" b="0" i="0" u="none" strike="noStrike" kern="0" cap="none" spc="0" baseline="0">
                <a:solidFill>
                  <a:srgbClr val="000000"/>
                </a:solidFill>
                <a:uFillTx/>
              </a:defRPr>
            </a:pPr>
            <a:r>
              <a:rPr lang="en-GB" sz="2600" b="0" i="0" u="none" strike="noStrike" kern="0" cap="none" spc="0" baseline="0">
                <a:solidFill>
                  <a:srgbClr val="000000"/>
                </a:solidFill>
                <a:uFillTx/>
                <a:latin typeface="Arial"/>
                <a:ea typeface="MS PGothic"/>
              </a:rPr>
              <a:t>Structured evidence collection</a:t>
            </a:r>
          </a:p>
          <a:p>
            <a:pPr marL="810816" marR="0" lvl="1" indent="-285750" algn="l" defTabSz="914400" rtl="0" fontAlgn="auto" hangingPunct="0">
              <a:lnSpc>
                <a:spcPct val="100000"/>
              </a:lnSpc>
              <a:spcBef>
                <a:spcPts val="1600"/>
              </a:spcBef>
              <a:spcAft>
                <a:spcPts val="0"/>
              </a:spcAft>
              <a:buClr>
                <a:srgbClr val="000000"/>
              </a:buClr>
              <a:buSzPct val="120000"/>
              <a:buFont typeface="Arial" pitchFamily="34"/>
              <a:buChar char="•"/>
              <a:tabLst>
                <a:tab pos="196459" algn="l"/>
              </a:tabLst>
              <a:defRPr sz="1800" b="0" i="0" u="none" strike="noStrike" kern="0" cap="none" spc="0" baseline="0">
                <a:solidFill>
                  <a:srgbClr val="000000"/>
                </a:solidFill>
                <a:uFillTx/>
              </a:defRPr>
            </a:pPr>
            <a:r>
              <a:rPr lang="en-GB" sz="2600" b="0" i="0" u="none" strike="noStrike" kern="0" cap="none" spc="0" baseline="0">
                <a:solidFill>
                  <a:srgbClr val="000000"/>
                </a:solidFill>
                <a:uFillTx/>
                <a:latin typeface="Arial"/>
                <a:ea typeface="MS PGothic"/>
              </a:rPr>
              <a:t>Scoring evidence categories</a:t>
            </a:r>
          </a:p>
          <a:p>
            <a:pPr marL="810816" marR="0" lvl="1" indent="-285750" algn="l" defTabSz="914400" rtl="0" fontAlgn="auto" hangingPunct="0">
              <a:lnSpc>
                <a:spcPct val="100000"/>
              </a:lnSpc>
              <a:spcBef>
                <a:spcPts val="1600"/>
              </a:spcBef>
              <a:spcAft>
                <a:spcPts val="0"/>
              </a:spcAft>
              <a:buClr>
                <a:srgbClr val="000000"/>
              </a:buClr>
              <a:buSzPct val="120000"/>
              <a:buFont typeface="Arial" pitchFamily="34"/>
              <a:buChar char="•"/>
              <a:tabLst>
                <a:tab pos="196459" algn="l"/>
              </a:tabLst>
              <a:defRPr sz="1800" b="0" i="0" u="none" strike="noStrike" kern="0" cap="none" spc="0" baseline="0">
                <a:solidFill>
                  <a:srgbClr val="000000"/>
                </a:solidFill>
                <a:uFillTx/>
              </a:defRPr>
            </a:pPr>
            <a:r>
              <a:rPr lang="en-GB" sz="2600" b="0" i="0" u="none" strike="noStrike" kern="0" cap="none" spc="0" baseline="0">
                <a:solidFill>
                  <a:srgbClr val="000000"/>
                </a:solidFill>
                <a:uFillTx/>
                <a:latin typeface="Arial"/>
                <a:ea typeface="MS PGothic"/>
              </a:rPr>
              <a:t>How evidence category scores give us quality statement scores</a:t>
            </a:r>
          </a:p>
          <a:p>
            <a:pPr marL="810816" marR="0" lvl="1" indent="-285750" algn="l" defTabSz="914400" rtl="0" fontAlgn="auto" hangingPunct="0">
              <a:lnSpc>
                <a:spcPct val="100000"/>
              </a:lnSpc>
              <a:spcBef>
                <a:spcPts val="1600"/>
              </a:spcBef>
              <a:spcAft>
                <a:spcPts val="0"/>
              </a:spcAft>
              <a:buClr>
                <a:srgbClr val="000000"/>
              </a:buClr>
              <a:buSzPct val="120000"/>
              <a:buFont typeface="Arial" pitchFamily="34"/>
              <a:buChar char="•"/>
              <a:tabLst>
                <a:tab pos="196459" algn="l"/>
              </a:tabLst>
              <a:defRPr sz="1800" b="0" i="0" u="none" strike="noStrike" kern="0" cap="none" spc="0" baseline="0">
                <a:solidFill>
                  <a:srgbClr val="000000"/>
                </a:solidFill>
                <a:uFillTx/>
              </a:defRPr>
            </a:pPr>
            <a:r>
              <a:rPr lang="en-GB" sz="2600" b="0" i="0" u="none" strike="noStrike" kern="0" cap="none" spc="0" baseline="0">
                <a:solidFill>
                  <a:srgbClr val="000000"/>
                </a:solidFill>
                <a:uFillTx/>
                <a:latin typeface="Arial"/>
                <a:ea typeface="MS PGothic"/>
              </a:rPr>
              <a:t>How quality statement scores give us key question scores and ratings</a:t>
            </a:r>
          </a:p>
          <a:p>
            <a:pPr marL="810816" marR="0" lvl="1" indent="-285750" algn="l" defTabSz="914400" rtl="0" fontAlgn="auto" hangingPunct="0">
              <a:lnSpc>
                <a:spcPct val="100000"/>
              </a:lnSpc>
              <a:spcBef>
                <a:spcPts val="1600"/>
              </a:spcBef>
              <a:spcAft>
                <a:spcPts val="0"/>
              </a:spcAft>
              <a:buClr>
                <a:srgbClr val="000000"/>
              </a:buClr>
              <a:buSzPct val="120000"/>
              <a:buFont typeface="Arial" pitchFamily="34"/>
              <a:buChar char="•"/>
              <a:tabLst>
                <a:tab pos="196459" algn="l"/>
              </a:tabLst>
              <a:defRPr sz="1800" b="0" i="0" u="none" strike="noStrike" kern="0" cap="none" spc="0" baseline="0">
                <a:solidFill>
                  <a:srgbClr val="000000"/>
                </a:solidFill>
                <a:uFillTx/>
              </a:defRPr>
            </a:pPr>
            <a:r>
              <a:rPr lang="en-GB" sz="2600" b="0" i="0" u="none" strike="noStrike" kern="0" cap="none" spc="0" baseline="0">
                <a:solidFill>
                  <a:srgbClr val="000000"/>
                </a:solidFill>
                <a:uFillTx/>
                <a:latin typeface="Arial"/>
                <a:ea typeface="MS PGothic"/>
              </a:rPr>
              <a:t>Where the score or rating may be adjusted (moderation and scoring rules)</a:t>
            </a:r>
          </a:p>
          <a:p>
            <a:pPr marL="810816" marR="0" lvl="1" indent="-285750" algn="l" defTabSz="914400" rtl="0" fontAlgn="auto" hangingPunct="0">
              <a:lnSpc>
                <a:spcPct val="100000"/>
              </a:lnSpc>
              <a:spcBef>
                <a:spcPts val="1600"/>
              </a:spcBef>
              <a:spcAft>
                <a:spcPts val="0"/>
              </a:spcAft>
              <a:buClr>
                <a:srgbClr val="000000"/>
              </a:buClr>
              <a:buSzPct val="120000"/>
              <a:buFont typeface="Arial" pitchFamily="34"/>
              <a:buChar char="•"/>
              <a:tabLst>
                <a:tab pos="196459" algn="l"/>
              </a:tabLst>
              <a:defRPr sz="1800" b="0" i="0" u="none" strike="noStrike" kern="0" cap="none" spc="0" baseline="0">
                <a:solidFill>
                  <a:srgbClr val="000000"/>
                </a:solidFill>
                <a:uFillTx/>
              </a:defRPr>
            </a:pPr>
            <a:r>
              <a:rPr lang="en-GB" sz="2600" b="0" i="0" u="none" strike="noStrike" kern="0" cap="none" spc="0" baseline="0">
                <a:solidFill>
                  <a:srgbClr val="000000"/>
                </a:solidFill>
                <a:uFillTx/>
                <a:latin typeface="Arial"/>
                <a:ea typeface="MS PGothic"/>
              </a:rPr>
              <a:t>What scores/ratings we publish</a:t>
            </a:r>
          </a:p>
        </p:txBody>
      </p:sp>
      <p:sp>
        <p:nvSpPr>
          <p:cNvPr id="3" name="Title: Use the accesibility checker">
            <a:extLst>
              <a:ext uri="{FF2B5EF4-FFF2-40B4-BE49-F238E27FC236}">
                <a16:creationId xmlns:a16="http://schemas.microsoft.com/office/drawing/2014/main" id="{6D82B1E3-C13C-9F4C-934E-56AEB7795BE1}"/>
              </a:ext>
            </a:extLst>
          </p:cNvPr>
          <p:cNvSpPr txBox="1">
            <a:spLocks noGrp="1"/>
          </p:cNvSpPr>
          <p:nvPr>
            <p:ph type="title"/>
          </p:nvPr>
        </p:nvSpPr>
        <p:spPr>
          <a:xfrm>
            <a:off x="352583" y="117738"/>
            <a:ext cx="10972315" cy="838605"/>
          </a:xfrm>
        </p:spPr>
        <p:txBody>
          <a:bodyPr/>
          <a:lstStyle/>
          <a:p>
            <a:pPr lvl="0"/>
            <a:r>
              <a:rPr lang="en-GB" sz="4267" cap="none">
                <a:solidFill>
                  <a:srgbClr val="5F2861"/>
                </a:solidFill>
              </a:rPr>
              <a:t>How do we reach a rating</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34">
    <p:spTree>
      <p:nvGrpSpPr>
        <p:cNvPr id="1" name=""/>
        <p:cNvGrpSpPr/>
        <p:nvPr/>
      </p:nvGrpSpPr>
      <p:grpSpPr>
        <a:xfrm>
          <a:off x="0" y="0"/>
          <a:ext cx="0" cy="0"/>
          <a:chOff x="0" y="0"/>
          <a:chExt cx="0" cy="0"/>
        </a:xfrm>
      </p:grpSpPr>
      <p:sp>
        <p:nvSpPr>
          <p:cNvPr id="2" name="TextBox 5">
            <a:extLst>
              <a:ext uri="{FF2B5EF4-FFF2-40B4-BE49-F238E27FC236}">
                <a16:creationId xmlns:a16="http://schemas.microsoft.com/office/drawing/2014/main" id="{74B3B1E0-489C-82F9-DE47-1320BDB8C5CC}"/>
              </a:ext>
            </a:extLst>
          </p:cNvPr>
          <p:cNvSpPr txBox="1"/>
          <p:nvPr/>
        </p:nvSpPr>
        <p:spPr>
          <a:xfrm>
            <a:off x="335091" y="941356"/>
            <a:ext cx="11521814" cy="3801041"/>
          </a:xfrm>
          <a:prstGeom prst="rect">
            <a:avLst/>
          </a:prstGeom>
          <a:noFill/>
          <a:ln cap="flat">
            <a:noFill/>
          </a:ln>
        </p:spPr>
        <p:txBody>
          <a:bodyPr vert="horz" wrap="square" lIns="91440" tIns="45720" rIns="91440" bIns="45720" anchor="t" anchorCtr="0" compatLnSpc="1">
            <a:spAutoFit/>
          </a:bodyPr>
          <a:lstStyle/>
          <a:p>
            <a:pPr marL="457200" marR="0" lvl="0" indent="-457200" algn="l" defTabSz="457200" rtl="0" fontAlgn="auto" hangingPunct="1">
              <a:lnSpc>
                <a:spcPct val="100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en-GB" sz="2400" b="0" i="0" u="none" strike="noStrike" kern="1200" cap="none" spc="0" baseline="0">
                <a:solidFill>
                  <a:srgbClr val="000000"/>
                </a:solidFill>
                <a:uFillTx/>
                <a:latin typeface="Arial"/>
              </a:rPr>
              <a:t>We structure evidence collection by defining which </a:t>
            </a:r>
            <a:r>
              <a:rPr lang="en-GB" sz="2400" b="1" i="0" u="none" strike="noStrike" kern="1200" cap="none" spc="0" baseline="0">
                <a:solidFill>
                  <a:srgbClr val="000000"/>
                </a:solidFill>
                <a:uFillTx/>
                <a:latin typeface="Arial"/>
              </a:rPr>
              <a:t>evidence categories </a:t>
            </a:r>
            <a:r>
              <a:rPr lang="en-GB" sz="2400" b="0" i="0" u="none" strike="noStrike" kern="1200" cap="none" spc="0" baseline="0">
                <a:solidFill>
                  <a:srgbClr val="000000"/>
                </a:solidFill>
                <a:uFillTx/>
                <a:latin typeface="Arial"/>
              </a:rPr>
              <a:t>we use. We score the evidence categories to support transparent and consistent judgements.</a:t>
            </a:r>
          </a:p>
          <a:p>
            <a:pPr marL="457200" marR="0" lvl="0" indent="-457200" algn="l" defTabSz="457200" rtl="0" fontAlgn="auto" hangingPunct="1">
              <a:lnSpc>
                <a:spcPct val="100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en-GB" sz="2400" b="0" i="0" u="none" strike="noStrike" kern="1200" cap="none" spc="0" baseline="0">
                <a:solidFill>
                  <a:srgbClr val="000000"/>
                </a:solidFill>
                <a:uFillTx/>
                <a:latin typeface="Arial"/>
              </a:rPr>
              <a:t>The </a:t>
            </a:r>
            <a:r>
              <a:rPr lang="en-GB" sz="2400" b="1" i="0" u="none" strike="noStrike" kern="1200" cap="none" spc="0" baseline="0">
                <a:solidFill>
                  <a:srgbClr val="000000"/>
                </a:solidFill>
                <a:uFillTx/>
                <a:latin typeface="Arial"/>
              </a:rPr>
              <a:t>quality statements </a:t>
            </a:r>
            <a:r>
              <a:rPr lang="en-GB" sz="2400" b="0" i="0" u="none" strike="noStrike" kern="1200" cap="none" spc="0" baseline="0">
                <a:solidFill>
                  <a:srgbClr val="000000"/>
                </a:solidFill>
                <a:uFillTx/>
                <a:latin typeface="Arial" pitchFamily="34"/>
              </a:rPr>
              <a:t>describe the standards of care that people should expect. They each get a score produced from the evidence category scores.</a:t>
            </a:r>
            <a:endParaRPr lang="en-GB" sz="2400" b="0" i="0" u="none" strike="noStrike" kern="1200" cap="none" spc="0" baseline="0">
              <a:solidFill>
                <a:srgbClr val="000000"/>
              </a:solidFill>
              <a:uFillTx/>
              <a:latin typeface="Arial"/>
            </a:endParaRPr>
          </a:p>
          <a:p>
            <a:pPr marL="457200" marR="0" lvl="0" indent="-457200" algn="l" defTabSz="457200" rtl="0" fontAlgn="auto" hangingPunct="1">
              <a:lnSpc>
                <a:spcPct val="100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en-GB" sz="2400" b="0" i="0" u="none" strike="noStrike" kern="1200" cap="none" spc="0" baseline="0">
                <a:solidFill>
                  <a:srgbClr val="000000"/>
                </a:solidFill>
                <a:uFillTx/>
                <a:latin typeface="Arial"/>
              </a:rPr>
              <a:t>We ask the same </a:t>
            </a:r>
            <a:r>
              <a:rPr lang="en-GB" sz="2400" b="1" i="0" u="none" strike="noStrike" kern="1200" cap="none" spc="0" baseline="0">
                <a:solidFill>
                  <a:srgbClr val="000000"/>
                </a:solidFill>
                <a:uFillTx/>
                <a:latin typeface="Arial"/>
              </a:rPr>
              <a:t>five key questions </a:t>
            </a:r>
            <a:r>
              <a:rPr lang="en-GB" sz="2400" b="0" i="0" u="none" strike="noStrike" kern="1200" cap="none" spc="0" baseline="0">
                <a:solidFill>
                  <a:srgbClr val="000000"/>
                </a:solidFill>
                <a:uFillTx/>
                <a:latin typeface="Arial"/>
              </a:rPr>
              <a:t>of all providers we regulate. The key questions are given a </a:t>
            </a:r>
            <a:r>
              <a:rPr lang="en-GB" sz="2400" b="1" i="0" u="none" strike="noStrike" kern="1200" cap="none" spc="0" baseline="0">
                <a:solidFill>
                  <a:srgbClr val="000000"/>
                </a:solidFill>
                <a:uFillTx/>
                <a:latin typeface="Arial"/>
              </a:rPr>
              <a:t>score and a rating </a:t>
            </a:r>
            <a:r>
              <a:rPr lang="en-GB" sz="2400" b="0" i="0" u="none" strike="noStrike" kern="1200" cap="none" spc="0" baseline="0">
                <a:solidFill>
                  <a:srgbClr val="000000"/>
                </a:solidFill>
                <a:uFillTx/>
                <a:latin typeface="Arial"/>
              </a:rPr>
              <a:t>using the quality statement scores. </a:t>
            </a:r>
          </a:p>
          <a:p>
            <a:pPr marL="457200" marR="0" lvl="0" indent="-457200" algn="l" defTabSz="457200" rtl="0" fontAlgn="auto" hangingPunct="1">
              <a:lnSpc>
                <a:spcPct val="100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en-GB" sz="2400" b="0" i="0" u="none" strike="noStrike" kern="1200" cap="none" spc="0" baseline="0">
                <a:solidFill>
                  <a:srgbClr val="000000"/>
                </a:solidFill>
                <a:uFillTx/>
                <a:latin typeface="Arial"/>
              </a:rPr>
              <a:t>We also give an </a:t>
            </a:r>
            <a:r>
              <a:rPr lang="en-GB" sz="2400" b="1" i="0" u="none" strike="noStrike" kern="1200" cap="none" spc="0" baseline="0">
                <a:solidFill>
                  <a:srgbClr val="000000"/>
                </a:solidFill>
                <a:uFillTx/>
                <a:latin typeface="Arial"/>
              </a:rPr>
              <a:t>overall service rating </a:t>
            </a:r>
            <a:r>
              <a:rPr lang="en-GB" sz="2400" b="0" i="0" u="none" strike="noStrike" kern="1200" cap="none" spc="0" baseline="0">
                <a:solidFill>
                  <a:srgbClr val="000000"/>
                </a:solidFill>
                <a:uFillTx/>
                <a:latin typeface="Arial"/>
              </a:rPr>
              <a:t>produced by aggregating the 5 key question ratings.</a:t>
            </a:r>
          </a:p>
        </p:txBody>
      </p:sp>
      <p:sp>
        <p:nvSpPr>
          <p:cNvPr id="3" name="Title: Use the accesibility checker">
            <a:extLst>
              <a:ext uri="{FF2B5EF4-FFF2-40B4-BE49-F238E27FC236}">
                <a16:creationId xmlns:a16="http://schemas.microsoft.com/office/drawing/2014/main" id="{4195DE1F-BB41-D9A6-290F-A41D180F54B9}"/>
              </a:ext>
            </a:extLst>
          </p:cNvPr>
          <p:cNvSpPr txBox="1">
            <a:spLocks noGrp="1"/>
          </p:cNvSpPr>
          <p:nvPr>
            <p:ph type="title"/>
          </p:nvPr>
        </p:nvSpPr>
        <p:spPr>
          <a:xfrm>
            <a:off x="352583" y="117738"/>
            <a:ext cx="10972315" cy="838605"/>
          </a:xfrm>
        </p:spPr>
        <p:txBody>
          <a:bodyPr/>
          <a:lstStyle/>
          <a:p>
            <a:pPr lvl="0"/>
            <a:r>
              <a:rPr lang="en-GB" sz="4267" cap="none">
                <a:solidFill>
                  <a:srgbClr val="5F2861"/>
                </a:solidFill>
              </a:rPr>
              <a:t>An overview: How do we reach a rating</a:t>
            </a:r>
          </a:p>
        </p:txBody>
      </p:sp>
      <p:grpSp>
        <p:nvGrpSpPr>
          <p:cNvPr id="4" name="Group 2">
            <a:extLst>
              <a:ext uri="{FF2B5EF4-FFF2-40B4-BE49-F238E27FC236}">
                <a16:creationId xmlns:a16="http://schemas.microsoft.com/office/drawing/2014/main" id="{9626D87F-6A3C-83F1-18D9-EDFD1167451B}"/>
              </a:ext>
            </a:extLst>
          </p:cNvPr>
          <p:cNvGrpSpPr/>
          <p:nvPr/>
        </p:nvGrpSpPr>
        <p:grpSpPr>
          <a:xfrm>
            <a:off x="1398565" y="4962531"/>
            <a:ext cx="9086640" cy="954112"/>
            <a:chOff x="1398565" y="4962531"/>
            <a:chExt cx="9086640" cy="954112"/>
          </a:xfrm>
        </p:grpSpPr>
        <p:sp>
          <p:nvSpPr>
            <p:cNvPr id="5" name="TextBox 3">
              <a:extLst>
                <a:ext uri="{FF2B5EF4-FFF2-40B4-BE49-F238E27FC236}">
                  <a16:creationId xmlns:a16="http://schemas.microsoft.com/office/drawing/2014/main" id="{882D020A-6E94-8929-2D8C-CA8A0707551A}"/>
                </a:ext>
              </a:extLst>
            </p:cNvPr>
            <p:cNvSpPr txBox="1"/>
            <p:nvPr/>
          </p:nvSpPr>
          <p:spPr>
            <a:xfrm>
              <a:off x="8936815" y="4962540"/>
              <a:ext cx="1548390" cy="95410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Arial"/>
                </a:rPr>
                <a:t>Key question ratings then determine the </a:t>
              </a:r>
              <a:r>
                <a:rPr lang="en-GB" sz="1400" b="1" i="0" u="none" strike="noStrike" kern="1200" cap="none" spc="0" baseline="0">
                  <a:solidFill>
                    <a:srgbClr val="000000"/>
                  </a:solidFill>
                  <a:uFillTx/>
                  <a:latin typeface="Arial"/>
                </a:rPr>
                <a:t>overall rating</a:t>
              </a:r>
            </a:p>
          </p:txBody>
        </p:sp>
        <p:grpSp>
          <p:nvGrpSpPr>
            <p:cNvPr id="6" name="Group 4">
              <a:extLst>
                <a:ext uri="{FF2B5EF4-FFF2-40B4-BE49-F238E27FC236}">
                  <a16:creationId xmlns:a16="http://schemas.microsoft.com/office/drawing/2014/main" id="{6360C495-E085-2396-51B4-CD77CF79C4B6}"/>
                </a:ext>
              </a:extLst>
            </p:cNvPr>
            <p:cNvGrpSpPr/>
            <p:nvPr/>
          </p:nvGrpSpPr>
          <p:grpSpPr>
            <a:xfrm>
              <a:off x="1398565" y="4962531"/>
              <a:ext cx="6941101" cy="954103"/>
              <a:chOff x="1398565" y="4962531"/>
              <a:chExt cx="6941101" cy="954103"/>
            </a:xfrm>
          </p:grpSpPr>
          <p:grpSp>
            <p:nvGrpSpPr>
              <p:cNvPr id="7" name="Group 6">
                <a:extLst>
                  <a:ext uri="{FF2B5EF4-FFF2-40B4-BE49-F238E27FC236}">
                    <a16:creationId xmlns:a16="http://schemas.microsoft.com/office/drawing/2014/main" id="{980B78EF-B15B-D82D-531D-8F9F9B06FB85}"/>
                  </a:ext>
                </a:extLst>
              </p:cNvPr>
              <p:cNvGrpSpPr/>
              <p:nvPr/>
            </p:nvGrpSpPr>
            <p:grpSpPr>
              <a:xfrm>
                <a:off x="3082085" y="4962531"/>
                <a:ext cx="5257581" cy="954103"/>
                <a:chOff x="3082085" y="4962531"/>
                <a:chExt cx="5257581" cy="954103"/>
              </a:xfrm>
            </p:grpSpPr>
            <p:sp>
              <p:nvSpPr>
                <p:cNvPr id="8" name="Rectangle 8">
                  <a:extLst>
                    <a:ext uri="{FF2B5EF4-FFF2-40B4-BE49-F238E27FC236}">
                      <a16:creationId xmlns:a16="http://schemas.microsoft.com/office/drawing/2014/main" id="{3CFF0A11-26E9-DFBF-D9AA-F84141A88A92}"/>
                    </a:ext>
                  </a:extLst>
                </p:cNvPr>
                <p:cNvSpPr/>
                <p:nvPr/>
              </p:nvSpPr>
              <p:spPr>
                <a:xfrm>
                  <a:off x="4233105" y="4962531"/>
                  <a:ext cx="1274033" cy="954103"/>
                </a:xfrm>
                <a:prstGeom prst="rect">
                  <a:avLst/>
                </a:prstGeom>
                <a:solidFill>
                  <a:srgbClr val="FFFFFF"/>
                </a:solidFill>
                <a:ln w="25402" cap="flat">
                  <a:solidFill>
                    <a:srgbClr val="8064A2"/>
                  </a:solidFill>
                  <a:prstDash val="solid"/>
                  <a:miter/>
                </a:ln>
              </p:spPr>
              <p:txBody>
                <a:bodyPr vert="horz" wrap="square" lIns="71999" tIns="35999" rIns="71999" bIns="35999"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b="1" i="0" u="none" strike="noStrike" kern="1200" cap="none" spc="0" baseline="0">
                      <a:solidFill>
                        <a:srgbClr val="000000"/>
                      </a:solidFill>
                      <a:uFillTx/>
                      <a:latin typeface="Arial"/>
                    </a:rPr>
                    <a:t>Quality statement scores</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b="0" i="0" u="none" strike="noStrike" kern="1200" cap="none" spc="0" baseline="0">
                      <a:solidFill>
                        <a:srgbClr val="000000"/>
                      </a:solidFill>
                      <a:uFillTx/>
                      <a:latin typeface="Arial"/>
                    </a:rPr>
                    <a:t>(produced by scoring model)</a:t>
                  </a:r>
                </a:p>
              </p:txBody>
            </p:sp>
            <p:sp>
              <p:nvSpPr>
                <p:cNvPr id="9" name="Rectangle 9">
                  <a:extLst>
                    <a:ext uri="{FF2B5EF4-FFF2-40B4-BE49-F238E27FC236}">
                      <a16:creationId xmlns:a16="http://schemas.microsoft.com/office/drawing/2014/main" id="{B77BA730-4506-2F48-44A6-5278306C79A7}"/>
                    </a:ext>
                  </a:extLst>
                </p:cNvPr>
                <p:cNvSpPr/>
                <p:nvPr/>
              </p:nvSpPr>
              <p:spPr>
                <a:xfrm>
                  <a:off x="7016502" y="4962531"/>
                  <a:ext cx="1323164" cy="954103"/>
                </a:xfrm>
                <a:prstGeom prst="rect">
                  <a:avLst/>
                </a:prstGeom>
                <a:solidFill>
                  <a:srgbClr val="FFFFFF"/>
                </a:solidFill>
                <a:ln w="25402" cap="flat">
                  <a:solidFill>
                    <a:srgbClr val="8064A2"/>
                  </a:solidFill>
                  <a:prstDash val="solid"/>
                  <a:miter/>
                </a:ln>
              </p:spPr>
              <p:txBody>
                <a:bodyPr vert="horz" wrap="square" lIns="35999" tIns="45720" rIns="35999"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b="1" i="0" u="none" strike="noStrike" kern="1200" cap="none" spc="0" baseline="0">
                      <a:solidFill>
                        <a:srgbClr val="000000"/>
                      </a:solidFill>
                      <a:uFillTx/>
                      <a:latin typeface="Arial"/>
                    </a:rPr>
                    <a:t>Key question score and rating</a:t>
                  </a:r>
                </a:p>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b="0" i="0" u="none" strike="noStrike" kern="1200" cap="none" spc="0" baseline="0">
                      <a:solidFill>
                        <a:srgbClr val="000000"/>
                      </a:solidFill>
                      <a:uFillTx/>
                      <a:latin typeface="Arial"/>
                    </a:rPr>
                    <a:t>(produced by scoring model)</a:t>
                  </a:r>
                </a:p>
              </p:txBody>
            </p:sp>
            <p:sp>
              <p:nvSpPr>
                <p:cNvPr id="10" name="Arrow: Right 11">
                  <a:extLst>
                    <a:ext uri="{FF2B5EF4-FFF2-40B4-BE49-F238E27FC236}">
                      <a16:creationId xmlns:a16="http://schemas.microsoft.com/office/drawing/2014/main" id="{3F22C56F-2B78-346C-4D26-C9BA96346F3E}"/>
                    </a:ext>
                  </a:extLst>
                </p:cNvPr>
                <p:cNvSpPr/>
                <p:nvPr/>
              </p:nvSpPr>
              <p:spPr>
                <a:xfrm>
                  <a:off x="3082085" y="5254837"/>
                  <a:ext cx="697906" cy="362431"/>
                </a:xfrm>
                <a:custGeom>
                  <a:avLst>
                    <a:gd name="f0" fmla="val 15991"/>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21600 0 f19"/>
                    <a:gd name="f28" fmla="*/ 0 f21 1"/>
                    <a:gd name="f29" fmla="*/ 21600 f21 1"/>
                    <a:gd name="f30" fmla="*/ f20 f13 1"/>
                    <a:gd name="f31" fmla="*/ f19 f12 1"/>
                    <a:gd name="f32" fmla="+- f24 0 f3"/>
                    <a:gd name="f33" fmla="+- f25 0 f3"/>
                    <a:gd name="f34" fmla="*/ f27 f20 1"/>
                    <a:gd name="f35" fmla="*/ f28 1 f21"/>
                    <a:gd name="f36" fmla="*/ f29 1 f21"/>
                    <a:gd name="f37" fmla="*/ f26 f13 1"/>
                    <a:gd name="f38" fmla="*/ f34 1 10800"/>
                    <a:gd name="f39" fmla="*/ f35 f12 1"/>
                    <a:gd name="f40" fmla="*/ f35 f13 1"/>
                    <a:gd name="f41" fmla="*/ f36 f13 1"/>
                    <a:gd name="f42" fmla="+- f19 f38 0"/>
                    <a:gd name="f43" fmla="*/ f42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39" t="f30" r="f43" b="f37"/>
                  <a:pathLst>
                    <a:path w="21600" h="21600">
                      <a:moveTo>
                        <a:pt x="f7" y="f20"/>
                      </a:moveTo>
                      <a:lnTo>
                        <a:pt x="f19" y="f20"/>
                      </a:lnTo>
                      <a:lnTo>
                        <a:pt x="f19" y="f7"/>
                      </a:lnTo>
                      <a:lnTo>
                        <a:pt x="f8" y="f9"/>
                      </a:lnTo>
                      <a:lnTo>
                        <a:pt x="f19" y="f8"/>
                      </a:lnTo>
                      <a:lnTo>
                        <a:pt x="f19" y="f26"/>
                      </a:lnTo>
                      <a:lnTo>
                        <a:pt x="f7" y="f26"/>
                      </a:lnTo>
                      <a:close/>
                    </a:path>
                  </a:pathLst>
                </a:custGeom>
                <a:solidFill>
                  <a:srgbClr val="FFFFFF"/>
                </a:solidFill>
                <a:ln w="25402" cap="flat">
                  <a:solidFill>
                    <a:srgbClr val="8064A2"/>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200" b="0" i="0" u="none" strike="noStrike" kern="1200" cap="none" spc="0" baseline="0">
                    <a:solidFill>
                      <a:srgbClr val="000000"/>
                    </a:solidFill>
                    <a:uFillTx/>
                    <a:latin typeface="Arial"/>
                  </a:endParaRPr>
                </a:p>
              </p:txBody>
            </p:sp>
            <p:sp>
              <p:nvSpPr>
                <p:cNvPr id="11" name="Arrow: Right 12">
                  <a:extLst>
                    <a:ext uri="{FF2B5EF4-FFF2-40B4-BE49-F238E27FC236}">
                      <a16:creationId xmlns:a16="http://schemas.microsoft.com/office/drawing/2014/main" id="{6F150828-2A44-57A2-2898-0A445E253E48}"/>
                    </a:ext>
                  </a:extLst>
                </p:cNvPr>
                <p:cNvSpPr/>
                <p:nvPr/>
              </p:nvSpPr>
              <p:spPr>
                <a:xfrm>
                  <a:off x="5916625" y="5254837"/>
                  <a:ext cx="690390" cy="362431"/>
                </a:xfrm>
                <a:custGeom>
                  <a:avLst>
                    <a:gd name="f0" fmla="val 15930"/>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21600 0 f19"/>
                    <a:gd name="f28" fmla="*/ 0 f21 1"/>
                    <a:gd name="f29" fmla="*/ 21600 f21 1"/>
                    <a:gd name="f30" fmla="*/ f20 f13 1"/>
                    <a:gd name="f31" fmla="*/ f19 f12 1"/>
                    <a:gd name="f32" fmla="+- f24 0 f3"/>
                    <a:gd name="f33" fmla="+- f25 0 f3"/>
                    <a:gd name="f34" fmla="*/ f27 f20 1"/>
                    <a:gd name="f35" fmla="*/ f28 1 f21"/>
                    <a:gd name="f36" fmla="*/ f29 1 f21"/>
                    <a:gd name="f37" fmla="*/ f26 f13 1"/>
                    <a:gd name="f38" fmla="*/ f34 1 10800"/>
                    <a:gd name="f39" fmla="*/ f35 f12 1"/>
                    <a:gd name="f40" fmla="*/ f35 f13 1"/>
                    <a:gd name="f41" fmla="*/ f36 f13 1"/>
                    <a:gd name="f42" fmla="+- f19 f38 0"/>
                    <a:gd name="f43" fmla="*/ f42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39" t="f30" r="f43" b="f37"/>
                  <a:pathLst>
                    <a:path w="21600" h="21600">
                      <a:moveTo>
                        <a:pt x="f7" y="f20"/>
                      </a:moveTo>
                      <a:lnTo>
                        <a:pt x="f19" y="f20"/>
                      </a:lnTo>
                      <a:lnTo>
                        <a:pt x="f19" y="f7"/>
                      </a:lnTo>
                      <a:lnTo>
                        <a:pt x="f8" y="f9"/>
                      </a:lnTo>
                      <a:lnTo>
                        <a:pt x="f19" y="f8"/>
                      </a:lnTo>
                      <a:lnTo>
                        <a:pt x="f19" y="f26"/>
                      </a:lnTo>
                      <a:lnTo>
                        <a:pt x="f7" y="f26"/>
                      </a:lnTo>
                      <a:close/>
                    </a:path>
                  </a:pathLst>
                </a:custGeom>
                <a:solidFill>
                  <a:srgbClr val="FFFFFF"/>
                </a:solidFill>
                <a:ln w="25402" cap="flat">
                  <a:solidFill>
                    <a:srgbClr val="8064A2"/>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200" b="0" i="0" u="none" strike="noStrike" kern="1200" cap="none" spc="0" baseline="0">
                    <a:solidFill>
                      <a:srgbClr val="000000"/>
                    </a:solidFill>
                    <a:uFillTx/>
                    <a:latin typeface="Arial"/>
                  </a:endParaRPr>
                </a:p>
              </p:txBody>
            </p:sp>
          </p:grpSp>
          <p:sp>
            <p:nvSpPr>
              <p:cNvPr id="12" name="Rectangle 7">
                <a:extLst>
                  <a:ext uri="{FF2B5EF4-FFF2-40B4-BE49-F238E27FC236}">
                    <a16:creationId xmlns:a16="http://schemas.microsoft.com/office/drawing/2014/main" id="{548A6F34-0FCE-C8B7-4508-762EF2339D31}"/>
                  </a:ext>
                </a:extLst>
              </p:cNvPr>
              <p:cNvSpPr/>
              <p:nvPr/>
            </p:nvSpPr>
            <p:spPr>
              <a:xfrm>
                <a:off x="1398565" y="4962531"/>
                <a:ext cx="1274033" cy="954103"/>
              </a:xfrm>
              <a:prstGeom prst="rect">
                <a:avLst/>
              </a:prstGeom>
              <a:solidFill>
                <a:srgbClr val="FFFFFF"/>
              </a:solidFill>
              <a:ln w="25402" cap="flat">
                <a:solidFill>
                  <a:srgbClr val="8064A2"/>
                </a:solidFill>
                <a:prstDash val="solid"/>
                <a:miter/>
              </a:ln>
            </p:spPr>
            <p:txBody>
              <a:bodyPr vert="horz" wrap="square" lIns="35999" tIns="35999" rIns="35999" bIns="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b="1" i="0" u="none" strike="noStrike" kern="1200" cap="none" spc="0" baseline="0">
                    <a:solidFill>
                      <a:srgbClr val="000000"/>
                    </a:solidFill>
                    <a:uFillTx/>
                    <a:latin typeface="Arial"/>
                  </a:rPr>
                  <a:t>Evidence category scores</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b="0" i="0" u="none" strike="noStrike" kern="1200" cap="none" spc="0" baseline="0">
                    <a:solidFill>
                      <a:srgbClr val="000000"/>
                    </a:solidFill>
                    <a:uFillTx/>
                    <a:latin typeface="Arial"/>
                  </a:rPr>
                  <a:t>(given by inspector/ assessor)</a:t>
                </a:r>
              </a:p>
            </p:txBody>
          </p:sp>
        </p:gr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2145706472">
    <p:spTree>
      <p:nvGrpSpPr>
        <p:cNvPr id="1" name=""/>
        <p:cNvGrpSpPr/>
        <p:nvPr/>
      </p:nvGrpSpPr>
      <p:grpSpPr>
        <a:xfrm>
          <a:off x="0" y="0"/>
          <a:ext cx="0" cy="0"/>
          <a:chOff x="0" y="0"/>
          <a:chExt cx="0" cy="0"/>
        </a:xfrm>
      </p:grpSpPr>
      <p:sp>
        <p:nvSpPr>
          <p:cNvPr id="2" name="Arrow: Right 4">
            <a:extLst>
              <a:ext uri="{FF2B5EF4-FFF2-40B4-BE49-F238E27FC236}">
                <a16:creationId xmlns:a16="http://schemas.microsoft.com/office/drawing/2014/main" id="{C43A54DF-0768-4E22-94F6-25A0B4103F7A}"/>
              </a:ext>
            </a:extLst>
          </p:cNvPr>
          <p:cNvSpPr/>
          <p:nvPr/>
        </p:nvSpPr>
        <p:spPr>
          <a:xfrm>
            <a:off x="7383423" y="4942578"/>
            <a:ext cx="1021083" cy="457200"/>
          </a:xfrm>
          <a:custGeom>
            <a:avLst>
              <a:gd name="f0" fmla="val 16764"/>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21600 0 f19"/>
              <a:gd name="f28" fmla="*/ 0 f21 1"/>
              <a:gd name="f29" fmla="*/ 21600 f21 1"/>
              <a:gd name="f30" fmla="*/ f20 f13 1"/>
              <a:gd name="f31" fmla="*/ f19 f12 1"/>
              <a:gd name="f32" fmla="+- f24 0 f3"/>
              <a:gd name="f33" fmla="+- f25 0 f3"/>
              <a:gd name="f34" fmla="*/ f27 f20 1"/>
              <a:gd name="f35" fmla="*/ f28 1 f21"/>
              <a:gd name="f36" fmla="*/ f29 1 f21"/>
              <a:gd name="f37" fmla="*/ f26 f13 1"/>
              <a:gd name="f38" fmla="*/ f34 1 10800"/>
              <a:gd name="f39" fmla="*/ f35 f12 1"/>
              <a:gd name="f40" fmla="*/ f35 f13 1"/>
              <a:gd name="f41" fmla="*/ f36 f13 1"/>
              <a:gd name="f42" fmla="+- f19 f38 0"/>
              <a:gd name="f43" fmla="*/ f42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39" t="f30" r="f43" b="f37"/>
            <a:pathLst>
              <a:path w="21600" h="21600">
                <a:moveTo>
                  <a:pt x="f7" y="f20"/>
                </a:moveTo>
                <a:lnTo>
                  <a:pt x="f19" y="f20"/>
                </a:lnTo>
                <a:lnTo>
                  <a:pt x="f19" y="f7"/>
                </a:lnTo>
                <a:lnTo>
                  <a:pt x="f8" y="f9"/>
                </a:lnTo>
                <a:lnTo>
                  <a:pt x="f19" y="f8"/>
                </a:lnTo>
                <a:lnTo>
                  <a:pt x="f19" y="f26"/>
                </a:lnTo>
                <a:lnTo>
                  <a:pt x="f7" y="f26"/>
                </a:lnTo>
                <a:close/>
              </a:path>
            </a:pathLst>
          </a:custGeom>
          <a:solidFill>
            <a:srgbClr val="FFFFFF"/>
          </a:solidFill>
          <a:ln w="25402" cap="flat">
            <a:solidFill>
              <a:srgbClr val="8064A2"/>
            </a:solidFill>
            <a:prstDash val="solid"/>
            <a:miter/>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Arial"/>
            </a:endParaRPr>
          </a:p>
        </p:txBody>
      </p:sp>
      <p:sp>
        <p:nvSpPr>
          <p:cNvPr id="3" name="Arrow: Right 5">
            <a:extLst>
              <a:ext uri="{FF2B5EF4-FFF2-40B4-BE49-F238E27FC236}">
                <a16:creationId xmlns:a16="http://schemas.microsoft.com/office/drawing/2014/main" id="{AB7E18C5-B87E-6096-7652-27C5A03756C8}"/>
              </a:ext>
            </a:extLst>
          </p:cNvPr>
          <p:cNvSpPr/>
          <p:nvPr/>
        </p:nvSpPr>
        <p:spPr>
          <a:xfrm>
            <a:off x="9783723" y="4957821"/>
            <a:ext cx="1021083" cy="457200"/>
          </a:xfrm>
          <a:custGeom>
            <a:avLst>
              <a:gd name="f0" fmla="val 16764"/>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21600 0 f19"/>
              <a:gd name="f28" fmla="*/ 0 f21 1"/>
              <a:gd name="f29" fmla="*/ 21600 f21 1"/>
              <a:gd name="f30" fmla="*/ f20 f13 1"/>
              <a:gd name="f31" fmla="*/ f19 f12 1"/>
              <a:gd name="f32" fmla="+- f24 0 f3"/>
              <a:gd name="f33" fmla="+- f25 0 f3"/>
              <a:gd name="f34" fmla="*/ f27 f20 1"/>
              <a:gd name="f35" fmla="*/ f28 1 f21"/>
              <a:gd name="f36" fmla="*/ f29 1 f21"/>
              <a:gd name="f37" fmla="*/ f26 f13 1"/>
              <a:gd name="f38" fmla="*/ f34 1 10800"/>
              <a:gd name="f39" fmla="*/ f35 f12 1"/>
              <a:gd name="f40" fmla="*/ f35 f13 1"/>
              <a:gd name="f41" fmla="*/ f36 f13 1"/>
              <a:gd name="f42" fmla="+- f19 f38 0"/>
              <a:gd name="f43" fmla="*/ f42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39" t="f30" r="f43" b="f37"/>
            <a:pathLst>
              <a:path w="21600" h="21600">
                <a:moveTo>
                  <a:pt x="f7" y="f20"/>
                </a:moveTo>
                <a:lnTo>
                  <a:pt x="f19" y="f20"/>
                </a:lnTo>
                <a:lnTo>
                  <a:pt x="f19" y="f7"/>
                </a:lnTo>
                <a:lnTo>
                  <a:pt x="f8" y="f9"/>
                </a:lnTo>
                <a:lnTo>
                  <a:pt x="f19" y="f8"/>
                </a:lnTo>
                <a:lnTo>
                  <a:pt x="f19" y="f26"/>
                </a:lnTo>
                <a:lnTo>
                  <a:pt x="f7" y="f26"/>
                </a:lnTo>
                <a:close/>
              </a:path>
            </a:pathLst>
          </a:custGeom>
          <a:solidFill>
            <a:srgbClr val="FFFFFF"/>
          </a:solidFill>
          <a:ln w="25402" cap="flat">
            <a:solidFill>
              <a:srgbClr val="8064A2"/>
            </a:solidFill>
            <a:prstDash val="solid"/>
            <a:miter/>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Arial"/>
            </a:endParaRPr>
          </a:p>
        </p:txBody>
      </p:sp>
      <p:sp>
        <p:nvSpPr>
          <p:cNvPr id="4" name="Arrow: Right 6">
            <a:extLst>
              <a:ext uri="{FF2B5EF4-FFF2-40B4-BE49-F238E27FC236}">
                <a16:creationId xmlns:a16="http://schemas.microsoft.com/office/drawing/2014/main" id="{C6F1CBAA-93C8-28EB-C9A1-769805E74938}"/>
              </a:ext>
            </a:extLst>
          </p:cNvPr>
          <p:cNvSpPr/>
          <p:nvPr/>
        </p:nvSpPr>
        <p:spPr>
          <a:xfrm>
            <a:off x="4205883" y="4942578"/>
            <a:ext cx="1021083" cy="457200"/>
          </a:xfrm>
          <a:custGeom>
            <a:avLst>
              <a:gd name="f0" fmla="val 16764"/>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21600 0 f19"/>
              <a:gd name="f28" fmla="*/ 0 f21 1"/>
              <a:gd name="f29" fmla="*/ 21600 f21 1"/>
              <a:gd name="f30" fmla="*/ f20 f13 1"/>
              <a:gd name="f31" fmla="*/ f19 f12 1"/>
              <a:gd name="f32" fmla="+- f24 0 f3"/>
              <a:gd name="f33" fmla="+- f25 0 f3"/>
              <a:gd name="f34" fmla="*/ f27 f20 1"/>
              <a:gd name="f35" fmla="*/ f28 1 f21"/>
              <a:gd name="f36" fmla="*/ f29 1 f21"/>
              <a:gd name="f37" fmla="*/ f26 f13 1"/>
              <a:gd name="f38" fmla="*/ f34 1 10800"/>
              <a:gd name="f39" fmla="*/ f35 f12 1"/>
              <a:gd name="f40" fmla="*/ f35 f13 1"/>
              <a:gd name="f41" fmla="*/ f36 f13 1"/>
              <a:gd name="f42" fmla="+- f19 f38 0"/>
              <a:gd name="f43" fmla="*/ f42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39" t="f30" r="f43" b="f37"/>
            <a:pathLst>
              <a:path w="21600" h="21600">
                <a:moveTo>
                  <a:pt x="f7" y="f20"/>
                </a:moveTo>
                <a:lnTo>
                  <a:pt x="f19" y="f20"/>
                </a:lnTo>
                <a:lnTo>
                  <a:pt x="f19" y="f7"/>
                </a:lnTo>
                <a:lnTo>
                  <a:pt x="f8" y="f9"/>
                </a:lnTo>
                <a:lnTo>
                  <a:pt x="f19" y="f8"/>
                </a:lnTo>
                <a:lnTo>
                  <a:pt x="f19" y="f26"/>
                </a:lnTo>
                <a:lnTo>
                  <a:pt x="f7" y="f26"/>
                </a:lnTo>
                <a:close/>
              </a:path>
            </a:pathLst>
          </a:custGeom>
          <a:solidFill>
            <a:srgbClr val="FFFFFF"/>
          </a:solidFill>
          <a:ln w="25402" cap="flat">
            <a:solidFill>
              <a:srgbClr val="8064A2"/>
            </a:solidFill>
            <a:prstDash val="solid"/>
            <a:miter/>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Arial"/>
            </a:endParaRPr>
          </a:p>
        </p:txBody>
      </p:sp>
      <p:sp>
        <p:nvSpPr>
          <p:cNvPr id="5" name="Rectangle 7">
            <a:extLst>
              <a:ext uri="{FF2B5EF4-FFF2-40B4-BE49-F238E27FC236}">
                <a16:creationId xmlns:a16="http://schemas.microsoft.com/office/drawing/2014/main" id="{40AFEDA2-B113-11E2-D5C9-3DBF014C0625}"/>
              </a:ext>
            </a:extLst>
          </p:cNvPr>
          <p:cNvSpPr/>
          <p:nvPr/>
        </p:nvSpPr>
        <p:spPr>
          <a:xfrm>
            <a:off x="5868061" y="1198988"/>
            <a:ext cx="6058951" cy="2696483"/>
          </a:xfrm>
          <a:prstGeom prst="rect">
            <a:avLst/>
          </a:prstGeom>
          <a:solidFill>
            <a:srgbClr val="FFFFFF"/>
          </a:solidFill>
          <a:ln w="25402" cap="flat">
            <a:solidFill>
              <a:srgbClr val="4F81BD"/>
            </a:solidFill>
            <a:prstDash val="solid"/>
            <a:miter/>
          </a:ln>
        </p:spPr>
        <p:txBody>
          <a:bodyPr vert="horz" wrap="square" lIns="91440" tIns="45720" rIns="91440" bIns="45720" anchor="ctr" anchorCtr="0" compatLnSpc="1">
            <a:noAutofit/>
          </a:bodyPr>
          <a:lstStyle/>
          <a:p>
            <a:pPr marL="0" marR="0" lvl="0" indent="0" algn="l" defTabSz="457200" rtl="0" fontAlgn="auto" hangingPunct="1">
              <a:lnSpc>
                <a:spcPct val="100000"/>
              </a:lnSpc>
              <a:spcBef>
                <a:spcPts val="0"/>
              </a:spcBef>
              <a:spcAft>
                <a:spcPts val="600"/>
              </a:spcAft>
              <a:buNone/>
              <a:tabLst/>
              <a:defRPr sz="1800" b="0" i="0" u="none" strike="noStrike" kern="0" cap="none" spc="0" baseline="0">
                <a:solidFill>
                  <a:srgbClr val="000000"/>
                </a:solidFill>
                <a:uFillTx/>
              </a:defRPr>
            </a:pPr>
            <a:r>
              <a:rPr lang="en-GB" sz="2000" b="1" i="0" u="none" strike="noStrike" kern="1200" cap="none" spc="0" baseline="0">
                <a:solidFill>
                  <a:srgbClr val="000000"/>
                </a:solidFill>
                <a:uFillTx/>
                <a:latin typeface="Arial"/>
              </a:rPr>
              <a:t>Scoring scale</a:t>
            </a:r>
          </a:p>
          <a:p>
            <a:pPr marL="457200" marR="0" lvl="1" indent="0" algn="l" defTabSz="457200" rtl="0" fontAlgn="auto" hangingPunct="1">
              <a:lnSpc>
                <a:spcPct val="100000"/>
              </a:lnSpc>
              <a:spcBef>
                <a:spcPts val="0"/>
              </a:spcBef>
              <a:spcAft>
                <a:spcPts val="600"/>
              </a:spcAft>
              <a:buNone/>
              <a:tabLst/>
              <a:defRPr sz="1800" b="0" i="0" u="none" strike="noStrike" kern="0" cap="none" spc="0" baseline="0">
                <a:solidFill>
                  <a:srgbClr val="000000"/>
                </a:solidFill>
                <a:uFillTx/>
              </a:defRPr>
            </a:pPr>
            <a:r>
              <a:rPr lang="en-GB" sz="2400" b="1" i="0" u="none" strike="noStrike" kern="1200" cap="none" spc="0" baseline="0">
                <a:solidFill>
                  <a:srgbClr val="000000"/>
                </a:solidFill>
                <a:uFillTx/>
                <a:latin typeface="Arial"/>
              </a:rPr>
              <a:t>4.</a:t>
            </a:r>
            <a:r>
              <a:rPr lang="en-GB" sz="2400" b="0" i="0" u="none" strike="noStrike" kern="1200" cap="none" spc="0" baseline="0">
                <a:solidFill>
                  <a:srgbClr val="000000"/>
                </a:solidFill>
                <a:uFillTx/>
                <a:latin typeface="Arial"/>
              </a:rPr>
              <a:t> </a:t>
            </a:r>
            <a:r>
              <a:rPr lang="en-US" sz="1800" b="0" i="0" u="none" strike="noStrike" kern="1200" cap="none" spc="0" baseline="0">
                <a:solidFill>
                  <a:srgbClr val="000000"/>
                </a:solidFill>
                <a:uFillTx/>
                <a:latin typeface="Arial"/>
              </a:rPr>
              <a:t>Evidence shows an exceptional standard of care</a:t>
            </a:r>
          </a:p>
          <a:p>
            <a:pPr marL="457200" marR="0" lvl="1" indent="0" algn="l" defTabSz="457200" rtl="0" fontAlgn="auto" hangingPunct="1">
              <a:lnSpc>
                <a:spcPct val="100000"/>
              </a:lnSpc>
              <a:spcBef>
                <a:spcPts val="0"/>
              </a:spcBef>
              <a:spcAft>
                <a:spcPts val="600"/>
              </a:spcAft>
              <a:buNone/>
              <a:tabLst/>
              <a:defRPr sz="1800" b="0" i="0" u="none" strike="noStrike" kern="0" cap="none" spc="0" baseline="0">
                <a:solidFill>
                  <a:srgbClr val="000000"/>
                </a:solidFill>
                <a:uFillTx/>
              </a:defRPr>
            </a:pPr>
            <a:r>
              <a:rPr lang="en-US" sz="2400" b="1" i="0" u="none" strike="noStrike" kern="1200" cap="none" spc="0" baseline="0">
                <a:solidFill>
                  <a:srgbClr val="000000"/>
                </a:solidFill>
                <a:uFillTx/>
                <a:latin typeface="Arial"/>
              </a:rPr>
              <a:t>3. </a:t>
            </a:r>
            <a:r>
              <a:rPr lang="en-US" sz="1800" b="0" i="0" u="none" strike="noStrike" kern="1200" cap="none" spc="0" baseline="0">
                <a:solidFill>
                  <a:srgbClr val="000000"/>
                </a:solidFill>
                <a:uFillTx/>
                <a:latin typeface="Arial"/>
              </a:rPr>
              <a:t>Evidence shows a good standard of care</a:t>
            </a:r>
          </a:p>
          <a:p>
            <a:pPr marL="457200" marR="0" lvl="1" indent="0" algn="l" defTabSz="457200" rtl="0" fontAlgn="auto" hangingPunct="1">
              <a:lnSpc>
                <a:spcPct val="100000"/>
              </a:lnSpc>
              <a:spcBef>
                <a:spcPts val="0"/>
              </a:spcBef>
              <a:spcAft>
                <a:spcPts val="600"/>
              </a:spcAft>
              <a:buNone/>
              <a:tabLst/>
              <a:defRPr sz="1800" b="0" i="0" u="none" strike="noStrike" kern="0" cap="none" spc="0" baseline="0">
                <a:solidFill>
                  <a:srgbClr val="000000"/>
                </a:solidFill>
                <a:uFillTx/>
              </a:defRPr>
            </a:pPr>
            <a:r>
              <a:rPr lang="en-US" sz="2400" b="1" i="0" u="none" strike="noStrike" kern="1200" cap="none" spc="0" baseline="0">
                <a:solidFill>
                  <a:srgbClr val="000000"/>
                </a:solidFill>
                <a:uFillTx/>
                <a:latin typeface="Arial"/>
              </a:rPr>
              <a:t>2</a:t>
            </a:r>
            <a:r>
              <a:rPr lang="en-US" sz="2400" b="0" i="0" u="none" strike="noStrike" kern="1200" cap="none" spc="0" baseline="0">
                <a:solidFill>
                  <a:srgbClr val="000000"/>
                </a:solidFill>
                <a:uFillTx/>
                <a:latin typeface="Arial"/>
              </a:rPr>
              <a:t>. </a:t>
            </a:r>
            <a:r>
              <a:rPr lang="en-US" sz="1800" b="0" i="0" u="none" strike="noStrike" kern="1200" cap="none" spc="0" baseline="0">
                <a:solidFill>
                  <a:srgbClr val="000000"/>
                </a:solidFill>
                <a:uFillTx/>
                <a:latin typeface="Arial"/>
              </a:rPr>
              <a:t>Evidence shows some shortfalls in the standard of care</a:t>
            </a:r>
            <a:endParaRPr lang="en-GB" sz="1800" b="0" i="0" u="none" strike="noStrike" kern="1200" cap="none" spc="0" baseline="0">
              <a:solidFill>
                <a:srgbClr val="000000"/>
              </a:solidFill>
              <a:uFillTx/>
              <a:latin typeface="Arial"/>
            </a:endParaRPr>
          </a:p>
          <a:p>
            <a:pPr marL="457200" marR="0" lvl="1" indent="0" algn="l" defTabSz="457200" rtl="0" fontAlgn="auto" hangingPunct="1">
              <a:lnSpc>
                <a:spcPct val="100000"/>
              </a:lnSpc>
              <a:spcBef>
                <a:spcPts val="0"/>
              </a:spcBef>
              <a:spcAft>
                <a:spcPts val="600"/>
              </a:spcAft>
              <a:buNone/>
              <a:tabLst/>
              <a:defRPr sz="1800" b="0" i="0" u="none" strike="noStrike" kern="0" cap="none" spc="0" baseline="0">
                <a:solidFill>
                  <a:srgbClr val="000000"/>
                </a:solidFill>
                <a:uFillTx/>
              </a:defRPr>
            </a:pPr>
            <a:r>
              <a:rPr lang="en-GB" sz="2000" b="1" i="0" u="none" strike="noStrike" kern="1200" cap="none" spc="0" baseline="0">
                <a:solidFill>
                  <a:srgbClr val="000000"/>
                </a:solidFill>
                <a:uFillTx/>
                <a:latin typeface="Arial"/>
              </a:rPr>
              <a:t>1. </a:t>
            </a:r>
            <a:r>
              <a:rPr lang="en-US" sz="1800" b="0" i="0" u="none" strike="noStrike" kern="1200" cap="none" spc="0" baseline="0">
                <a:solidFill>
                  <a:srgbClr val="000000"/>
                </a:solidFill>
                <a:uFillTx/>
                <a:latin typeface="Arial"/>
              </a:rPr>
              <a:t>Evidence shows significant shortfalls in the standard of care</a:t>
            </a:r>
            <a:endParaRPr lang="en-GB" sz="1800" b="0" i="0" u="none" strike="noStrike" kern="1200" cap="none" spc="0" baseline="0">
              <a:solidFill>
                <a:srgbClr val="000000"/>
              </a:solidFill>
              <a:uFillTx/>
              <a:latin typeface="Arial"/>
            </a:endParaRPr>
          </a:p>
        </p:txBody>
      </p:sp>
      <p:sp>
        <p:nvSpPr>
          <p:cNvPr id="6" name="TextBox 8">
            <a:extLst>
              <a:ext uri="{FF2B5EF4-FFF2-40B4-BE49-F238E27FC236}">
                <a16:creationId xmlns:a16="http://schemas.microsoft.com/office/drawing/2014/main" id="{344E5505-BFD7-DAE5-EE91-72D80A4B5FA8}"/>
              </a:ext>
            </a:extLst>
          </p:cNvPr>
          <p:cNvSpPr txBox="1"/>
          <p:nvPr/>
        </p:nvSpPr>
        <p:spPr>
          <a:xfrm>
            <a:off x="358143" y="525752"/>
            <a:ext cx="6873243" cy="5262975"/>
          </a:xfrm>
          <a:prstGeom prst="rect">
            <a:avLst/>
          </a:prstGeom>
          <a:noFill/>
          <a:ln cap="flat">
            <a:noFill/>
          </a:ln>
        </p:spPr>
        <p:txBody>
          <a:bodyPr vert="horz" wrap="square" lIns="91440" tIns="45720" rIns="91440" bIns="45720" anchor="t"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20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20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000" b="1" i="0" u="none" strike="noStrike" kern="1200" cap="none" spc="0" baseline="0">
                <a:solidFill>
                  <a:srgbClr val="000000"/>
                </a:solidFill>
                <a:uFillTx/>
                <a:latin typeface="Arial"/>
              </a:rPr>
              <a:t>Required categories:</a:t>
            </a:r>
          </a:p>
          <a:p>
            <a:pPr marL="285750" marR="0" lvl="0" indent="-28575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2000" b="0" i="0" u="none" strike="noStrike" kern="1200" cap="none" spc="0" baseline="0">
                <a:solidFill>
                  <a:srgbClr val="000000"/>
                </a:solidFill>
                <a:uFillTx/>
                <a:latin typeface="Arial"/>
              </a:rPr>
              <a:t>People’s experience</a:t>
            </a:r>
          </a:p>
          <a:p>
            <a:pPr marL="285750" marR="0" lvl="0" indent="-28575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2000" b="0" i="0" u="none" strike="noStrike" kern="1200" cap="none" spc="0" baseline="0">
                <a:solidFill>
                  <a:srgbClr val="000000"/>
                </a:solidFill>
                <a:uFillTx/>
                <a:latin typeface="Arial"/>
              </a:rPr>
              <a:t>Feedback from staff and leaders</a:t>
            </a:r>
          </a:p>
          <a:p>
            <a:pPr marL="285750" marR="0" lvl="0" indent="-28575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2000" b="0" i="0" u="none" strike="noStrike" kern="1200" cap="none" spc="0" baseline="0">
                <a:solidFill>
                  <a:srgbClr val="000000"/>
                </a:solidFill>
                <a:uFillTx/>
                <a:latin typeface="Arial"/>
              </a:rPr>
              <a:t>Observation</a:t>
            </a:r>
          </a:p>
          <a:p>
            <a:pPr marL="285750" marR="0" lvl="0" indent="-28575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2000" b="0" i="0" u="none" strike="sngStrike" kern="1200" cap="none" spc="0" baseline="0">
                <a:solidFill>
                  <a:srgbClr val="000000"/>
                </a:solidFill>
                <a:uFillTx/>
                <a:latin typeface="Arial"/>
              </a:rPr>
              <a:t>Feedback from partners</a:t>
            </a:r>
          </a:p>
          <a:p>
            <a:pPr marL="285750" marR="0" lvl="0" indent="-28575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2000" b="0" i="0" u="none" strike="noStrike" kern="1200" cap="none" spc="0" baseline="0">
                <a:solidFill>
                  <a:srgbClr val="000000"/>
                </a:solidFill>
                <a:uFillTx/>
                <a:latin typeface="Arial"/>
              </a:rPr>
              <a:t>Processes</a:t>
            </a:r>
          </a:p>
          <a:p>
            <a:pPr marL="285750" marR="0" lvl="0" indent="-28575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2000" b="0" i="0" u="none" strike="sngStrike" kern="1200" cap="none" spc="0" baseline="0">
                <a:solidFill>
                  <a:srgbClr val="000000"/>
                </a:solidFill>
                <a:uFillTx/>
                <a:latin typeface="Arial"/>
              </a:rPr>
              <a:t>Outcomes</a:t>
            </a: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2000" b="0"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000" b="1" i="0" u="none" strike="noStrike" kern="1200" cap="none" spc="0" baseline="0">
                <a:solidFill>
                  <a:srgbClr val="000000"/>
                </a:solidFill>
                <a:uFillTx/>
                <a:latin typeface="Arial"/>
              </a:rPr>
              <a:t>Scores given:</a:t>
            </a: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000" b="0" i="0" u="none" strike="noStrike" kern="1200" cap="none" spc="0" baseline="0">
                <a:solidFill>
                  <a:srgbClr val="000000"/>
                </a:solidFill>
                <a:uFillTx/>
                <a:latin typeface="Arial"/>
              </a:rPr>
              <a:t>Peoples experience </a:t>
            </a:r>
            <a:r>
              <a:rPr lang="en-GB" sz="2400" b="1" i="0" u="none" strike="noStrike" kern="1200" cap="none" spc="0" baseline="0">
                <a:solidFill>
                  <a:srgbClr val="000000"/>
                </a:solidFill>
                <a:uFillTx/>
                <a:latin typeface="Arial"/>
              </a:rPr>
              <a:t>3</a:t>
            </a: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000" b="0" i="0" u="none" strike="noStrike" kern="1200" cap="none" spc="0" baseline="0">
                <a:solidFill>
                  <a:srgbClr val="000000"/>
                </a:solidFill>
                <a:uFillTx/>
                <a:latin typeface="Arial"/>
              </a:rPr>
              <a:t>Feedback from staff and leaders </a:t>
            </a:r>
            <a:r>
              <a:rPr lang="en-GB" sz="2400" b="1" i="0" u="none" strike="noStrike" kern="1200" cap="none" spc="0" baseline="0">
                <a:solidFill>
                  <a:srgbClr val="000000"/>
                </a:solidFill>
                <a:uFillTx/>
                <a:latin typeface="Arial"/>
              </a:rPr>
              <a:t>3</a:t>
            </a: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000" b="0" i="0" u="none" strike="noStrike" kern="1200" cap="none" spc="0" baseline="0">
                <a:solidFill>
                  <a:srgbClr val="000000"/>
                </a:solidFill>
                <a:uFillTx/>
                <a:latin typeface="Arial"/>
              </a:rPr>
              <a:t>Observation </a:t>
            </a:r>
            <a:r>
              <a:rPr lang="en-GB" sz="2400" b="1" i="0" u="none" strike="noStrike" kern="1200" cap="none" spc="0" baseline="0">
                <a:solidFill>
                  <a:srgbClr val="000000"/>
                </a:solidFill>
                <a:uFillTx/>
                <a:latin typeface="Arial"/>
              </a:rPr>
              <a:t>3</a:t>
            </a: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000" b="0" i="0" u="none" strike="noStrike" kern="1200" cap="none" spc="0" baseline="0">
                <a:solidFill>
                  <a:srgbClr val="000000"/>
                </a:solidFill>
                <a:uFillTx/>
                <a:latin typeface="Arial"/>
              </a:rPr>
              <a:t>Processes </a:t>
            </a:r>
            <a:r>
              <a:rPr lang="en-GB" sz="2400" b="1" i="0" u="none" strike="noStrike" kern="1200" cap="none" spc="0" baseline="0">
                <a:solidFill>
                  <a:srgbClr val="000000"/>
                </a:solidFill>
                <a:uFillTx/>
                <a:latin typeface="Arial"/>
              </a:rPr>
              <a:t>2</a:t>
            </a: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2000" b="1" i="0" u="none" strike="noStrike" kern="1200" cap="none" spc="0" baseline="0">
              <a:solidFill>
                <a:srgbClr val="000000"/>
              </a:solidFill>
              <a:uFillTx/>
              <a:latin typeface="Arial"/>
            </a:endParaRPr>
          </a:p>
        </p:txBody>
      </p:sp>
      <p:sp>
        <p:nvSpPr>
          <p:cNvPr id="7" name="Rectangle 9">
            <a:extLst>
              <a:ext uri="{FF2B5EF4-FFF2-40B4-BE49-F238E27FC236}">
                <a16:creationId xmlns:a16="http://schemas.microsoft.com/office/drawing/2014/main" id="{A89AEEB3-F215-6F37-5E96-B1A9468F613B}"/>
              </a:ext>
            </a:extLst>
          </p:cNvPr>
          <p:cNvSpPr/>
          <p:nvPr/>
        </p:nvSpPr>
        <p:spPr>
          <a:xfrm>
            <a:off x="5665119" y="4782558"/>
            <a:ext cx="1440180" cy="807716"/>
          </a:xfrm>
          <a:prstGeom prst="rect">
            <a:avLst/>
          </a:prstGeom>
          <a:solidFill>
            <a:srgbClr val="FFFFFF"/>
          </a:solidFill>
          <a:ln w="25402" cap="flat">
            <a:solidFill>
              <a:srgbClr val="8064A2"/>
            </a:solidFill>
            <a:prstDash val="solid"/>
            <a:miter/>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0" i="0" u="none" strike="noStrike" kern="1200" cap="none" spc="0" baseline="0">
                <a:solidFill>
                  <a:srgbClr val="000000"/>
                </a:solidFill>
                <a:uFillTx/>
                <a:latin typeface="Arial"/>
              </a:rPr>
              <a:t>Total of </a:t>
            </a:r>
            <a:r>
              <a:rPr lang="en-GB" sz="1800" b="1" i="0" u="none" strike="noStrike" kern="1200" cap="none" spc="0" baseline="0">
                <a:solidFill>
                  <a:srgbClr val="000000"/>
                </a:solidFill>
                <a:uFillTx/>
                <a:latin typeface="Arial"/>
              </a:rPr>
              <a:t>11</a:t>
            </a:r>
            <a:r>
              <a:rPr lang="en-GB" sz="1800" b="0" i="0" u="none" strike="noStrike" kern="1200" cap="none" spc="0" baseline="0">
                <a:solidFill>
                  <a:srgbClr val="000000"/>
                </a:solidFill>
                <a:uFillTx/>
                <a:latin typeface="Arial"/>
              </a:rPr>
              <a:t> (out of a possible 16)</a:t>
            </a:r>
          </a:p>
        </p:txBody>
      </p:sp>
      <p:sp>
        <p:nvSpPr>
          <p:cNvPr id="8" name="Rectangle 10">
            <a:extLst>
              <a:ext uri="{FF2B5EF4-FFF2-40B4-BE49-F238E27FC236}">
                <a16:creationId xmlns:a16="http://schemas.microsoft.com/office/drawing/2014/main" id="{2EE777DD-CA22-1EC2-FB14-E7847B5A6508}"/>
              </a:ext>
            </a:extLst>
          </p:cNvPr>
          <p:cNvSpPr/>
          <p:nvPr/>
        </p:nvSpPr>
        <p:spPr>
          <a:xfrm>
            <a:off x="8777883" y="4889241"/>
            <a:ext cx="784856" cy="579116"/>
          </a:xfrm>
          <a:prstGeom prst="rect">
            <a:avLst/>
          </a:prstGeom>
          <a:solidFill>
            <a:srgbClr val="FFFFFF"/>
          </a:solidFill>
          <a:ln w="25402" cap="flat">
            <a:solidFill>
              <a:srgbClr val="8064A2"/>
            </a:solidFill>
            <a:prstDash val="solid"/>
            <a:miter/>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solidFill>
                  <a:srgbClr val="000000"/>
                </a:solidFill>
                <a:uFillTx/>
                <a:latin typeface="Arial"/>
              </a:rPr>
              <a:t>69%</a:t>
            </a:r>
          </a:p>
        </p:txBody>
      </p:sp>
      <p:sp>
        <p:nvSpPr>
          <p:cNvPr id="9" name="TextBox 11">
            <a:extLst>
              <a:ext uri="{FF2B5EF4-FFF2-40B4-BE49-F238E27FC236}">
                <a16:creationId xmlns:a16="http://schemas.microsoft.com/office/drawing/2014/main" id="{9C9B13FF-4FBF-99AE-3139-6E4F950B5126}"/>
              </a:ext>
            </a:extLst>
          </p:cNvPr>
          <p:cNvSpPr txBox="1"/>
          <p:nvPr/>
        </p:nvSpPr>
        <p:spPr>
          <a:xfrm>
            <a:off x="10416661" y="5588227"/>
            <a:ext cx="1789892" cy="523219"/>
          </a:xfrm>
          <a:prstGeom prst="rect">
            <a:avLst/>
          </a:prstGeom>
          <a:noFill/>
          <a:ln cap="flat">
            <a:noFill/>
          </a:ln>
        </p:spPr>
        <p:txBody>
          <a:bodyPr vert="horz" wrap="square" lIns="91440" tIns="45720" rIns="91440" bIns="45720" anchor="t" anchorCtr="1" compatLnSpc="1">
            <a:sp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1" i="0" u="none" strike="noStrike" kern="1200" cap="none" spc="0" baseline="0">
                <a:solidFill>
                  <a:srgbClr val="000000"/>
                </a:solidFill>
                <a:uFillTx/>
                <a:latin typeface="Arial"/>
              </a:rPr>
              <a:t>Quality statement score </a:t>
            </a:r>
          </a:p>
        </p:txBody>
      </p:sp>
      <p:sp>
        <p:nvSpPr>
          <p:cNvPr id="10" name="Rectangle 12">
            <a:extLst>
              <a:ext uri="{FF2B5EF4-FFF2-40B4-BE49-F238E27FC236}">
                <a16:creationId xmlns:a16="http://schemas.microsoft.com/office/drawing/2014/main" id="{BE363438-A287-746B-AE8A-6496FCB5EC7D}"/>
              </a:ext>
            </a:extLst>
          </p:cNvPr>
          <p:cNvSpPr/>
          <p:nvPr/>
        </p:nvSpPr>
        <p:spPr>
          <a:xfrm>
            <a:off x="10995303" y="4881615"/>
            <a:ext cx="784856" cy="579116"/>
          </a:xfrm>
          <a:prstGeom prst="rect">
            <a:avLst/>
          </a:prstGeom>
          <a:solidFill>
            <a:srgbClr val="92D050"/>
          </a:solidFill>
          <a:ln w="25402" cap="flat">
            <a:solidFill>
              <a:srgbClr val="000000"/>
            </a:solidFill>
            <a:prstDash val="solid"/>
            <a:miter/>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400" b="1" i="0" u="none" strike="noStrike" kern="1200" cap="none" spc="0" baseline="0">
                <a:solidFill>
                  <a:srgbClr val="000000"/>
                </a:solidFill>
                <a:uFillTx/>
                <a:latin typeface="Arial"/>
              </a:rPr>
              <a:t>3</a:t>
            </a:r>
          </a:p>
        </p:txBody>
      </p:sp>
      <p:sp>
        <p:nvSpPr>
          <p:cNvPr id="11" name="TextBox 13">
            <a:extLst>
              <a:ext uri="{FF2B5EF4-FFF2-40B4-BE49-F238E27FC236}">
                <a16:creationId xmlns:a16="http://schemas.microsoft.com/office/drawing/2014/main" id="{1855C585-E9E8-A63A-5B35-D1B9AC69F34B}"/>
              </a:ext>
            </a:extLst>
          </p:cNvPr>
          <p:cNvSpPr txBox="1"/>
          <p:nvPr/>
        </p:nvSpPr>
        <p:spPr>
          <a:xfrm>
            <a:off x="8754666" y="4076276"/>
            <a:ext cx="3172346" cy="492440"/>
          </a:xfrm>
          <a:prstGeom prst="rect">
            <a:avLst/>
          </a:prstGeom>
          <a:noFill/>
          <a:ln cap="flat">
            <a:noFill/>
          </a:ln>
        </p:spPr>
        <p:txBody>
          <a:bodyPr vert="horz" wrap="none" lIns="0" tIns="0" rIns="0" bIns="0" anchor="t"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b="1" i="0" u="none" strike="noStrike" kern="1200" cap="none" spc="0" baseline="0">
                <a:solidFill>
                  <a:srgbClr val="000000"/>
                </a:solidFill>
                <a:uFillTx/>
                <a:latin typeface="Arial"/>
              </a:rPr>
              <a:t>All categories have equal weight</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600" b="0" i="0" u="none" strike="noStrike" kern="0" cap="none" spc="0" baseline="0">
              <a:solidFill>
                <a:srgbClr val="000000"/>
              </a:solidFill>
              <a:uFillTx/>
              <a:latin typeface="Arial"/>
            </a:endParaRPr>
          </a:p>
        </p:txBody>
      </p:sp>
      <p:sp>
        <p:nvSpPr>
          <p:cNvPr id="12" name="Title 1">
            <a:extLst>
              <a:ext uri="{FF2B5EF4-FFF2-40B4-BE49-F238E27FC236}">
                <a16:creationId xmlns:a16="http://schemas.microsoft.com/office/drawing/2014/main" id="{D83C8CC8-973C-F298-6B91-9AE9C2640A5F}"/>
              </a:ext>
            </a:extLst>
          </p:cNvPr>
          <p:cNvSpPr txBox="1"/>
          <p:nvPr/>
        </p:nvSpPr>
        <p:spPr>
          <a:xfrm>
            <a:off x="374190" y="286243"/>
            <a:ext cx="11640229" cy="1236543"/>
          </a:xfrm>
          <a:prstGeom prst="rect">
            <a:avLst/>
          </a:prstGeom>
          <a:noFill/>
          <a:ln cap="flat">
            <a:noFill/>
          </a:ln>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4000" b="1" i="0" u="none" strike="noStrike" kern="0" cap="none" spc="0" baseline="0">
                <a:solidFill>
                  <a:srgbClr val="5F2861"/>
                </a:solidFill>
                <a:uFillTx/>
                <a:latin typeface="Arial"/>
                <a:ea typeface="Arial"/>
                <a:cs typeface="Arial"/>
              </a:rPr>
              <a:t>Example: QS – involving people to manage risk</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214570647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E266F-AD51-50B1-0BAB-29E2BD701F94}"/>
              </a:ext>
            </a:extLst>
          </p:cNvPr>
          <p:cNvSpPr txBox="1"/>
          <p:nvPr/>
        </p:nvSpPr>
        <p:spPr>
          <a:xfrm>
            <a:off x="374190" y="286243"/>
            <a:ext cx="11640229" cy="1236543"/>
          </a:xfrm>
          <a:prstGeom prst="rect">
            <a:avLst/>
          </a:prstGeom>
          <a:noFill/>
          <a:ln cap="flat">
            <a:noFill/>
          </a:ln>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4000" b="1" i="0" u="none" strike="noStrike" kern="0" cap="none" spc="0" baseline="0">
                <a:solidFill>
                  <a:srgbClr val="5F2861"/>
                </a:solidFill>
                <a:uFillTx/>
                <a:latin typeface="Arial"/>
                <a:ea typeface="Arial"/>
                <a:cs typeface="Arial"/>
              </a:rPr>
              <a:t>Example: continued</a:t>
            </a:r>
          </a:p>
        </p:txBody>
      </p:sp>
      <p:sp>
        <p:nvSpPr>
          <p:cNvPr id="3" name="TextBox 1">
            <a:extLst>
              <a:ext uri="{FF2B5EF4-FFF2-40B4-BE49-F238E27FC236}">
                <a16:creationId xmlns:a16="http://schemas.microsoft.com/office/drawing/2014/main" id="{EF8FC71D-F6BD-B9BB-3B12-A718C2FF80BC}"/>
              </a:ext>
            </a:extLst>
          </p:cNvPr>
          <p:cNvSpPr txBox="1"/>
          <p:nvPr/>
        </p:nvSpPr>
        <p:spPr>
          <a:xfrm>
            <a:off x="189591" y="5206264"/>
            <a:ext cx="5044973" cy="369335"/>
          </a:xfrm>
          <a:prstGeom prst="rect">
            <a:avLst/>
          </a:prstGeom>
          <a:noFill/>
          <a:ln cap="flat">
            <a:noFill/>
          </a:ln>
        </p:spPr>
        <p:txBody>
          <a:bodyPr vert="horz" wrap="none" lIns="91440" tIns="45720" rIns="91440" bIns="45720" anchor="t"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0" i="1" u="none" strike="noStrike" kern="1200" cap="none" spc="0" baseline="0">
                <a:solidFill>
                  <a:srgbClr val="000000"/>
                </a:solidFill>
                <a:uFillTx/>
                <a:latin typeface="Arial"/>
              </a:rPr>
              <a:t>Remember… 8 is the minimum score (not zero)</a:t>
            </a:r>
          </a:p>
        </p:txBody>
      </p:sp>
      <p:grpSp>
        <p:nvGrpSpPr>
          <p:cNvPr id="4" name="Group 3">
            <a:extLst>
              <a:ext uri="{FF2B5EF4-FFF2-40B4-BE49-F238E27FC236}">
                <a16:creationId xmlns:a16="http://schemas.microsoft.com/office/drawing/2014/main" id="{6244937A-C3F9-FEBA-1E98-E7B767301DA7}"/>
              </a:ext>
            </a:extLst>
          </p:cNvPr>
          <p:cNvGrpSpPr/>
          <p:nvPr/>
        </p:nvGrpSpPr>
        <p:grpSpPr>
          <a:xfrm>
            <a:off x="252584" y="2400272"/>
            <a:ext cx="11632832" cy="2581844"/>
            <a:chOff x="252584" y="2400272"/>
            <a:chExt cx="11632832" cy="2581844"/>
          </a:xfrm>
        </p:grpSpPr>
        <p:pic>
          <p:nvPicPr>
            <p:cNvPr id="5" name="Picture 15" descr="The quality statement topics for the Safe key question. Each has a score of 3, except safe systems, pathways and transitions, and medicines optimisation.&#10;Involving people to manage risks is highlighted">
              <a:extLst>
                <a:ext uri="{FF2B5EF4-FFF2-40B4-BE49-F238E27FC236}">
                  <a16:creationId xmlns:a16="http://schemas.microsoft.com/office/drawing/2014/main" id="{6B4FB29A-83DA-AEB7-3DC0-60DA886DC9D6}"/>
                </a:ext>
              </a:extLst>
            </p:cNvPr>
            <p:cNvPicPr>
              <a:picLocks noChangeAspect="1"/>
            </p:cNvPicPr>
            <p:nvPr/>
          </p:nvPicPr>
          <p:blipFill>
            <a:blip r:embed="rId2"/>
            <a:stretch>
              <a:fillRect/>
            </a:stretch>
          </p:blipFill>
          <p:spPr>
            <a:xfrm>
              <a:off x="252584" y="2400272"/>
              <a:ext cx="5111587" cy="2581844"/>
            </a:xfrm>
            <a:prstGeom prst="rect">
              <a:avLst/>
            </a:prstGeom>
            <a:noFill/>
            <a:ln cap="flat">
              <a:noFill/>
            </a:ln>
          </p:spPr>
        </p:pic>
        <p:sp>
          <p:nvSpPr>
            <p:cNvPr id="6" name="Rectangle 16">
              <a:extLst>
                <a:ext uri="{FF2B5EF4-FFF2-40B4-BE49-F238E27FC236}">
                  <a16:creationId xmlns:a16="http://schemas.microsoft.com/office/drawing/2014/main" id="{3C8BF06D-5698-F082-8651-5118D0E740BB}"/>
                </a:ext>
              </a:extLst>
            </p:cNvPr>
            <p:cNvSpPr/>
            <p:nvPr/>
          </p:nvSpPr>
          <p:spPr>
            <a:xfrm>
              <a:off x="6269656" y="3234223"/>
              <a:ext cx="1342083" cy="987917"/>
            </a:xfrm>
            <a:prstGeom prst="rect">
              <a:avLst/>
            </a:prstGeom>
            <a:solidFill>
              <a:srgbClr val="FFFFFF"/>
            </a:solidFill>
            <a:ln w="25402" cap="flat">
              <a:solidFill>
                <a:srgbClr val="8064A2"/>
              </a:solidFill>
              <a:prstDash val="solid"/>
              <a:miter/>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b="0" i="0" u="none" strike="noStrike" kern="1200" cap="none" spc="0" baseline="0">
                  <a:solidFill>
                    <a:srgbClr val="000000"/>
                  </a:solidFill>
                  <a:uFillTx/>
                  <a:latin typeface="Arial"/>
                </a:rPr>
                <a:t>Total of </a:t>
              </a:r>
              <a:r>
                <a:rPr lang="en-GB" sz="1600" b="1" i="0" u="none" strike="noStrike" kern="1200" cap="none" spc="0" baseline="0">
                  <a:solidFill>
                    <a:srgbClr val="000000"/>
                  </a:solidFill>
                  <a:uFillTx/>
                  <a:latin typeface="Arial"/>
                </a:rPr>
                <a:t>22</a:t>
              </a:r>
              <a:r>
                <a:rPr lang="en-GB" sz="1600" b="0" i="0" u="none" strike="noStrike" kern="1200" cap="none" spc="0" baseline="0">
                  <a:solidFill>
                    <a:srgbClr val="000000"/>
                  </a:solidFill>
                  <a:uFillTx/>
                  <a:latin typeface="Arial"/>
                </a:rPr>
                <a:t> (out of a possible 32)</a:t>
              </a:r>
            </a:p>
          </p:txBody>
        </p:sp>
        <p:sp>
          <p:nvSpPr>
            <p:cNvPr id="7" name="Rectangle 17">
              <a:extLst>
                <a:ext uri="{FF2B5EF4-FFF2-40B4-BE49-F238E27FC236}">
                  <a16:creationId xmlns:a16="http://schemas.microsoft.com/office/drawing/2014/main" id="{01CC1A64-19FD-97E9-EA94-47F9B0BA6D9F}"/>
                </a:ext>
              </a:extLst>
            </p:cNvPr>
            <p:cNvSpPr/>
            <p:nvPr/>
          </p:nvSpPr>
          <p:spPr>
            <a:xfrm>
              <a:off x="8791901" y="3336124"/>
              <a:ext cx="731401" cy="441143"/>
            </a:xfrm>
            <a:prstGeom prst="rect">
              <a:avLst/>
            </a:prstGeom>
            <a:solidFill>
              <a:srgbClr val="FFFFFF"/>
            </a:solidFill>
            <a:ln w="25402" cap="flat">
              <a:solidFill>
                <a:srgbClr val="8064A2"/>
              </a:solidFill>
              <a:prstDash val="solid"/>
              <a:miter/>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1" i="0" u="none" strike="noStrike" kern="1200" cap="none" spc="0" baseline="0">
                  <a:solidFill>
                    <a:srgbClr val="000000"/>
                  </a:solidFill>
                  <a:uFillTx/>
                  <a:latin typeface="Arial"/>
                </a:rPr>
                <a:t>69%</a:t>
              </a:r>
            </a:p>
          </p:txBody>
        </p:sp>
        <p:sp>
          <p:nvSpPr>
            <p:cNvPr id="8" name="Rectangle 18">
              <a:extLst>
                <a:ext uri="{FF2B5EF4-FFF2-40B4-BE49-F238E27FC236}">
                  <a16:creationId xmlns:a16="http://schemas.microsoft.com/office/drawing/2014/main" id="{F8C066EF-62EC-8FA3-92AD-029A8672A86C}"/>
                </a:ext>
              </a:extLst>
            </p:cNvPr>
            <p:cNvSpPr/>
            <p:nvPr/>
          </p:nvSpPr>
          <p:spPr>
            <a:xfrm>
              <a:off x="10404418" y="3234223"/>
              <a:ext cx="1480998" cy="615272"/>
            </a:xfrm>
            <a:prstGeom prst="rect">
              <a:avLst/>
            </a:prstGeom>
            <a:solidFill>
              <a:srgbClr val="92D050"/>
            </a:solidFill>
            <a:ln w="25402" cap="flat">
              <a:solidFill>
                <a:srgbClr val="000000"/>
              </a:solidFill>
              <a:prstDash val="solid"/>
              <a:miter/>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solidFill>
                    <a:srgbClr val="000000"/>
                  </a:solidFill>
                  <a:uFillTx/>
                  <a:latin typeface="Arial"/>
                </a:rPr>
                <a:t>SAFE</a:t>
              </a:r>
            </a:p>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solidFill>
                    <a:srgbClr val="000000"/>
                  </a:solidFill>
                  <a:uFillTx/>
                  <a:latin typeface="Arial"/>
                </a:rPr>
                <a:t>Good</a:t>
              </a:r>
            </a:p>
          </p:txBody>
        </p:sp>
        <p:sp>
          <p:nvSpPr>
            <p:cNvPr id="9" name="Arrow: Right 19">
              <a:extLst>
                <a:ext uri="{FF2B5EF4-FFF2-40B4-BE49-F238E27FC236}">
                  <a16:creationId xmlns:a16="http://schemas.microsoft.com/office/drawing/2014/main" id="{AE977ADA-484C-C0BF-A6E2-037B3A4AA5DC}"/>
                </a:ext>
              </a:extLst>
            </p:cNvPr>
            <p:cNvSpPr/>
            <p:nvPr/>
          </p:nvSpPr>
          <p:spPr>
            <a:xfrm>
              <a:off x="5592955" y="3389059"/>
              <a:ext cx="475140" cy="302136"/>
            </a:xfrm>
            <a:custGeom>
              <a:avLst>
                <a:gd name="f0" fmla="val 14732"/>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21600 0 f19"/>
                <a:gd name="f28" fmla="*/ 0 f21 1"/>
                <a:gd name="f29" fmla="*/ 21600 f21 1"/>
                <a:gd name="f30" fmla="*/ f20 f13 1"/>
                <a:gd name="f31" fmla="*/ f19 f12 1"/>
                <a:gd name="f32" fmla="+- f24 0 f3"/>
                <a:gd name="f33" fmla="+- f25 0 f3"/>
                <a:gd name="f34" fmla="*/ f27 f20 1"/>
                <a:gd name="f35" fmla="*/ f28 1 f21"/>
                <a:gd name="f36" fmla="*/ f29 1 f21"/>
                <a:gd name="f37" fmla="*/ f26 f13 1"/>
                <a:gd name="f38" fmla="*/ f34 1 10800"/>
                <a:gd name="f39" fmla="*/ f35 f12 1"/>
                <a:gd name="f40" fmla="*/ f35 f13 1"/>
                <a:gd name="f41" fmla="*/ f36 f13 1"/>
                <a:gd name="f42" fmla="+- f19 f38 0"/>
                <a:gd name="f43" fmla="*/ f42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39" t="f30" r="f43" b="f37"/>
              <a:pathLst>
                <a:path w="21600" h="21600">
                  <a:moveTo>
                    <a:pt x="f7" y="f20"/>
                  </a:moveTo>
                  <a:lnTo>
                    <a:pt x="f19" y="f20"/>
                  </a:lnTo>
                  <a:lnTo>
                    <a:pt x="f19" y="f7"/>
                  </a:lnTo>
                  <a:lnTo>
                    <a:pt x="f8" y="f9"/>
                  </a:lnTo>
                  <a:lnTo>
                    <a:pt x="f19" y="f8"/>
                  </a:lnTo>
                  <a:lnTo>
                    <a:pt x="f19" y="f26"/>
                  </a:lnTo>
                  <a:lnTo>
                    <a:pt x="f7" y="f26"/>
                  </a:lnTo>
                  <a:close/>
                </a:path>
              </a:pathLst>
            </a:custGeom>
            <a:solidFill>
              <a:srgbClr val="FFFFFF"/>
            </a:solidFill>
            <a:ln w="25402" cap="flat">
              <a:solidFill>
                <a:srgbClr val="8064A2"/>
              </a:solidFill>
              <a:prstDash val="solid"/>
              <a:miter/>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400" b="0" i="0" u="none" strike="noStrike" kern="1200" cap="none" spc="0" baseline="0">
                <a:solidFill>
                  <a:srgbClr val="000000"/>
                </a:solidFill>
                <a:uFillTx/>
                <a:latin typeface="Arial"/>
              </a:endParaRPr>
            </a:p>
          </p:txBody>
        </p:sp>
        <p:sp>
          <p:nvSpPr>
            <p:cNvPr id="10" name="Arrow: Right 20">
              <a:extLst>
                <a:ext uri="{FF2B5EF4-FFF2-40B4-BE49-F238E27FC236}">
                  <a16:creationId xmlns:a16="http://schemas.microsoft.com/office/drawing/2014/main" id="{DDF9BDC0-8607-86FB-C71F-A8C0EC09CB30}"/>
                </a:ext>
              </a:extLst>
            </p:cNvPr>
            <p:cNvSpPr/>
            <p:nvPr/>
          </p:nvSpPr>
          <p:spPr>
            <a:xfrm>
              <a:off x="7977838" y="3442094"/>
              <a:ext cx="594360" cy="317379"/>
            </a:xfrm>
            <a:custGeom>
              <a:avLst>
                <a:gd name="f0" fmla="val 15833"/>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21600 0 f19"/>
                <a:gd name="f28" fmla="*/ 0 f21 1"/>
                <a:gd name="f29" fmla="*/ 21600 f21 1"/>
                <a:gd name="f30" fmla="*/ f20 f13 1"/>
                <a:gd name="f31" fmla="*/ f19 f12 1"/>
                <a:gd name="f32" fmla="+- f24 0 f3"/>
                <a:gd name="f33" fmla="+- f25 0 f3"/>
                <a:gd name="f34" fmla="*/ f27 f20 1"/>
                <a:gd name="f35" fmla="*/ f28 1 f21"/>
                <a:gd name="f36" fmla="*/ f29 1 f21"/>
                <a:gd name="f37" fmla="*/ f26 f13 1"/>
                <a:gd name="f38" fmla="*/ f34 1 10800"/>
                <a:gd name="f39" fmla="*/ f35 f12 1"/>
                <a:gd name="f40" fmla="*/ f35 f13 1"/>
                <a:gd name="f41" fmla="*/ f36 f13 1"/>
                <a:gd name="f42" fmla="+- f19 f38 0"/>
                <a:gd name="f43" fmla="*/ f42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39" t="f30" r="f43" b="f37"/>
              <a:pathLst>
                <a:path w="21600" h="21600">
                  <a:moveTo>
                    <a:pt x="f7" y="f20"/>
                  </a:moveTo>
                  <a:lnTo>
                    <a:pt x="f19" y="f20"/>
                  </a:lnTo>
                  <a:lnTo>
                    <a:pt x="f19" y="f7"/>
                  </a:lnTo>
                  <a:lnTo>
                    <a:pt x="f8" y="f9"/>
                  </a:lnTo>
                  <a:lnTo>
                    <a:pt x="f19" y="f8"/>
                  </a:lnTo>
                  <a:lnTo>
                    <a:pt x="f19" y="f26"/>
                  </a:lnTo>
                  <a:lnTo>
                    <a:pt x="f7" y="f26"/>
                  </a:lnTo>
                  <a:close/>
                </a:path>
              </a:pathLst>
            </a:custGeom>
            <a:solidFill>
              <a:srgbClr val="FFFFFF"/>
            </a:solidFill>
            <a:ln w="25402" cap="flat">
              <a:solidFill>
                <a:srgbClr val="8064A2"/>
              </a:solidFill>
              <a:prstDash val="solid"/>
              <a:miter/>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400" b="0" i="0" u="none" strike="noStrike" kern="1200" cap="none" spc="0" baseline="0">
                <a:solidFill>
                  <a:srgbClr val="000000"/>
                </a:solidFill>
                <a:uFillTx/>
                <a:latin typeface="Arial"/>
              </a:endParaRPr>
            </a:p>
          </p:txBody>
        </p:sp>
        <p:sp>
          <p:nvSpPr>
            <p:cNvPr id="11" name="Arrow: Right 21">
              <a:extLst>
                <a:ext uri="{FF2B5EF4-FFF2-40B4-BE49-F238E27FC236}">
                  <a16:creationId xmlns:a16="http://schemas.microsoft.com/office/drawing/2014/main" id="{D2AD9112-62E8-4B21-D4A7-8C753189AEA1}"/>
                </a:ext>
              </a:extLst>
            </p:cNvPr>
            <p:cNvSpPr/>
            <p:nvPr/>
          </p:nvSpPr>
          <p:spPr>
            <a:xfrm>
              <a:off x="9650861" y="3411205"/>
              <a:ext cx="583899" cy="348267"/>
            </a:xfrm>
            <a:custGeom>
              <a:avLst>
                <a:gd name="f0" fmla="val 15158"/>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21600 0 f19"/>
                <a:gd name="f28" fmla="*/ 0 f21 1"/>
                <a:gd name="f29" fmla="*/ 21600 f21 1"/>
                <a:gd name="f30" fmla="*/ f20 f13 1"/>
                <a:gd name="f31" fmla="*/ f19 f12 1"/>
                <a:gd name="f32" fmla="+- f24 0 f3"/>
                <a:gd name="f33" fmla="+- f25 0 f3"/>
                <a:gd name="f34" fmla="*/ f27 f20 1"/>
                <a:gd name="f35" fmla="*/ f28 1 f21"/>
                <a:gd name="f36" fmla="*/ f29 1 f21"/>
                <a:gd name="f37" fmla="*/ f26 f13 1"/>
                <a:gd name="f38" fmla="*/ f34 1 10800"/>
                <a:gd name="f39" fmla="*/ f35 f12 1"/>
                <a:gd name="f40" fmla="*/ f35 f13 1"/>
                <a:gd name="f41" fmla="*/ f36 f13 1"/>
                <a:gd name="f42" fmla="+- f19 f38 0"/>
                <a:gd name="f43" fmla="*/ f42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39" t="f30" r="f43" b="f37"/>
              <a:pathLst>
                <a:path w="21600" h="21600">
                  <a:moveTo>
                    <a:pt x="f7" y="f20"/>
                  </a:moveTo>
                  <a:lnTo>
                    <a:pt x="f19" y="f20"/>
                  </a:lnTo>
                  <a:lnTo>
                    <a:pt x="f19" y="f7"/>
                  </a:lnTo>
                  <a:lnTo>
                    <a:pt x="f8" y="f9"/>
                  </a:lnTo>
                  <a:lnTo>
                    <a:pt x="f19" y="f8"/>
                  </a:lnTo>
                  <a:lnTo>
                    <a:pt x="f19" y="f26"/>
                  </a:lnTo>
                  <a:lnTo>
                    <a:pt x="f7" y="f26"/>
                  </a:lnTo>
                  <a:close/>
                </a:path>
              </a:pathLst>
            </a:custGeom>
            <a:solidFill>
              <a:srgbClr val="FFFFFF"/>
            </a:solidFill>
            <a:ln w="25402" cap="flat">
              <a:solidFill>
                <a:srgbClr val="8064A2"/>
              </a:solidFill>
              <a:prstDash val="solid"/>
              <a:miter/>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400" b="0" i="0" u="none" strike="noStrike" kern="1200" cap="none" spc="0" baseline="0">
                <a:solidFill>
                  <a:srgbClr val="000000"/>
                </a:solidFill>
                <a:uFillTx/>
                <a:latin typeface="Arial"/>
              </a:endParaRPr>
            </a:p>
          </p:txBody>
        </p:sp>
      </p:grpSp>
      <p:graphicFrame>
        <p:nvGraphicFramePr>
          <p:cNvPr id="12" name="Table 22">
            <a:extLst>
              <a:ext uri="{FF2B5EF4-FFF2-40B4-BE49-F238E27FC236}">
                <a16:creationId xmlns:a16="http://schemas.microsoft.com/office/drawing/2014/main" id="{DADF4FC5-A3CF-C8E5-7A7F-DBB64A98776A}"/>
              </a:ext>
            </a:extLst>
          </p:cNvPr>
          <p:cNvGraphicFramePr>
            <a:graphicFrameLocks noGrp="1"/>
          </p:cNvGraphicFramePr>
          <p:nvPr/>
        </p:nvGraphicFramePr>
        <p:xfrm>
          <a:off x="6194301" y="1067086"/>
          <a:ext cx="5817321" cy="1491838"/>
        </p:xfrm>
        <a:graphic>
          <a:graphicData uri="http://schemas.openxmlformats.org/drawingml/2006/table">
            <a:tbl>
              <a:tblPr>
                <a:effectLst/>
                <a:tableStyleId>{5C22544A-7EE6-4342-B048-85BDC9FD1C3A}</a:tableStyleId>
              </a:tblPr>
              <a:tblGrid>
                <a:gridCol w="1702320">
                  <a:extLst>
                    <a:ext uri="{9D8B030D-6E8A-4147-A177-3AD203B41FA5}">
                      <a16:colId xmlns:a16="http://schemas.microsoft.com/office/drawing/2014/main" val="916541614"/>
                    </a:ext>
                  </a:extLst>
                </a:gridCol>
                <a:gridCol w="4115001">
                  <a:extLst>
                    <a:ext uri="{9D8B030D-6E8A-4147-A177-3AD203B41FA5}">
                      <a16:colId xmlns:a16="http://schemas.microsoft.com/office/drawing/2014/main" val="2886162783"/>
                    </a:ext>
                  </a:extLst>
                </a:gridCol>
              </a:tblGrid>
              <a:tr h="266474">
                <a:tc>
                  <a:txBody>
                    <a:bodyPr/>
                    <a:lstStyle/>
                    <a:p>
                      <a:pPr lvl="0" algn="l" fontAlgn="ctr"/>
                      <a:r>
                        <a:rPr lang="en-GB" sz="1800" b="1" u="none" strike="noStrike">
                          <a:solidFill>
                            <a:srgbClr val="000000"/>
                          </a:solidFill>
                        </a:rPr>
                        <a:t>25-38</a:t>
                      </a:r>
                      <a:endParaRPr lang="en-GB" sz="1800" b="1" i="0" u="none" strike="noStrike">
                        <a:solidFill>
                          <a:srgbClr val="000000"/>
                        </a:solidFill>
                        <a:latin typeface="Calibri" pitchFamily="34"/>
                      </a:endParaRPr>
                    </a:p>
                  </a:txBody>
                  <a:tcPr marL="35999" marR="35999" marT="35999" marB="35999" anchor="ctr">
                    <a:solidFill>
                      <a:srgbClr val="FF0000"/>
                    </a:solidFill>
                  </a:tcPr>
                </a:tc>
                <a:tc>
                  <a:txBody>
                    <a:bodyPr/>
                    <a:lstStyle/>
                    <a:p>
                      <a:pPr lvl="0" algn="l" fontAlgn="ctr"/>
                      <a:r>
                        <a:rPr lang="en-GB" sz="1800" b="1" u="none" strike="noStrike">
                          <a:solidFill>
                            <a:srgbClr val="000000"/>
                          </a:solidFill>
                        </a:rPr>
                        <a:t>Inadequate</a:t>
                      </a:r>
                      <a:endParaRPr lang="en-GB" sz="1800" b="1" i="0" u="none" strike="noStrike">
                        <a:solidFill>
                          <a:srgbClr val="000000"/>
                        </a:solidFill>
                        <a:latin typeface="Calibri" pitchFamily="34"/>
                      </a:endParaRPr>
                    </a:p>
                  </a:txBody>
                  <a:tcPr marL="35999" marR="35999" marT="35999" marB="35999" anchor="ctr">
                    <a:solidFill>
                      <a:srgbClr val="FF0000"/>
                    </a:solidFill>
                  </a:tcPr>
                </a:tc>
                <a:extLst>
                  <a:ext uri="{0D108BD9-81ED-4DB2-BD59-A6C34878D82A}">
                    <a16:rowId xmlns:a16="http://schemas.microsoft.com/office/drawing/2014/main" val="2056888588"/>
                  </a:ext>
                </a:extLst>
              </a:tr>
              <a:tr h="452884">
                <a:tc>
                  <a:txBody>
                    <a:bodyPr/>
                    <a:lstStyle/>
                    <a:p>
                      <a:pPr lvl="0" algn="l" fontAlgn="ctr"/>
                      <a:r>
                        <a:rPr lang="en-GB" sz="1800" b="1" u="none" strike="noStrike">
                          <a:solidFill>
                            <a:srgbClr val="000000"/>
                          </a:solidFill>
                        </a:rPr>
                        <a:t>39-62  </a:t>
                      </a:r>
                      <a:endParaRPr lang="en-GB" sz="1800" b="1" i="0" u="none" strike="noStrike">
                        <a:solidFill>
                          <a:srgbClr val="000000"/>
                        </a:solidFill>
                        <a:latin typeface="Calibri" pitchFamily="34"/>
                      </a:endParaRPr>
                    </a:p>
                  </a:txBody>
                  <a:tcPr marL="35999" marR="35999" marT="35999" marB="35999" anchor="ctr">
                    <a:solidFill>
                      <a:srgbClr val="FFC000"/>
                    </a:solidFill>
                  </a:tcPr>
                </a:tc>
                <a:tc>
                  <a:txBody>
                    <a:bodyPr/>
                    <a:lstStyle/>
                    <a:p>
                      <a:pPr lvl="0" algn="l" fontAlgn="ctr"/>
                      <a:r>
                        <a:rPr lang="en-GB" sz="1800" b="1" u="none" strike="noStrike">
                          <a:solidFill>
                            <a:srgbClr val="000000"/>
                          </a:solidFill>
                        </a:rPr>
                        <a:t>Requires improvement </a:t>
                      </a:r>
                      <a:endParaRPr lang="en-GB" sz="1800" b="1" i="0" u="none" strike="noStrike">
                        <a:solidFill>
                          <a:srgbClr val="000000"/>
                        </a:solidFill>
                        <a:latin typeface="Calibri" pitchFamily="34"/>
                      </a:endParaRPr>
                    </a:p>
                  </a:txBody>
                  <a:tcPr marL="35999" marR="35999" marT="35999" marB="35999" anchor="ctr">
                    <a:solidFill>
                      <a:srgbClr val="FFC000"/>
                    </a:solidFill>
                  </a:tcPr>
                </a:tc>
                <a:extLst>
                  <a:ext uri="{0D108BD9-81ED-4DB2-BD59-A6C34878D82A}">
                    <a16:rowId xmlns:a16="http://schemas.microsoft.com/office/drawing/2014/main" val="4280142448"/>
                  </a:ext>
                </a:extLst>
              </a:tr>
              <a:tr h="266474">
                <a:tc>
                  <a:txBody>
                    <a:bodyPr/>
                    <a:lstStyle/>
                    <a:p>
                      <a:pPr lvl="0" algn="l" fontAlgn="ctr"/>
                      <a:r>
                        <a:rPr lang="en-GB" sz="1800" b="1" u="none" strike="noStrike">
                          <a:solidFill>
                            <a:srgbClr val="000000"/>
                          </a:solidFill>
                        </a:rPr>
                        <a:t>63-87</a:t>
                      </a:r>
                      <a:endParaRPr lang="en-GB" sz="1800" b="1" i="0" u="none" strike="noStrike">
                        <a:solidFill>
                          <a:srgbClr val="000000"/>
                        </a:solidFill>
                        <a:latin typeface="Calibri" pitchFamily="34"/>
                      </a:endParaRPr>
                    </a:p>
                  </a:txBody>
                  <a:tcPr marL="35999" marR="35999" marT="35999" marB="35999" anchor="ctr">
                    <a:solidFill>
                      <a:srgbClr val="92D050"/>
                    </a:solidFill>
                  </a:tcPr>
                </a:tc>
                <a:tc>
                  <a:txBody>
                    <a:bodyPr/>
                    <a:lstStyle/>
                    <a:p>
                      <a:pPr lvl="0" algn="l" fontAlgn="ctr"/>
                      <a:r>
                        <a:rPr lang="en-GB" sz="1800" b="1" u="none" strike="noStrike">
                          <a:solidFill>
                            <a:srgbClr val="000000"/>
                          </a:solidFill>
                        </a:rPr>
                        <a:t>Good </a:t>
                      </a:r>
                      <a:endParaRPr lang="en-GB" sz="1800" b="1" i="0" u="none" strike="noStrike">
                        <a:solidFill>
                          <a:srgbClr val="000000"/>
                        </a:solidFill>
                        <a:latin typeface="Calibri" pitchFamily="34"/>
                      </a:endParaRPr>
                    </a:p>
                  </a:txBody>
                  <a:tcPr marL="35999" marR="35999" marT="35999" marB="35999" anchor="ctr">
                    <a:solidFill>
                      <a:srgbClr val="92D050"/>
                    </a:solidFill>
                  </a:tcPr>
                </a:tc>
                <a:extLst>
                  <a:ext uri="{0D108BD9-81ED-4DB2-BD59-A6C34878D82A}">
                    <a16:rowId xmlns:a16="http://schemas.microsoft.com/office/drawing/2014/main" val="639819382"/>
                  </a:ext>
                </a:extLst>
              </a:tr>
              <a:tr h="266474">
                <a:tc>
                  <a:txBody>
                    <a:bodyPr/>
                    <a:lstStyle/>
                    <a:p>
                      <a:pPr lvl="0" algn="l" fontAlgn="ctr"/>
                      <a:r>
                        <a:rPr lang="en-GB" sz="1800" b="1" u="none" strike="noStrike">
                          <a:solidFill>
                            <a:srgbClr val="000000"/>
                          </a:solidFill>
                        </a:rPr>
                        <a:t>≥87 </a:t>
                      </a:r>
                      <a:endParaRPr lang="en-GB" sz="1800" b="1" i="0" u="none" strike="noStrike">
                        <a:solidFill>
                          <a:srgbClr val="000000"/>
                        </a:solidFill>
                        <a:latin typeface="Calibri" pitchFamily="34"/>
                      </a:endParaRPr>
                    </a:p>
                  </a:txBody>
                  <a:tcPr marL="35999" marR="35999" marT="35999" marB="35999" anchor="ctr">
                    <a:solidFill>
                      <a:srgbClr val="00B0F0"/>
                    </a:solidFill>
                  </a:tcPr>
                </a:tc>
                <a:tc>
                  <a:txBody>
                    <a:bodyPr/>
                    <a:lstStyle/>
                    <a:p>
                      <a:pPr lvl="0" algn="l" fontAlgn="ctr"/>
                      <a:r>
                        <a:rPr lang="en-GB" sz="1800" b="1" u="none" strike="noStrike">
                          <a:solidFill>
                            <a:srgbClr val="000000"/>
                          </a:solidFill>
                        </a:rPr>
                        <a:t>Outstanding</a:t>
                      </a:r>
                      <a:endParaRPr lang="en-GB" sz="1800" b="1" i="0" u="none" strike="noStrike">
                        <a:solidFill>
                          <a:srgbClr val="000000"/>
                        </a:solidFill>
                        <a:latin typeface="Calibri" pitchFamily="34"/>
                      </a:endParaRPr>
                    </a:p>
                  </a:txBody>
                  <a:tcPr marL="35999" marR="35999" marT="35999" marB="35999" anchor="ctr">
                    <a:solidFill>
                      <a:srgbClr val="00B0F0"/>
                    </a:solidFill>
                  </a:tcPr>
                </a:tc>
                <a:extLst>
                  <a:ext uri="{0D108BD9-81ED-4DB2-BD59-A6C34878D82A}">
                    <a16:rowId xmlns:a16="http://schemas.microsoft.com/office/drawing/2014/main" val="3544659697"/>
                  </a:ext>
                </a:extLst>
              </a:tr>
            </a:tbl>
          </a:graphicData>
        </a:graphic>
      </p:graphicFrame>
      <p:sp>
        <p:nvSpPr>
          <p:cNvPr id="13" name="TextBox 23">
            <a:extLst>
              <a:ext uri="{FF2B5EF4-FFF2-40B4-BE49-F238E27FC236}">
                <a16:creationId xmlns:a16="http://schemas.microsoft.com/office/drawing/2014/main" id="{C22151BB-90B9-453A-178E-6A6FD6409FCD}"/>
              </a:ext>
            </a:extLst>
          </p:cNvPr>
          <p:cNvSpPr txBox="1"/>
          <p:nvPr/>
        </p:nvSpPr>
        <p:spPr>
          <a:xfrm>
            <a:off x="9524838" y="4067488"/>
            <a:ext cx="2414573" cy="1323438"/>
          </a:xfrm>
          <a:prstGeom prst="rect">
            <a:avLst/>
          </a:prstGeom>
          <a:solidFill>
            <a:srgbClr val="FFFFFF"/>
          </a:solidFill>
          <a:ln w="25402" cap="flat">
            <a:solidFill>
              <a:srgbClr val="9BBB59"/>
            </a:solidFill>
            <a:prstDash val="solid"/>
            <a:miter/>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000" b="0" i="0" u="none" strike="noStrike" kern="1200" cap="none" spc="0" baseline="0">
                <a:solidFill>
                  <a:srgbClr val="000000"/>
                </a:solidFill>
                <a:uFillTx/>
                <a:latin typeface="Arial"/>
              </a:rPr>
              <a:t>Key question ratings then determine the </a:t>
            </a:r>
            <a:r>
              <a:rPr lang="en-GB" sz="2000" b="1" i="0" u="none" strike="noStrike" kern="1200" cap="none" spc="0" baseline="0">
                <a:solidFill>
                  <a:srgbClr val="000000"/>
                </a:solidFill>
                <a:uFillTx/>
                <a:latin typeface="Arial"/>
              </a:rPr>
              <a:t>overall rating</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FA0B5-83A9-0DCC-7202-D8AB7647252F}"/>
              </a:ext>
            </a:extLst>
          </p:cNvPr>
          <p:cNvSpPr>
            <a:spLocks noGrp="1"/>
          </p:cNvSpPr>
          <p:nvPr>
            <p:ph type="title"/>
          </p:nvPr>
        </p:nvSpPr>
        <p:spPr>
          <a:xfrm>
            <a:off x="502014" y="309522"/>
            <a:ext cx="10972319" cy="1325033"/>
          </a:xfrm>
        </p:spPr>
        <p:txBody>
          <a:bodyPr/>
          <a:lstStyle/>
          <a:p>
            <a:r>
              <a:rPr lang="en-GB">
                <a:solidFill>
                  <a:srgbClr val="7030A0"/>
                </a:solidFill>
              </a:rPr>
              <a:t>Best practice guidance</a:t>
            </a:r>
          </a:p>
        </p:txBody>
      </p:sp>
      <p:sp>
        <p:nvSpPr>
          <p:cNvPr id="3" name="Content Placeholder 2">
            <a:extLst>
              <a:ext uri="{FF2B5EF4-FFF2-40B4-BE49-F238E27FC236}">
                <a16:creationId xmlns:a16="http://schemas.microsoft.com/office/drawing/2014/main" id="{B9970926-8E8C-1210-4CBF-1C48698C4888}"/>
              </a:ext>
            </a:extLst>
          </p:cNvPr>
          <p:cNvSpPr>
            <a:spLocks noGrp="1"/>
          </p:cNvSpPr>
          <p:nvPr>
            <p:ph idx="1"/>
          </p:nvPr>
        </p:nvSpPr>
        <p:spPr>
          <a:xfrm>
            <a:off x="502014" y="2070099"/>
            <a:ext cx="4082686" cy="1056276"/>
          </a:xfrm>
        </p:spPr>
        <p:txBody>
          <a:bodyPr/>
          <a:lstStyle/>
          <a:p>
            <a:pPr marL="457189" marR="0" lvl="0" indent="-457189" algn="l" defTabSz="914400" rtl="0" eaLnBrk="1" fontAlgn="auto" latinLnBrk="0" hangingPunct="1">
              <a:lnSpc>
                <a:spcPct val="90000"/>
              </a:lnSpc>
              <a:spcBef>
                <a:spcPts val="0"/>
              </a:spcBef>
              <a:spcAft>
                <a:spcPts val="0"/>
              </a:spcAft>
              <a:buClrTx/>
              <a:buSzTx/>
              <a:buFont typeface="Symbol" panose="05050102010706020507" pitchFamily="18" charset="2"/>
              <a:buChar char=""/>
              <a:tabLst/>
              <a:defRPr/>
            </a:pPr>
            <a:r>
              <a:rPr kumimoji="0" lang="en-GB" sz="2133"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We link quality statements to best practice guidance we expect providers to follow. </a:t>
            </a:r>
          </a:p>
          <a:p>
            <a:pPr marL="457189" marR="0" lvl="0" indent="-457189" algn="l" defTabSz="914400" rtl="0" eaLnBrk="1" fontAlgn="auto" latinLnBrk="0" hangingPunct="1">
              <a:lnSpc>
                <a:spcPct val="90000"/>
              </a:lnSpc>
              <a:spcBef>
                <a:spcPts val="0"/>
              </a:spcBef>
              <a:spcAft>
                <a:spcPts val="0"/>
              </a:spcAft>
              <a:buClrTx/>
              <a:buSzTx/>
              <a:buFont typeface="Symbol" panose="05050102010706020507" pitchFamily="18" charset="2"/>
              <a:buChar char=""/>
              <a:tabLst/>
              <a:defRPr/>
            </a:pPr>
            <a:endParaRPr kumimoji="0" lang="en-GB" sz="213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457189" marR="0" lvl="0" indent="-457189" algn="l" defTabSz="914400" rtl="0" eaLnBrk="1" fontAlgn="auto" latinLnBrk="0" hangingPunct="1">
              <a:lnSpc>
                <a:spcPct val="90000"/>
              </a:lnSpc>
              <a:spcBef>
                <a:spcPts val="0"/>
              </a:spcBef>
              <a:spcAft>
                <a:spcPts val="0"/>
              </a:spcAft>
              <a:buClrTx/>
              <a:buSzTx/>
              <a:buFont typeface="Symbol" panose="05050102010706020507" pitchFamily="18" charset="2"/>
              <a:buChar char=""/>
              <a:tabLst/>
              <a:defRPr/>
            </a:pPr>
            <a:r>
              <a:rPr lang="en-GB" sz="2133" kern="1200">
                <a:solidFill>
                  <a:prstClr val="black"/>
                </a:solidFill>
                <a:latin typeface="Arial" panose="020B0604020202020204" pitchFamily="34" charset="0"/>
                <a:ea typeface="+mn-ea"/>
                <a:cs typeface="Arial" panose="020B0604020202020204" pitchFamily="34" charset="0"/>
              </a:rPr>
              <a:t>We classify guidance based on applicability. </a:t>
            </a:r>
            <a:endParaRPr kumimoji="0" lang="en-GB" sz="213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aphicFrame>
        <p:nvGraphicFramePr>
          <p:cNvPr id="5" name="Diagram 4">
            <a:extLst>
              <a:ext uri="{FF2B5EF4-FFF2-40B4-BE49-F238E27FC236}">
                <a16:creationId xmlns:a16="http://schemas.microsoft.com/office/drawing/2014/main" id="{E6564F20-A460-D838-63D3-7F8224A4E2BA}"/>
              </a:ext>
            </a:extLst>
          </p:cNvPr>
          <p:cNvGraphicFramePr/>
          <p:nvPr/>
        </p:nvGraphicFramePr>
        <p:xfrm>
          <a:off x="5352934" y="1816099"/>
          <a:ext cx="6121399" cy="40682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4204048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FA0B5-83A9-0DCC-7202-D8AB7647252F}"/>
              </a:ext>
            </a:extLst>
          </p:cNvPr>
          <p:cNvSpPr>
            <a:spLocks noGrp="1"/>
          </p:cNvSpPr>
          <p:nvPr>
            <p:ph type="title"/>
          </p:nvPr>
        </p:nvSpPr>
        <p:spPr>
          <a:xfrm>
            <a:off x="502014" y="309522"/>
            <a:ext cx="10972319" cy="1325033"/>
          </a:xfrm>
        </p:spPr>
        <p:txBody>
          <a:bodyPr/>
          <a:lstStyle/>
          <a:p>
            <a:r>
              <a:rPr lang="en-GB">
                <a:solidFill>
                  <a:srgbClr val="7030A0"/>
                </a:solidFill>
              </a:rPr>
              <a:t>Best practice guidance</a:t>
            </a:r>
          </a:p>
        </p:txBody>
      </p:sp>
      <p:grpSp>
        <p:nvGrpSpPr>
          <p:cNvPr id="15" name="Group 14">
            <a:extLst>
              <a:ext uri="{FF2B5EF4-FFF2-40B4-BE49-F238E27FC236}">
                <a16:creationId xmlns:a16="http://schemas.microsoft.com/office/drawing/2014/main" id="{90732792-F23F-3E73-6D35-D739E25E1020}"/>
              </a:ext>
            </a:extLst>
          </p:cNvPr>
          <p:cNvGrpSpPr/>
          <p:nvPr/>
        </p:nvGrpSpPr>
        <p:grpSpPr>
          <a:xfrm>
            <a:off x="5750513" y="1101982"/>
            <a:ext cx="1495976" cy="4068233"/>
            <a:chOff x="5354361" y="1776685"/>
            <a:chExt cx="1495976" cy="4068233"/>
          </a:xfrm>
        </p:grpSpPr>
        <p:sp>
          <p:nvSpPr>
            <p:cNvPr id="4" name="Freeform: Shape 3">
              <a:extLst>
                <a:ext uri="{FF2B5EF4-FFF2-40B4-BE49-F238E27FC236}">
                  <a16:creationId xmlns:a16="http://schemas.microsoft.com/office/drawing/2014/main" id="{EDB3331D-74F4-658E-5F64-92F2BA54C877}"/>
                </a:ext>
              </a:extLst>
            </p:cNvPr>
            <p:cNvSpPr/>
            <p:nvPr/>
          </p:nvSpPr>
          <p:spPr>
            <a:xfrm>
              <a:off x="5354361" y="1776685"/>
              <a:ext cx="1495976" cy="4068233"/>
            </a:xfrm>
            <a:custGeom>
              <a:avLst/>
              <a:gdLst>
                <a:gd name="connsiteX0" fmla="*/ 0 w 1495976"/>
                <a:gd name="connsiteY0" fmla="*/ 149598 h 4068233"/>
                <a:gd name="connsiteX1" fmla="*/ 149598 w 1495976"/>
                <a:gd name="connsiteY1" fmla="*/ 0 h 4068233"/>
                <a:gd name="connsiteX2" fmla="*/ 1346378 w 1495976"/>
                <a:gd name="connsiteY2" fmla="*/ 0 h 4068233"/>
                <a:gd name="connsiteX3" fmla="*/ 1495976 w 1495976"/>
                <a:gd name="connsiteY3" fmla="*/ 149598 h 4068233"/>
                <a:gd name="connsiteX4" fmla="*/ 1495976 w 1495976"/>
                <a:gd name="connsiteY4" fmla="*/ 3918635 h 4068233"/>
                <a:gd name="connsiteX5" fmla="*/ 1346378 w 1495976"/>
                <a:gd name="connsiteY5" fmla="*/ 4068233 h 4068233"/>
                <a:gd name="connsiteX6" fmla="*/ 149598 w 1495976"/>
                <a:gd name="connsiteY6" fmla="*/ 4068233 h 4068233"/>
                <a:gd name="connsiteX7" fmla="*/ 0 w 1495976"/>
                <a:gd name="connsiteY7" fmla="*/ 3918635 h 4068233"/>
                <a:gd name="connsiteX8" fmla="*/ 0 w 1495976"/>
                <a:gd name="connsiteY8" fmla="*/ 149598 h 4068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5976" h="4068233">
                  <a:moveTo>
                    <a:pt x="0" y="149598"/>
                  </a:moveTo>
                  <a:cubicBezTo>
                    <a:pt x="0" y="66977"/>
                    <a:pt x="66977" y="0"/>
                    <a:pt x="149598" y="0"/>
                  </a:cubicBezTo>
                  <a:lnTo>
                    <a:pt x="1346378" y="0"/>
                  </a:lnTo>
                  <a:cubicBezTo>
                    <a:pt x="1428999" y="0"/>
                    <a:pt x="1495976" y="66977"/>
                    <a:pt x="1495976" y="149598"/>
                  </a:cubicBezTo>
                  <a:lnTo>
                    <a:pt x="1495976" y="3918635"/>
                  </a:lnTo>
                  <a:cubicBezTo>
                    <a:pt x="1495976" y="4001256"/>
                    <a:pt x="1428999" y="4068233"/>
                    <a:pt x="1346378" y="4068233"/>
                  </a:cubicBezTo>
                  <a:lnTo>
                    <a:pt x="149598" y="4068233"/>
                  </a:lnTo>
                  <a:cubicBezTo>
                    <a:pt x="66977" y="4068233"/>
                    <a:pt x="0" y="4001256"/>
                    <a:pt x="0" y="3918635"/>
                  </a:cubicBezTo>
                  <a:lnTo>
                    <a:pt x="0" y="149598"/>
                  </a:lnTo>
                  <a:close/>
                </a:path>
              </a:pathLst>
            </a:custGeom>
            <a:effectLst>
              <a:glow rad="228600">
                <a:schemeClr val="accent4">
                  <a:satMod val="175000"/>
                  <a:alpha val="40000"/>
                </a:schemeClr>
              </a:glow>
            </a:effectLst>
            <a:scene3d>
              <a:camera prst="perspectiveLeft" zoom="91000"/>
              <a:lightRig rig="threePt" dir="t">
                <a:rot lat="0" lon="0" rev="20640000"/>
              </a:lightRig>
            </a:scene3d>
            <a:sp3d extrusionH="50600" prstMaterial="metal">
              <a:bevelT w="101600" h="80600" prst="relaxedInset"/>
              <a:bevelB w="80600" h="80600" prst="relaxedInset"/>
            </a:sp3d>
          </p:spPr>
          <p:style>
            <a:lnRef idx="0">
              <a:schemeClr val="lt1">
                <a:hueOff val="0"/>
                <a:satOff val="0"/>
                <a:lumOff val="0"/>
                <a:alphaOff val="0"/>
              </a:schemeClr>
            </a:lnRef>
            <a:fillRef idx="1">
              <a:schemeClr val="accent2">
                <a:hueOff val="0"/>
                <a:satOff val="0"/>
                <a:lumOff val="0"/>
                <a:alphaOff val="0"/>
              </a:schemeClr>
            </a:fillRef>
            <a:effectRef idx="1">
              <a:scrgbClr r="0" g="0" b="0"/>
            </a:effectRef>
            <a:fontRef idx="minor">
              <a:schemeClr val="dk1"/>
            </a:fontRef>
          </p:style>
          <p:txBody>
            <a:bodyPr spcFirstLastPara="0" vert="horz" wrap="square" lIns="177800" tIns="1805093" rIns="177800" bIns="991447" numCol="1" spcCol="1270" anchor="ctr" anchorCtr="0">
              <a:noAutofit/>
            </a:bodyPr>
            <a:lstStyle/>
            <a:p>
              <a:pPr marL="0" marR="0" lvl="0" indent="0" algn="ctr" defTabSz="1111250" rtl="0" eaLnBrk="1" fontAlgn="auto" latinLnBrk="0" hangingPunct="1">
                <a:lnSpc>
                  <a:spcPct val="90000"/>
                </a:lnSpc>
                <a:spcBef>
                  <a:spcPct val="0"/>
                </a:spcBef>
                <a:spcAft>
                  <a:spcPct val="35000"/>
                </a:spcAft>
                <a:buClrTx/>
                <a:buSzTx/>
                <a:buFontTx/>
                <a:buNone/>
                <a:tabLst/>
                <a:defRPr/>
              </a:pPr>
              <a:r>
                <a:rPr kumimoji="0" lang="en-GB" sz="2500" b="0" i="0" u="none" strike="noStrike" kern="1200" cap="none" spc="0" normalizeH="0" baseline="0" noProof="0">
                  <a:ln>
                    <a:noFill/>
                  </a:ln>
                  <a:solidFill>
                    <a:srgbClr val="000000"/>
                  </a:solidFill>
                  <a:effectLst/>
                  <a:uLnTx/>
                  <a:uFillTx/>
                  <a:latin typeface="Arial" panose="020B0604020202020204"/>
                  <a:ea typeface="+mn-ea"/>
                  <a:cs typeface="+mn-cs"/>
                </a:rPr>
                <a:t>All sectors</a:t>
              </a:r>
            </a:p>
          </p:txBody>
        </p:sp>
        <p:sp>
          <p:nvSpPr>
            <p:cNvPr id="6" name="Oval 5" descr="Badge 1 with solid fill">
              <a:extLst>
                <a:ext uri="{FF2B5EF4-FFF2-40B4-BE49-F238E27FC236}">
                  <a16:creationId xmlns:a16="http://schemas.microsoft.com/office/drawing/2014/main" id="{CBB56098-0FE8-BB5B-240A-326798E23980}"/>
                </a:ext>
              </a:extLst>
            </p:cNvPr>
            <p:cNvSpPr/>
            <p:nvPr/>
          </p:nvSpPr>
          <p:spPr>
            <a:xfrm>
              <a:off x="5424988" y="2020778"/>
              <a:ext cx="1354721" cy="1354721"/>
            </a:xfrm>
            <a:prstGeom prst="ellipse">
              <a:avLst/>
            </a:prstGeom>
            <a: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effectLst>
              <a:glow rad="228600">
                <a:schemeClr val="accent4">
                  <a:satMod val="175000"/>
                  <a:alpha val="40000"/>
                </a:schemeClr>
              </a:glow>
            </a:effectLst>
            <a:scene3d>
              <a:camera prst="perspectiveLeft" zoom="91000"/>
              <a:lightRig rig="threePt" dir="t">
                <a:rot lat="0" lon="0" rev="20640000"/>
              </a:lightRig>
            </a:scene3d>
            <a:sp3d z="57200" extrusionH="10600" prstMaterial="plastic">
              <a:bevelT w="101600" h="8600" prst="relaxedInset"/>
              <a:bevelB w="8600" h="8600" prst="relaxedInset"/>
            </a:sp3d>
          </p:spPr>
          <p:style>
            <a:lnRef idx="0">
              <a:schemeClr val="lt1">
                <a:hueOff val="0"/>
                <a:satOff val="0"/>
                <a:lumOff val="0"/>
                <a:alphaOff val="0"/>
              </a:schemeClr>
            </a:lnRef>
            <a:fillRef idx="1">
              <a:scrgbClr r="0" g="0" b="0"/>
            </a:fillRef>
            <a:effectRef idx="1">
              <a:scrgbClr r="0" g="0" b="0"/>
            </a:effectRef>
            <a:fontRef idx="minor">
              <a:schemeClr val="lt1">
                <a:hueOff val="0"/>
                <a:satOff val="0"/>
                <a:lumOff val="0"/>
                <a:alphaOff val="0"/>
              </a:schemeClr>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hueOff val="0"/>
                    <a:satOff val="0"/>
                    <a:lumOff val="0"/>
                    <a:alphaOff val="0"/>
                  </a:srgbClr>
                </a:solidFill>
                <a:effectLst/>
                <a:uLnTx/>
                <a:uFillTx/>
                <a:latin typeface="Arial" panose="020B0604020202020204"/>
                <a:ea typeface="+mn-ea"/>
                <a:cs typeface="+mn-cs"/>
              </a:endParaRPr>
            </a:p>
          </p:txBody>
        </p:sp>
      </p:grpSp>
      <p:grpSp>
        <p:nvGrpSpPr>
          <p:cNvPr id="16" name="Group 15">
            <a:extLst>
              <a:ext uri="{FF2B5EF4-FFF2-40B4-BE49-F238E27FC236}">
                <a16:creationId xmlns:a16="http://schemas.microsoft.com/office/drawing/2014/main" id="{5C9B748B-DB3C-181B-588B-C25C587CDC78}"/>
              </a:ext>
            </a:extLst>
          </p:cNvPr>
          <p:cNvGrpSpPr/>
          <p:nvPr/>
        </p:nvGrpSpPr>
        <p:grpSpPr>
          <a:xfrm>
            <a:off x="7561039" y="1837600"/>
            <a:ext cx="1495976" cy="3852000"/>
            <a:chOff x="6895217" y="1776685"/>
            <a:chExt cx="1495976" cy="4068233"/>
          </a:xfrm>
        </p:grpSpPr>
        <p:sp>
          <p:nvSpPr>
            <p:cNvPr id="8" name="Freeform: Shape 7">
              <a:extLst>
                <a:ext uri="{FF2B5EF4-FFF2-40B4-BE49-F238E27FC236}">
                  <a16:creationId xmlns:a16="http://schemas.microsoft.com/office/drawing/2014/main" id="{2CAB6D8E-EFE4-7321-14F6-420BDD161153}"/>
                </a:ext>
              </a:extLst>
            </p:cNvPr>
            <p:cNvSpPr/>
            <p:nvPr/>
          </p:nvSpPr>
          <p:spPr>
            <a:xfrm>
              <a:off x="6895217" y="1776685"/>
              <a:ext cx="1495976" cy="4068233"/>
            </a:xfrm>
            <a:custGeom>
              <a:avLst/>
              <a:gdLst>
                <a:gd name="connsiteX0" fmla="*/ 0 w 1495976"/>
                <a:gd name="connsiteY0" fmla="*/ 149598 h 4068233"/>
                <a:gd name="connsiteX1" fmla="*/ 149598 w 1495976"/>
                <a:gd name="connsiteY1" fmla="*/ 0 h 4068233"/>
                <a:gd name="connsiteX2" fmla="*/ 1346378 w 1495976"/>
                <a:gd name="connsiteY2" fmla="*/ 0 h 4068233"/>
                <a:gd name="connsiteX3" fmla="*/ 1495976 w 1495976"/>
                <a:gd name="connsiteY3" fmla="*/ 149598 h 4068233"/>
                <a:gd name="connsiteX4" fmla="*/ 1495976 w 1495976"/>
                <a:gd name="connsiteY4" fmla="*/ 3918635 h 4068233"/>
                <a:gd name="connsiteX5" fmla="*/ 1346378 w 1495976"/>
                <a:gd name="connsiteY5" fmla="*/ 4068233 h 4068233"/>
                <a:gd name="connsiteX6" fmla="*/ 149598 w 1495976"/>
                <a:gd name="connsiteY6" fmla="*/ 4068233 h 4068233"/>
                <a:gd name="connsiteX7" fmla="*/ 0 w 1495976"/>
                <a:gd name="connsiteY7" fmla="*/ 3918635 h 4068233"/>
                <a:gd name="connsiteX8" fmla="*/ 0 w 1495976"/>
                <a:gd name="connsiteY8" fmla="*/ 149598 h 4068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5976" h="4068233">
                  <a:moveTo>
                    <a:pt x="0" y="149598"/>
                  </a:moveTo>
                  <a:cubicBezTo>
                    <a:pt x="0" y="66977"/>
                    <a:pt x="66977" y="0"/>
                    <a:pt x="149598" y="0"/>
                  </a:cubicBezTo>
                  <a:lnTo>
                    <a:pt x="1346378" y="0"/>
                  </a:lnTo>
                  <a:cubicBezTo>
                    <a:pt x="1428999" y="0"/>
                    <a:pt x="1495976" y="66977"/>
                    <a:pt x="1495976" y="149598"/>
                  </a:cubicBezTo>
                  <a:lnTo>
                    <a:pt x="1495976" y="3918635"/>
                  </a:lnTo>
                  <a:cubicBezTo>
                    <a:pt x="1495976" y="4001256"/>
                    <a:pt x="1428999" y="4068233"/>
                    <a:pt x="1346378" y="4068233"/>
                  </a:cubicBezTo>
                  <a:lnTo>
                    <a:pt x="149598" y="4068233"/>
                  </a:lnTo>
                  <a:cubicBezTo>
                    <a:pt x="66977" y="4068233"/>
                    <a:pt x="0" y="4001256"/>
                    <a:pt x="0" y="3918635"/>
                  </a:cubicBezTo>
                  <a:lnTo>
                    <a:pt x="0" y="149598"/>
                  </a:lnTo>
                  <a:close/>
                </a:path>
              </a:pathLst>
            </a:custGeom>
            <a:scene3d>
              <a:camera prst="perspectiveLeft" zoom="91000"/>
              <a:lightRig rig="threePt" dir="t">
                <a:rot lat="0" lon="0" rev="20640000"/>
              </a:lightRig>
            </a:scene3d>
            <a:sp3d extrusionH="50600" prstMaterial="metal">
              <a:bevelT w="101600" h="80600" prst="relaxedInset"/>
              <a:bevelB w="80600" h="80600" prst="relaxedInset"/>
            </a:sp3d>
          </p:spPr>
          <p:style>
            <a:lnRef idx="0">
              <a:schemeClr val="lt1">
                <a:hueOff val="0"/>
                <a:satOff val="0"/>
                <a:lumOff val="0"/>
                <a:alphaOff val="0"/>
              </a:schemeClr>
            </a:lnRef>
            <a:fillRef idx="1">
              <a:schemeClr val="accent3">
                <a:hueOff val="0"/>
                <a:satOff val="0"/>
                <a:lumOff val="0"/>
                <a:alphaOff val="0"/>
              </a:schemeClr>
            </a:fillRef>
            <a:effectRef idx="1">
              <a:schemeClr val="accent3">
                <a:hueOff val="0"/>
                <a:satOff val="0"/>
                <a:lumOff val="0"/>
                <a:alphaOff val="0"/>
              </a:schemeClr>
            </a:effectRef>
            <a:fontRef idx="minor">
              <a:schemeClr val="dk1"/>
            </a:fontRef>
          </p:style>
          <p:txBody>
            <a:bodyPr spcFirstLastPara="0" vert="horz" wrap="square" lIns="177800" tIns="1805093" rIns="177800" bIns="991447" numCol="1" spcCol="1270" anchor="ctr" anchorCtr="0">
              <a:noAutofit/>
            </a:bodyPr>
            <a:lstStyle/>
            <a:p>
              <a:pPr marL="0" marR="0" lvl="0" indent="0" algn="ctr" defTabSz="1111250" rtl="0" eaLnBrk="1" fontAlgn="auto" latinLnBrk="0" hangingPunct="1">
                <a:lnSpc>
                  <a:spcPct val="90000"/>
                </a:lnSpc>
                <a:spcBef>
                  <a:spcPct val="0"/>
                </a:spcBef>
                <a:spcAft>
                  <a:spcPct val="35000"/>
                </a:spcAft>
                <a:buClrTx/>
                <a:buSzTx/>
                <a:buFontTx/>
                <a:buNone/>
                <a:tabLst/>
                <a:defRPr/>
              </a:pPr>
              <a:r>
                <a:rPr kumimoji="0" lang="en-GB" sz="2500" b="0" i="0" u="none" strike="noStrike" kern="1200" cap="none" spc="0" normalizeH="0" baseline="0" noProof="0">
                  <a:ln>
                    <a:noFill/>
                  </a:ln>
                  <a:solidFill>
                    <a:srgbClr val="FFFFFF">
                      <a:lumMod val="95000"/>
                    </a:srgbClr>
                  </a:solidFill>
                  <a:effectLst/>
                  <a:uLnTx/>
                  <a:uFillTx/>
                  <a:latin typeface="Arial" panose="020B0604020202020204"/>
                  <a:ea typeface="+mn-ea"/>
                  <a:cs typeface="+mn-cs"/>
                </a:rPr>
                <a:t>Multiple Sectors</a:t>
              </a:r>
            </a:p>
          </p:txBody>
        </p:sp>
        <p:sp>
          <p:nvSpPr>
            <p:cNvPr id="9" name="Oval 8" descr="Badge with solid fill">
              <a:extLst>
                <a:ext uri="{FF2B5EF4-FFF2-40B4-BE49-F238E27FC236}">
                  <a16:creationId xmlns:a16="http://schemas.microsoft.com/office/drawing/2014/main" id="{61732370-CEFE-107D-6635-61239F6B6F36}"/>
                </a:ext>
              </a:extLst>
            </p:cNvPr>
            <p:cNvSpPr/>
            <p:nvPr/>
          </p:nvSpPr>
          <p:spPr>
            <a:xfrm>
              <a:off x="6965844" y="2020778"/>
              <a:ext cx="1354721" cy="1354721"/>
            </a:xfrm>
            <a:prstGeom prst="ellipse">
              <a:avLst/>
            </a:prstGeom>
            <a:blipFill>
              <a:blip r:embed="rId5">
                <a:extLst>
                  <a:ext uri="{96DAC541-7B7A-43D3-8B79-37D633B846F1}">
                    <asvg:svgBlip xmlns:asvg="http://schemas.microsoft.com/office/drawing/2016/SVG/main" r:embed="rId6"/>
                  </a:ext>
                </a:extLst>
              </a:blip>
              <a:srcRect/>
              <a:stretch>
                <a:fillRect/>
              </a:stretch>
            </a:blipFill>
            <a:scene3d>
              <a:camera prst="perspectiveLeft" zoom="91000"/>
              <a:lightRig rig="threePt" dir="t">
                <a:rot lat="0" lon="0" rev="20640000"/>
              </a:lightRig>
            </a:scene3d>
            <a:sp3d z="57200" extrusionH="10600" prstMaterial="plastic">
              <a:bevelT w="101600" h="8600" prst="relaxedInset"/>
              <a:bevelB w="8600" h="8600" prst="relaxedInset"/>
            </a:sp3d>
          </p:spPr>
          <p:style>
            <a:lnRef idx="0">
              <a:schemeClr val="lt1">
                <a:hueOff val="0"/>
                <a:satOff val="0"/>
                <a:lumOff val="0"/>
                <a:alphaOff val="0"/>
              </a:schemeClr>
            </a:lnRef>
            <a:fillRef idx="1">
              <a:scrgbClr r="0" g="0" b="0"/>
            </a:fillRef>
            <a:effectRef idx="1">
              <a:schemeClr val="accent3">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hueOff val="0"/>
                    <a:satOff val="0"/>
                    <a:lumOff val="0"/>
                    <a:alphaOff val="0"/>
                  </a:srgbClr>
                </a:solidFill>
                <a:effectLst/>
                <a:uLnTx/>
                <a:uFillTx/>
                <a:latin typeface="Arial" panose="020B0604020202020204"/>
                <a:ea typeface="+mn-ea"/>
                <a:cs typeface="+mn-cs"/>
              </a:endParaRPr>
            </a:p>
          </p:txBody>
        </p:sp>
      </p:grpSp>
      <p:grpSp>
        <p:nvGrpSpPr>
          <p:cNvPr id="17" name="Group 16">
            <a:extLst>
              <a:ext uri="{FF2B5EF4-FFF2-40B4-BE49-F238E27FC236}">
                <a16:creationId xmlns:a16="http://schemas.microsoft.com/office/drawing/2014/main" id="{C64DDE51-DF9C-82BD-13C5-31925B081A84}"/>
              </a:ext>
            </a:extLst>
          </p:cNvPr>
          <p:cNvGrpSpPr/>
          <p:nvPr/>
        </p:nvGrpSpPr>
        <p:grpSpPr>
          <a:xfrm>
            <a:off x="8774802" y="1743743"/>
            <a:ext cx="1460662" cy="3991986"/>
            <a:chOff x="8436073" y="1776685"/>
            <a:chExt cx="1495976" cy="4068233"/>
          </a:xfrm>
        </p:grpSpPr>
        <p:sp>
          <p:nvSpPr>
            <p:cNvPr id="10" name="Freeform: Shape 9">
              <a:extLst>
                <a:ext uri="{FF2B5EF4-FFF2-40B4-BE49-F238E27FC236}">
                  <a16:creationId xmlns:a16="http://schemas.microsoft.com/office/drawing/2014/main" id="{0FC6ACA4-AB6E-98DF-D045-0C20B2DB20E4}"/>
                </a:ext>
              </a:extLst>
            </p:cNvPr>
            <p:cNvSpPr/>
            <p:nvPr/>
          </p:nvSpPr>
          <p:spPr>
            <a:xfrm>
              <a:off x="8436073" y="1776685"/>
              <a:ext cx="1495976" cy="4068233"/>
            </a:xfrm>
            <a:custGeom>
              <a:avLst/>
              <a:gdLst>
                <a:gd name="connsiteX0" fmla="*/ 0 w 1495976"/>
                <a:gd name="connsiteY0" fmla="*/ 149598 h 4068233"/>
                <a:gd name="connsiteX1" fmla="*/ 149598 w 1495976"/>
                <a:gd name="connsiteY1" fmla="*/ 0 h 4068233"/>
                <a:gd name="connsiteX2" fmla="*/ 1346378 w 1495976"/>
                <a:gd name="connsiteY2" fmla="*/ 0 h 4068233"/>
                <a:gd name="connsiteX3" fmla="*/ 1495976 w 1495976"/>
                <a:gd name="connsiteY3" fmla="*/ 149598 h 4068233"/>
                <a:gd name="connsiteX4" fmla="*/ 1495976 w 1495976"/>
                <a:gd name="connsiteY4" fmla="*/ 3918635 h 4068233"/>
                <a:gd name="connsiteX5" fmla="*/ 1346378 w 1495976"/>
                <a:gd name="connsiteY5" fmla="*/ 4068233 h 4068233"/>
                <a:gd name="connsiteX6" fmla="*/ 149598 w 1495976"/>
                <a:gd name="connsiteY6" fmla="*/ 4068233 h 4068233"/>
                <a:gd name="connsiteX7" fmla="*/ 0 w 1495976"/>
                <a:gd name="connsiteY7" fmla="*/ 3918635 h 4068233"/>
                <a:gd name="connsiteX8" fmla="*/ 0 w 1495976"/>
                <a:gd name="connsiteY8" fmla="*/ 149598 h 4068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5976" h="4068233">
                  <a:moveTo>
                    <a:pt x="0" y="149598"/>
                  </a:moveTo>
                  <a:cubicBezTo>
                    <a:pt x="0" y="66977"/>
                    <a:pt x="66977" y="0"/>
                    <a:pt x="149598" y="0"/>
                  </a:cubicBezTo>
                  <a:lnTo>
                    <a:pt x="1346378" y="0"/>
                  </a:lnTo>
                  <a:cubicBezTo>
                    <a:pt x="1428999" y="0"/>
                    <a:pt x="1495976" y="66977"/>
                    <a:pt x="1495976" y="149598"/>
                  </a:cubicBezTo>
                  <a:lnTo>
                    <a:pt x="1495976" y="3918635"/>
                  </a:lnTo>
                  <a:cubicBezTo>
                    <a:pt x="1495976" y="4001256"/>
                    <a:pt x="1428999" y="4068233"/>
                    <a:pt x="1346378" y="4068233"/>
                  </a:cubicBezTo>
                  <a:lnTo>
                    <a:pt x="149598" y="4068233"/>
                  </a:lnTo>
                  <a:cubicBezTo>
                    <a:pt x="66977" y="4068233"/>
                    <a:pt x="0" y="4001256"/>
                    <a:pt x="0" y="3918635"/>
                  </a:cubicBezTo>
                  <a:lnTo>
                    <a:pt x="0" y="149598"/>
                  </a:lnTo>
                  <a:close/>
                </a:path>
              </a:pathLst>
            </a:custGeom>
            <a:scene3d>
              <a:camera prst="perspectiveLeft" zoom="91000"/>
              <a:lightRig rig="threePt" dir="t">
                <a:rot lat="0" lon="0" rev="20640000"/>
              </a:lightRig>
            </a:scene3d>
            <a:sp3d extrusionH="50600" prstMaterial="metal">
              <a:bevelT w="101600" h="80600" prst="relaxedInset"/>
              <a:bevelB w="80600" h="80600" prst="relaxedInset"/>
            </a:sp3d>
          </p:spPr>
          <p:style>
            <a:lnRef idx="0">
              <a:schemeClr val="lt1">
                <a:hueOff val="0"/>
                <a:satOff val="0"/>
                <a:lumOff val="0"/>
                <a:alphaOff val="0"/>
              </a:schemeClr>
            </a:lnRef>
            <a:fillRef idx="1">
              <a:schemeClr val="accent4">
                <a:hueOff val="0"/>
                <a:satOff val="0"/>
                <a:lumOff val="0"/>
                <a:alphaOff val="0"/>
              </a:schemeClr>
            </a:fillRef>
            <a:effectRef idx="1">
              <a:schemeClr val="accent4">
                <a:hueOff val="0"/>
                <a:satOff val="0"/>
                <a:lumOff val="0"/>
                <a:alphaOff val="0"/>
              </a:schemeClr>
            </a:effectRef>
            <a:fontRef idx="minor">
              <a:schemeClr val="dk1"/>
            </a:fontRef>
          </p:style>
          <p:txBody>
            <a:bodyPr spcFirstLastPara="0" vert="horz" wrap="square" lIns="177800" tIns="1805093" rIns="177800" bIns="991447" numCol="1" spcCol="1270" anchor="ctr" anchorCtr="0">
              <a:noAutofit/>
            </a:bodyPr>
            <a:lstStyle/>
            <a:p>
              <a:pPr marL="0" marR="0" lvl="0" indent="0" algn="ctr" defTabSz="1111250" rtl="0" eaLnBrk="1" fontAlgn="auto" latinLnBrk="0" hangingPunct="1">
                <a:lnSpc>
                  <a:spcPct val="90000"/>
                </a:lnSpc>
                <a:spcBef>
                  <a:spcPct val="0"/>
                </a:spcBef>
                <a:spcAft>
                  <a:spcPct val="35000"/>
                </a:spcAft>
                <a:buClrTx/>
                <a:buSzTx/>
                <a:buFontTx/>
                <a:buNone/>
                <a:tabLst/>
                <a:defRPr/>
              </a:pPr>
              <a:r>
                <a:rPr kumimoji="0" lang="en-GB" sz="2500" b="0" i="0" u="none" strike="noStrike" kern="1200" cap="none" spc="0" normalizeH="0" baseline="0" noProof="0">
                  <a:ln>
                    <a:noFill/>
                  </a:ln>
                  <a:solidFill>
                    <a:srgbClr val="FFFFFF">
                      <a:lumMod val="95000"/>
                    </a:srgbClr>
                  </a:solidFill>
                  <a:effectLst/>
                  <a:uLnTx/>
                  <a:uFillTx/>
                  <a:latin typeface="Arial" panose="020B0604020202020204"/>
                  <a:ea typeface="+mn-ea"/>
                  <a:cs typeface="+mn-cs"/>
                </a:rPr>
                <a:t>One sector</a:t>
              </a:r>
            </a:p>
          </p:txBody>
        </p:sp>
        <p:sp>
          <p:nvSpPr>
            <p:cNvPr id="11" name="Oval 10" descr="Badge 3 with solid fill">
              <a:extLst>
                <a:ext uri="{FF2B5EF4-FFF2-40B4-BE49-F238E27FC236}">
                  <a16:creationId xmlns:a16="http://schemas.microsoft.com/office/drawing/2014/main" id="{DE5A4061-A042-E2E2-5E82-9F070D34FF43}"/>
                </a:ext>
              </a:extLst>
            </p:cNvPr>
            <p:cNvSpPr/>
            <p:nvPr/>
          </p:nvSpPr>
          <p:spPr>
            <a:xfrm>
              <a:off x="8506700" y="2020778"/>
              <a:ext cx="1354721" cy="1354721"/>
            </a:xfrm>
            <a:prstGeom prst="ellipse">
              <a:avLst/>
            </a:prstGeom>
            <a: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scene3d>
              <a:camera prst="perspectiveLeft" zoom="91000"/>
              <a:lightRig rig="threePt" dir="t">
                <a:rot lat="0" lon="0" rev="20640000"/>
              </a:lightRig>
            </a:scene3d>
            <a:sp3d z="57200" extrusionH="10600" prstMaterial="plastic">
              <a:bevelT w="101600" h="8600" prst="relaxedInset"/>
              <a:bevelB w="8600" h="8600" prst="relaxedInset"/>
            </a:sp3d>
          </p:spPr>
          <p:style>
            <a:lnRef idx="0">
              <a:schemeClr val="lt1">
                <a:hueOff val="0"/>
                <a:satOff val="0"/>
                <a:lumOff val="0"/>
                <a:alphaOff val="0"/>
              </a:schemeClr>
            </a:lnRef>
            <a:fillRef idx="1">
              <a:scrgbClr r="0" g="0" b="0"/>
            </a:fillRef>
            <a:effectRef idx="1">
              <a:schemeClr val="accent4">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hueOff val="0"/>
                    <a:satOff val="0"/>
                    <a:lumOff val="0"/>
                    <a:alphaOff val="0"/>
                  </a:srgbClr>
                </a:solidFill>
                <a:effectLst/>
                <a:uLnTx/>
                <a:uFillTx/>
                <a:latin typeface="Arial" panose="020B0604020202020204"/>
                <a:ea typeface="+mn-ea"/>
                <a:cs typeface="+mn-cs"/>
              </a:endParaRPr>
            </a:p>
          </p:txBody>
        </p:sp>
      </p:grpSp>
      <p:grpSp>
        <p:nvGrpSpPr>
          <p:cNvPr id="18" name="Group 17">
            <a:extLst>
              <a:ext uri="{FF2B5EF4-FFF2-40B4-BE49-F238E27FC236}">
                <a16:creationId xmlns:a16="http://schemas.microsoft.com/office/drawing/2014/main" id="{B24D086C-261C-F938-E611-9B4C8783B45C}"/>
              </a:ext>
            </a:extLst>
          </p:cNvPr>
          <p:cNvGrpSpPr/>
          <p:nvPr/>
        </p:nvGrpSpPr>
        <p:grpSpPr>
          <a:xfrm>
            <a:off x="9976928" y="1627961"/>
            <a:ext cx="1643571" cy="4216957"/>
            <a:chOff x="9976929" y="1776685"/>
            <a:chExt cx="1495976" cy="4068233"/>
          </a:xfrm>
        </p:grpSpPr>
        <p:sp>
          <p:nvSpPr>
            <p:cNvPr id="12" name="Freeform: Shape 11">
              <a:extLst>
                <a:ext uri="{FF2B5EF4-FFF2-40B4-BE49-F238E27FC236}">
                  <a16:creationId xmlns:a16="http://schemas.microsoft.com/office/drawing/2014/main" id="{7FA84F91-0799-62FF-C084-94CC6F2E6802}"/>
                </a:ext>
              </a:extLst>
            </p:cNvPr>
            <p:cNvSpPr/>
            <p:nvPr/>
          </p:nvSpPr>
          <p:spPr>
            <a:xfrm>
              <a:off x="9976929" y="1776685"/>
              <a:ext cx="1495976" cy="4068233"/>
            </a:xfrm>
            <a:custGeom>
              <a:avLst/>
              <a:gdLst>
                <a:gd name="connsiteX0" fmla="*/ 0 w 1495976"/>
                <a:gd name="connsiteY0" fmla="*/ 149598 h 4068233"/>
                <a:gd name="connsiteX1" fmla="*/ 149598 w 1495976"/>
                <a:gd name="connsiteY1" fmla="*/ 0 h 4068233"/>
                <a:gd name="connsiteX2" fmla="*/ 1346378 w 1495976"/>
                <a:gd name="connsiteY2" fmla="*/ 0 h 4068233"/>
                <a:gd name="connsiteX3" fmla="*/ 1495976 w 1495976"/>
                <a:gd name="connsiteY3" fmla="*/ 149598 h 4068233"/>
                <a:gd name="connsiteX4" fmla="*/ 1495976 w 1495976"/>
                <a:gd name="connsiteY4" fmla="*/ 3918635 h 4068233"/>
                <a:gd name="connsiteX5" fmla="*/ 1346378 w 1495976"/>
                <a:gd name="connsiteY5" fmla="*/ 4068233 h 4068233"/>
                <a:gd name="connsiteX6" fmla="*/ 149598 w 1495976"/>
                <a:gd name="connsiteY6" fmla="*/ 4068233 h 4068233"/>
                <a:gd name="connsiteX7" fmla="*/ 0 w 1495976"/>
                <a:gd name="connsiteY7" fmla="*/ 3918635 h 4068233"/>
                <a:gd name="connsiteX8" fmla="*/ 0 w 1495976"/>
                <a:gd name="connsiteY8" fmla="*/ 149598 h 4068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5976" h="4068233">
                  <a:moveTo>
                    <a:pt x="0" y="149598"/>
                  </a:moveTo>
                  <a:cubicBezTo>
                    <a:pt x="0" y="66977"/>
                    <a:pt x="66977" y="0"/>
                    <a:pt x="149598" y="0"/>
                  </a:cubicBezTo>
                  <a:lnTo>
                    <a:pt x="1346378" y="0"/>
                  </a:lnTo>
                  <a:cubicBezTo>
                    <a:pt x="1428999" y="0"/>
                    <a:pt x="1495976" y="66977"/>
                    <a:pt x="1495976" y="149598"/>
                  </a:cubicBezTo>
                  <a:lnTo>
                    <a:pt x="1495976" y="3918635"/>
                  </a:lnTo>
                  <a:cubicBezTo>
                    <a:pt x="1495976" y="4001256"/>
                    <a:pt x="1428999" y="4068233"/>
                    <a:pt x="1346378" y="4068233"/>
                  </a:cubicBezTo>
                  <a:lnTo>
                    <a:pt x="149598" y="4068233"/>
                  </a:lnTo>
                  <a:cubicBezTo>
                    <a:pt x="66977" y="4068233"/>
                    <a:pt x="0" y="4001256"/>
                    <a:pt x="0" y="3918635"/>
                  </a:cubicBezTo>
                  <a:lnTo>
                    <a:pt x="0" y="149598"/>
                  </a:lnTo>
                  <a:close/>
                </a:path>
              </a:pathLst>
            </a:custGeom>
            <a:scene3d>
              <a:camera prst="perspectiveLeft" zoom="91000"/>
              <a:lightRig rig="threePt" dir="t">
                <a:rot lat="0" lon="0" rev="20640000"/>
              </a:lightRig>
            </a:scene3d>
            <a:sp3d extrusionH="50600" prstMaterial="metal">
              <a:bevelT w="101600" h="80600" prst="relaxedInset"/>
              <a:bevelB w="80600" h="80600" prst="relaxedInset"/>
            </a:sp3d>
          </p:spPr>
          <p:style>
            <a:lnRef idx="0">
              <a:schemeClr val="lt1">
                <a:hueOff val="0"/>
                <a:satOff val="0"/>
                <a:lumOff val="0"/>
                <a:alphaOff val="0"/>
              </a:schemeClr>
            </a:lnRef>
            <a:fillRef idx="1">
              <a:schemeClr val="accent5">
                <a:hueOff val="0"/>
                <a:satOff val="0"/>
                <a:lumOff val="0"/>
                <a:alphaOff val="0"/>
              </a:schemeClr>
            </a:fillRef>
            <a:effectRef idx="1">
              <a:schemeClr val="accent5">
                <a:hueOff val="0"/>
                <a:satOff val="0"/>
                <a:lumOff val="0"/>
                <a:alphaOff val="0"/>
              </a:schemeClr>
            </a:effectRef>
            <a:fontRef idx="minor">
              <a:schemeClr val="dk1"/>
            </a:fontRef>
          </p:style>
          <p:txBody>
            <a:bodyPr spcFirstLastPara="0" vert="horz" wrap="square" lIns="177800" tIns="1805093" rIns="177800" bIns="991447" numCol="1" spcCol="1270" anchor="ctr" anchorCtr="0">
              <a:noAutofit/>
            </a:bodyPr>
            <a:lstStyle/>
            <a:p>
              <a:pPr marL="0" marR="0" lvl="0" indent="0" algn="ctr" defTabSz="1111250" rtl="0" eaLnBrk="1" fontAlgn="auto" latinLnBrk="0" hangingPunct="1">
                <a:lnSpc>
                  <a:spcPct val="90000"/>
                </a:lnSpc>
                <a:spcBef>
                  <a:spcPct val="0"/>
                </a:spcBef>
                <a:spcAft>
                  <a:spcPct val="35000"/>
                </a:spcAft>
                <a:buClrTx/>
                <a:buSzTx/>
                <a:buFontTx/>
                <a:buNone/>
                <a:tabLst/>
                <a:defRPr/>
              </a:pPr>
              <a:r>
                <a:rPr kumimoji="0" lang="en-GB" sz="2500" b="0" i="0" u="none" strike="noStrike" kern="1200" cap="none" spc="0" normalizeH="0" baseline="0" noProof="0">
                  <a:ln>
                    <a:noFill/>
                  </a:ln>
                  <a:solidFill>
                    <a:srgbClr val="FFFFFF">
                      <a:lumMod val="95000"/>
                    </a:srgbClr>
                  </a:solidFill>
                  <a:effectLst/>
                  <a:uLnTx/>
                  <a:uFillTx/>
                  <a:latin typeface="Arial" panose="020B0604020202020204"/>
                  <a:ea typeface="+mn-ea"/>
                  <a:cs typeface="+mn-cs"/>
                </a:rPr>
                <a:t>One service type</a:t>
              </a:r>
            </a:p>
          </p:txBody>
        </p:sp>
        <p:sp>
          <p:nvSpPr>
            <p:cNvPr id="13" name="Oval 12" descr="Badge 4 with solid fill">
              <a:extLst>
                <a:ext uri="{FF2B5EF4-FFF2-40B4-BE49-F238E27FC236}">
                  <a16:creationId xmlns:a16="http://schemas.microsoft.com/office/drawing/2014/main" id="{E0A31CFF-8B32-12B4-E3BD-509190A92E1A}"/>
                </a:ext>
              </a:extLst>
            </p:cNvPr>
            <p:cNvSpPr/>
            <p:nvPr/>
          </p:nvSpPr>
          <p:spPr>
            <a:xfrm>
              <a:off x="10047556" y="2020778"/>
              <a:ext cx="1354721" cy="1354721"/>
            </a:xfrm>
            <a:prstGeom prst="ellipse">
              <a:avLst/>
            </a:prstGeom>
            <a: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a:scene3d>
              <a:camera prst="perspectiveLeft" zoom="91000"/>
              <a:lightRig rig="threePt" dir="t">
                <a:rot lat="0" lon="0" rev="20640000"/>
              </a:lightRig>
            </a:scene3d>
            <a:sp3d z="57200" extrusionH="10600" prstMaterial="plastic">
              <a:bevelT w="101600" h="8600" prst="relaxedInset"/>
              <a:bevelB w="8600" h="8600" prst="relaxedInset"/>
            </a:sp3d>
          </p:spPr>
          <p:style>
            <a:lnRef idx="0">
              <a:schemeClr val="lt1">
                <a:hueOff val="0"/>
                <a:satOff val="0"/>
                <a:lumOff val="0"/>
                <a:alphaOff val="0"/>
              </a:schemeClr>
            </a:lnRef>
            <a:fillRef idx="1">
              <a:scrgbClr r="0" g="0" b="0"/>
            </a:fillRef>
            <a:effectRef idx="1">
              <a:schemeClr val="accent5">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hueOff val="0"/>
                    <a:satOff val="0"/>
                    <a:lumOff val="0"/>
                    <a:alphaOff val="0"/>
                  </a:srgbClr>
                </a:solidFill>
                <a:effectLst/>
                <a:uLnTx/>
                <a:uFillTx/>
                <a:latin typeface="Arial" panose="020B0604020202020204"/>
                <a:ea typeface="+mn-ea"/>
                <a:cs typeface="+mn-cs"/>
              </a:endParaRPr>
            </a:p>
          </p:txBody>
        </p:sp>
      </p:grpSp>
      <p:pic>
        <p:nvPicPr>
          <p:cNvPr id="7" name="Picture 6">
            <a:extLst>
              <a:ext uri="{FF2B5EF4-FFF2-40B4-BE49-F238E27FC236}">
                <a16:creationId xmlns:a16="http://schemas.microsoft.com/office/drawing/2014/main" id="{68E1A4B0-ED16-0DF0-0BD9-0CD93050DB46}"/>
              </a:ext>
            </a:extLst>
          </p:cNvPr>
          <p:cNvPicPr>
            <a:picLocks noChangeAspect="1"/>
          </p:cNvPicPr>
          <p:nvPr/>
        </p:nvPicPr>
        <p:blipFill>
          <a:blip r:embed="rId11"/>
          <a:stretch>
            <a:fillRect/>
          </a:stretch>
        </p:blipFill>
        <p:spPr>
          <a:xfrm>
            <a:off x="717667" y="1384300"/>
            <a:ext cx="3538967" cy="4305300"/>
          </a:xfrm>
          <a:prstGeom prst="rect">
            <a:avLst/>
          </a:prstGeom>
        </p:spPr>
      </p:pic>
    </p:spTree>
    <p:extLst>
      <p:ext uri="{BB962C8B-B14F-4D97-AF65-F5344CB8AC3E}">
        <p14:creationId xmlns:p14="http://schemas.microsoft.com/office/powerpoint/2010/main" val="2304593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FA0B5-83A9-0DCC-7202-D8AB7647252F}"/>
              </a:ext>
            </a:extLst>
          </p:cNvPr>
          <p:cNvSpPr>
            <a:spLocks noGrp="1"/>
          </p:cNvSpPr>
          <p:nvPr>
            <p:ph type="title"/>
          </p:nvPr>
        </p:nvSpPr>
        <p:spPr>
          <a:xfrm>
            <a:off x="502014" y="309522"/>
            <a:ext cx="10972319" cy="1325033"/>
          </a:xfrm>
        </p:spPr>
        <p:txBody>
          <a:bodyPr/>
          <a:lstStyle/>
          <a:p>
            <a:r>
              <a:rPr lang="en-GB">
                <a:solidFill>
                  <a:srgbClr val="7030A0"/>
                </a:solidFill>
              </a:rPr>
              <a:t>Best practice guidance</a:t>
            </a:r>
          </a:p>
        </p:txBody>
      </p:sp>
      <p:pic>
        <p:nvPicPr>
          <p:cNvPr id="8" name="Picture 7">
            <a:extLst>
              <a:ext uri="{FF2B5EF4-FFF2-40B4-BE49-F238E27FC236}">
                <a16:creationId xmlns:a16="http://schemas.microsoft.com/office/drawing/2014/main" id="{F0DEF259-E7BA-0B46-FE04-7428734E2AFC}"/>
              </a:ext>
            </a:extLst>
          </p:cNvPr>
          <p:cNvPicPr>
            <a:picLocks noChangeAspect="1"/>
          </p:cNvPicPr>
          <p:nvPr/>
        </p:nvPicPr>
        <p:blipFill>
          <a:blip r:embed="rId3"/>
          <a:stretch>
            <a:fillRect/>
          </a:stretch>
        </p:blipFill>
        <p:spPr>
          <a:xfrm>
            <a:off x="1190015" y="1483294"/>
            <a:ext cx="3064690" cy="4401038"/>
          </a:xfrm>
          <a:prstGeom prst="rect">
            <a:avLst/>
          </a:prstGeom>
        </p:spPr>
      </p:pic>
      <p:grpSp>
        <p:nvGrpSpPr>
          <p:cNvPr id="22" name="Group 21">
            <a:extLst>
              <a:ext uri="{FF2B5EF4-FFF2-40B4-BE49-F238E27FC236}">
                <a16:creationId xmlns:a16="http://schemas.microsoft.com/office/drawing/2014/main" id="{D506837A-4394-E86D-3695-052B083F8C36}"/>
              </a:ext>
            </a:extLst>
          </p:cNvPr>
          <p:cNvGrpSpPr/>
          <p:nvPr/>
        </p:nvGrpSpPr>
        <p:grpSpPr>
          <a:xfrm>
            <a:off x="7298645" y="1712214"/>
            <a:ext cx="1495976" cy="3914327"/>
            <a:chOff x="6895217" y="1776685"/>
            <a:chExt cx="1495976" cy="4068233"/>
          </a:xfrm>
        </p:grpSpPr>
        <p:sp>
          <p:nvSpPr>
            <p:cNvPr id="23" name="Freeform: Shape 22">
              <a:extLst>
                <a:ext uri="{FF2B5EF4-FFF2-40B4-BE49-F238E27FC236}">
                  <a16:creationId xmlns:a16="http://schemas.microsoft.com/office/drawing/2014/main" id="{C4EA69C6-CBDD-96F4-3282-822AA4CCA2F3}"/>
                </a:ext>
              </a:extLst>
            </p:cNvPr>
            <p:cNvSpPr/>
            <p:nvPr/>
          </p:nvSpPr>
          <p:spPr>
            <a:xfrm>
              <a:off x="6895217" y="1776685"/>
              <a:ext cx="1495976" cy="4068233"/>
            </a:xfrm>
            <a:custGeom>
              <a:avLst/>
              <a:gdLst>
                <a:gd name="connsiteX0" fmla="*/ 0 w 1495976"/>
                <a:gd name="connsiteY0" fmla="*/ 149598 h 4068233"/>
                <a:gd name="connsiteX1" fmla="*/ 149598 w 1495976"/>
                <a:gd name="connsiteY1" fmla="*/ 0 h 4068233"/>
                <a:gd name="connsiteX2" fmla="*/ 1346378 w 1495976"/>
                <a:gd name="connsiteY2" fmla="*/ 0 h 4068233"/>
                <a:gd name="connsiteX3" fmla="*/ 1495976 w 1495976"/>
                <a:gd name="connsiteY3" fmla="*/ 149598 h 4068233"/>
                <a:gd name="connsiteX4" fmla="*/ 1495976 w 1495976"/>
                <a:gd name="connsiteY4" fmla="*/ 3918635 h 4068233"/>
                <a:gd name="connsiteX5" fmla="*/ 1346378 w 1495976"/>
                <a:gd name="connsiteY5" fmla="*/ 4068233 h 4068233"/>
                <a:gd name="connsiteX6" fmla="*/ 149598 w 1495976"/>
                <a:gd name="connsiteY6" fmla="*/ 4068233 h 4068233"/>
                <a:gd name="connsiteX7" fmla="*/ 0 w 1495976"/>
                <a:gd name="connsiteY7" fmla="*/ 3918635 h 4068233"/>
                <a:gd name="connsiteX8" fmla="*/ 0 w 1495976"/>
                <a:gd name="connsiteY8" fmla="*/ 149598 h 4068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5976" h="4068233">
                  <a:moveTo>
                    <a:pt x="0" y="149598"/>
                  </a:moveTo>
                  <a:cubicBezTo>
                    <a:pt x="0" y="66977"/>
                    <a:pt x="66977" y="0"/>
                    <a:pt x="149598" y="0"/>
                  </a:cubicBezTo>
                  <a:lnTo>
                    <a:pt x="1346378" y="0"/>
                  </a:lnTo>
                  <a:cubicBezTo>
                    <a:pt x="1428999" y="0"/>
                    <a:pt x="1495976" y="66977"/>
                    <a:pt x="1495976" y="149598"/>
                  </a:cubicBezTo>
                  <a:lnTo>
                    <a:pt x="1495976" y="3918635"/>
                  </a:lnTo>
                  <a:cubicBezTo>
                    <a:pt x="1495976" y="4001256"/>
                    <a:pt x="1428999" y="4068233"/>
                    <a:pt x="1346378" y="4068233"/>
                  </a:cubicBezTo>
                  <a:lnTo>
                    <a:pt x="149598" y="4068233"/>
                  </a:lnTo>
                  <a:cubicBezTo>
                    <a:pt x="66977" y="4068233"/>
                    <a:pt x="0" y="4001256"/>
                    <a:pt x="0" y="3918635"/>
                  </a:cubicBezTo>
                  <a:lnTo>
                    <a:pt x="0" y="149598"/>
                  </a:lnTo>
                  <a:close/>
                </a:path>
              </a:pathLst>
            </a:custGeom>
            <a:scene3d>
              <a:camera prst="perspectiveLeft" zoom="91000"/>
              <a:lightRig rig="threePt" dir="t">
                <a:rot lat="0" lon="0" rev="20640000"/>
              </a:lightRig>
            </a:scene3d>
            <a:sp3d extrusionH="50600" prstMaterial="metal">
              <a:bevelT w="101600" h="80600" prst="relaxedInset"/>
              <a:bevelB w="80600" h="80600" prst="relaxedInset"/>
            </a:sp3d>
          </p:spPr>
          <p:style>
            <a:lnRef idx="0">
              <a:schemeClr val="lt1">
                <a:hueOff val="0"/>
                <a:satOff val="0"/>
                <a:lumOff val="0"/>
                <a:alphaOff val="0"/>
              </a:schemeClr>
            </a:lnRef>
            <a:fillRef idx="1">
              <a:schemeClr val="accent3">
                <a:hueOff val="0"/>
                <a:satOff val="0"/>
                <a:lumOff val="0"/>
                <a:alphaOff val="0"/>
              </a:schemeClr>
            </a:fillRef>
            <a:effectRef idx="1">
              <a:schemeClr val="accent3">
                <a:hueOff val="0"/>
                <a:satOff val="0"/>
                <a:lumOff val="0"/>
                <a:alphaOff val="0"/>
              </a:schemeClr>
            </a:effectRef>
            <a:fontRef idx="minor">
              <a:schemeClr val="dk1"/>
            </a:fontRef>
          </p:style>
          <p:txBody>
            <a:bodyPr spcFirstLastPara="0" vert="horz" wrap="square" lIns="177800" tIns="1805093" rIns="177800" bIns="991447" numCol="1" spcCol="1270" anchor="ctr" anchorCtr="0">
              <a:noAutofit/>
            </a:bodyPr>
            <a:lstStyle/>
            <a:p>
              <a:pPr marL="0" marR="0" lvl="0" indent="0" algn="ctr" defTabSz="1111250" rtl="0" eaLnBrk="1" fontAlgn="auto" latinLnBrk="0" hangingPunct="1">
                <a:lnSpc>
                  <a:spcPct val="90000"/>
                </a:lnSpc>
                <a:spcBef>
                  <a:spcPct val="0"/>
                </a:spcBef>
                <a:spcAft>
                  <a:spcPct val="35000"/>
                </a:spcAft>
                <a:buClrTx/>
                <a:buSzTx/>
                <a:buFontTx/>
                <a:buNone/>
                <a:tabLst/>
                <a:defRPr/>
              </a:pPr>
              <a:r>
                <a:rPr kumimoji="0" lang="en-GB" sz="2500" b="0" i="0" u="none" strike="noStrike" kern="1200" cap="none" spc="0" normalizeH="0" baseline="0" noProof="0">
                  <a:ln>
                    <a:noFill/>
                  </a:ln>
                  <a:solidFill>
                    <a:srgbClr val="FFFFFF">
                      <a:lumMod val="95000"/>
                    </a:srgbClr>
                  </a:solidFill>
                  <a:effectLst/>
                  <a:uLnTx/>
                  <a:uFillTx/>
                  <a:latin typeface="Arial" panose="020B0604020202020204"/>
                  <a:ea typeface="+mn-ea"/>
                  <a:cs typeface="+mn-cs"/>
                </a:rPr>
                <a:t>Multiple Sectors</a:t>
              </a:r>
            </a:p>
          </p:txBody>
        </p:sp>
        <p:sp>
          <p:nvSpPr>
            <p:cNvPr id="24" name="Oval 23" descr="Badge with solid fill">
              <a:extLst>
                <a:ext uri="{FF2B5EF4-FFF2-40B4-BE49-F238E27FC236}">
                  <a16:creationId xmlns:a16="http://schemas.microsoft.com/office/drawing/2014/main" id="{53917021-AA81-9F21-8D0E-5600A1220027}"/>
                </a:ext>
              </a:extLst>
            </p:cNvPr>
            <p:cNvSpPr/>
            <p:nvPr/>
          </p:nvSpPr>
          <p:spPr>
            <a:xfrm>
              <a:off x="6965844" y="2020778"/>
              <a:ext cx="1354721" cy="1354721"/>
            </a:xfrm>
            <a:prstGeom prst="ellipse">
              <a:avLst/>
            </a:prstGeom>
            <a:blipFill>
              <a:blip r:embed="rId4">
                <a:extLst>
                  <a:ext uri="{96DAC541-7B7A-43D3-8B79-37D633B846F1}">
                    <asvg:svgBlip xmlns:asvg="http://schemas.microsoft.com/office/drawing/2016/SVG/main" r:embed="rId5"/>
                  </a:ext>
                </a:extLst>
              </a:blip>
              <a:srcRect/>
              <a:stretch>
                <a:fillRect/>
              </a:stretch>
            </a:blipFill>
            <a:scene3d>
              <a:camera prst="perspectiveLeft" zoom="91000"/>
              <a:lightRig rig="threePt" dir="t">
                <a:rot lat="0" lon="0" rev="20640000"/>
              </a:lightRig>
            </a:scene3d>
            <a:sp3d z="57200" extrusionH="10600" prstMaterial="plastic">
              <a:bevelT w="101600" h="8600" prst="relaxedInset"/>
              <a:bevelB w="8600" h="8600" prst="relaxedInset"/>
            </a:sp3d>
          </p:spPr>
          <p:style>
            <a:lnRef idx="0">
              <a:schemeClr val="lt1">
                <a:hueOff val="0"/>
                <a:satOff val="0"/>
                <a:lumOff val="0"/>
                <a:alphaOff val="0"/>
              </a:schemeClr>
            </a:lnRef>
            <a:fillRef idx="1">
              <a:scrgbClr r="0" g="0" b="0"/>
            </a:fillRef>
            <a:effectRef idx="1">
              <a:schemeClr val="accent3">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hueOff val="0"/>
                    <a:satOff val="0"/>
                    <a:lumOff val="0"/>
                    <a:alphaOff val="0"/>
                  </a:srgbClr>
                </a:solidFill>
                <a:effectLst/>
                <a:uLnTx/>
                <a:uFillTx/>
                <a:latin typeface="Arial" panose="020B0604020202020204"/>
                <a:ea typeface="+mn-ea"/>
                <a:cs typeface="+mn-cs"/>
              </a:endParaRPr>
            </a:p>
          </p:txBody>
        </p:sp>
      </p:grpSp>
      <p:grpSp>
        <p:nvGrpSpPr>
          <p:cNvPr id="25" name="Group 24">
            <a:extLst>
              <a:ext uri="{FF2B5EF4-FFF2-40B4-BE49-F238E27FC236}">
                <a16:creationId xmlns:a16="http://schemas.microsoft.com/office/drawing/2014/main" id="{F32A61A8-066F-1FE1-2F42-6991B9E9124D}"/>
              </a:ext>
            </a:extLst>
          </p:cNvPr>
          <p:cNvGrpSpPr/>
          <p:nvPr/>
        </p:nvGrpSpPr>
        <p:grpSpPr>
          <a:xfrm>
            <a:off x="8533750" y="1634555"/>
            <a:ext cx="1460662" cy="4032000"/>
            <a:chOff x="8436073" y="1776685"/>
            <a:chExt cx="1495976" cy="4068233"/>
          </a:xfrm>
        </p:grpSpPr>
        <p:sp>
          <p:nvSpPr>
            <p:cNvPr id="26" name="Freeform: Shape 25">
              <a:extLst>
                <a:ext uri="{FF2B5EF4-FFF2-40B4-BE49-F238E27FC236}">
                  <a16:creationId xmlns:a16="http://schemas.microsoft.com/office/drawing/2014/main" id="{AF955E7E-7AE9-C8BC-93AD-B106EC7D20CA}"/>
                </a:ext>
              </a:extLst>
            </p:cNvPr>
            <p:cNvSpPr/>
            <p:nvPr/>
          </p:nvSpPr>
          <p:spPr>
            <a:xfrm>
              <a:off x="8436073" y="1776685"/>
              <a:ext cx="1495976" cy="4068233"/>
            </a:xfrm>
            <a:custGeom>
              <a:avLst/>
              <a:gdLst>
                <a:gd name="connsiteX0" fmla="*/ 0 w 1495976"/>
                <a:gd name="connsiteY0" fmla="*/ 149598 h 4068233"/>
                <a:gd name="connsiteX1" fmla="*/ 149598 w 1495976"/>
                <a:gd name="connsiteY1" fmla="*/ 0 h 4068233"/>
                <a:gd name="connsiteX2" fmla="*/ 1346378 w 1495976"/>
                <a:gd name="connsiteY2" fmla="*/ 0 h 4068233"/>
                <a:gd name="connsiteX3" fmla="*/ 1495976 w 1495976"/>
                <a:gd name="connsiteY3" fmla="*/ 149598 h 4068233"/>
                <a:gd name="connsiteX4" fmla="*/ 1495976 w 1495976"/>
                <a:gd name="connsiteY4" fmla="*/ 3918635 h 4068233"/>
                <a:gd name="connsiteX5" fmla="*/ 1346378 w 1495976"/>
                <a:gd name="connsiteY5" fmla="*/ 4068233 h 4068233"/>
                <a:gd name="connsiteX6" fmla="*/ 149598 w 1495976"/>
                <a:gd name="connsiteY6" fmla="*/ 4068233 h 4068233"/>
                <a:gd name="connsiteX7" fmla="*/ 0 w 1495976"/>
                <a:gd name="connsiteY7" fmla="*/ 3918635 h 4068233"/>
                <a:gd name="connsiteX8" fmla="*/ 0 w 1495976"/>
                <a:gd name="connsiteY8" fmla="*/ 149598 h 4068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5976" h="4068233">
                  <a:moveTo>
                    <a:pt x="0" y="149598"/>
                  </a:moveTo>
                  <a:cubicBezTo>
                    <a:pt x="0" y="66977"/>
                    <a:pt x="66977" y="0"/>
                    <a:pt x="149598" y="0"/>
                  </a:cubicBezTo>
                  <a:lnTo>
                    <a:pt x="1346378" y="0"/>
                  </a:lnTo>
                  <a:cubicBezTo>
                    <a:pt x="1428999" y="0"/>
                    <a:pt x="1495976" y="66977"/>
                    <a:pt x="1495976" y="149598"/>
                  </a:cubicBezTo>
                  <a:lnTo>
                    <a:pt x="1495976" y="3918635"/>
                  </a:lnTo>
                  <a:cubicBezTo>
                    <a:pt x="1495976" y="4001256"/>
                    <a:pt x="1428999" y="4068233"/>
                    <a:pt x="1346378" y="4068233"/>
                  </a:cubicBezTo>
                  <a:lnTo>
                    <a:pt x="149598" y="4068233"/>
                  </a:lnTo>
                  <a:cubicBezTo>
                    <a:pt x="66977" y="4068233"/>
                    <a:pt x="0" y="4001256"/>
                    <a:pt x="0" y="3918635"/>
                  </a:cubicBezTo>
                  <a:lnTo>
                    <a:pt x="0" y="149598"/>
                  </a:lnTo>
                  <a:close/>
                </a:path>
              </a:pathLst>
            </a:custGeom>
            <a:scene3d>
              <a:camera prst="perspectiveLeft" zoom="91000"/>
              <a:lightRig rig="threePt" dir="t">
                <a:rot lat="0" lon="0" rev="20640000"/>
              </a:lightRig>
            </a:scene3d>
            <a:sp3d extrusionH="50600" prstMaterial="metal">
              <a:bevelT w="101600" h="80600" prst="relaxedInset"/>
              <a:bevelB w="80600" h="80600" prst="relaxedInset"/>
            </a:sp3d>
          </p:spPr>
          <p:style>
            <a:lnRef idx="0">
              <a:schemeClr val="lt1">
                <a:hueOff val="0"/>
                <a:satOff val="0"/>
                <a:lumOff val="0"/>
                <a:alphaOff val="0"/>
              </a:schemeClr>
            </a:lnRef>
            <a:fillRef idx="1">
              <a:schemeClr val="accent4">
                <a:hueOff val="0"/>
                <a:satOff val="0"/>
                <a:lumOff val="0"/>
                <a:alphaOff val="0"/>
              </a:schemeClr>
            </a:fillRef>
            <a:effectRef idx="1">
              <a:schemeClr val="accent4">
                <a:hueOff val="0"/>
                <a:satOff val="0"/>
                <a:lumOff val="0"/>
                <a:alphaOff val="0"/>
              </a:schemeClr>
            </a:effectRef>
            <a:fontRef idx="minor">
              <a:schemeClr val="dk1"/>
            </a:fontRef>
          </p:style>
          <p:txBody>
            <a:bodyPr spcFirstLastPara="0" vert="horz" wrap="square" lIns="177800" tIns="1805093" rIns="177800" bIns="991447" numCol="1" spcCol="1270" anchor="ctr" anchorCtr="0">
              <a:noAutofit/>
            </a:bodyPr>
            <a:lstStyle/>
            <a:p>
              <a:pPr marL="0" marR="0" lvl="0" indent="0" algn="ctr" defTabSz="1111250" rtl="0" eaLnBrk="1" fontAlgn="auto" latinLnBrk="0" hangingPunct="1">
                <a:lnSpc>
                  <a:spcPct val="90000"/>
                </a:lnSpc>
                <a:spcBef>
                  <a:spcPct val="0"/>
                </a:spcBef>
                <a:spcAft>
                  <a:spcPct val="35000"/>
                </a:spcAft>
                <a:buClrTx/>
                <a:buSzTx/>
                <a:buFontTx/>
                <a:buNone/>
                <a:tabLst/>
                <a:defRPr/>
              </a:pPr>
              <a:r>
                <a:rPr kumimoji="0" lang="en-GB" sz="2500" b="0" i="0" u="none" strike="noStrike" kern="1200" cap="none" spc="0" normalizeH="0" baseline="0" noProof="0">
                  <a:ln>
                    <a:noFill/>
                  </a:ln>
                  <a:solidFill>
                    <a:srgbClr val="FFFFFF">
                      <a:lumMod val="95000"/>
                    </a:srgbClr>
                  </a:solidFill>
                  <a:effectLst/>
                  <a:uLnTx/>
                  <a:uFillTx/>
                  <a:latin typeface="Arial" panose="020B0604020202020204"/>
                  <a:ea typeface="+mn-ea"/>
                  <a:cs typeface="+mn-cs"/>
                </a:rPr>
                <a:t>One sector</a:t>
              </a:r>
            </a:p>
          </p:txBody>
        </p:sp>
        <p:sp>
          <p:nvSpPr>
            <p:cNvPr id="27" name="Oval 26" descr="Badge 3 with solid fill">
              <a:extLst>
                <a:ext uri="{FF2B5EF4-FFF2-40B4-BE49-F238E27FC236}">
                  <a16:creationId xmlns:a16="http://schemas.microsoft.com/office/drawing/2014/main" id="{D599CD3F-072F-5DB0-E6BE-712CCF3C378B}"/>
                </a:ext>
              </a:extLst>
            </p:cNvPr>
            <p:cNvSpPr/>
            <p:nvPr/>
          </p:nvSpPr>
          <p:spPr>
            <a:xfrm>
              <a:off x="8506700" y="2020778"/>
              <a:ext cx="1354721" cy="1354721"/>
            </a:xfrm>
            <a:prstGeom prst="ellipse">
              <a:avLst/>
            </a:prstGeom>
            <a: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a:blipFill>
            <a:scene3d>
              <a:camera prst="perspectiveLeft" zoom="91000"/>
              <a:lightRig rig="threePt" dir="t">
                <a:rot lat="0" lon="0" rev="20640000"/>
              </a:lightRig>
            </a:scene3d>
            <a:sp3d z="57200" extrusionH="10600" prstMaterial="plastic">
              <a:bevelT w="101600" h="8600" prst="relaxedInset"/>
              <a:bevelB w="8600" h="8600" prst="relaxedInset"/>
            </a:sp3d>
          </p:spPr>
          <p:style>
            <a:lnRef idx="0">
              <a:schemeClr val="lt1">
                <a:hueOff val="0"/>
                <a:satOff val="0"/>
                <a:lumOff val="0"/>
                <a:alphaOff val="0"/>
              </a:schemeClr>
            </a:lnRef>
            <a:fillRef idx="1">
              <a:scrgbClr r="0" g="0" b="0"/>
            </a:fillRef>
            <a:effectRef idx="1">
              <a:schemeClr val="accent4">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hueOff val="0"/>
                    <a:satOff val="0"/>
                    <a:lumOff val="0"/>
                    <a:alphaOff val="0"/>
                  </a:srgbClr>
                </a:solidFill>
                <a:effectLst/>
                <a:uLnTx/>
                <a:uFillTx/>
                <a:latin typeface="Arial" panose="020B0604020202020204"/>
                <a:ea typeface="+mn-ea"/>
                <a:cs typeface="+mn-cs"/>
              </a:endParaRPr>
            </a:p>
          </p:txBody>
        </p:sp>
      </p:grpSp>
      <p:grpSp>
        <p:nvGrpSpPr>
          <p:cNvPr id="28" name="Group 27">
            <a:extLst>
              <a:ext uri="{FF2B5EF4-FFF2-40B4-BE49-F238E27FC236}">
                <a16:creationId xmlns:a16="http://schemas.microsoft.com/office/drawing/2014/main" id="{073C9220-6146-33CC-C1F1-30F94E40F298}"/>
              </a:ext>
            </a:extLst>
          </p:cNvPr>
          <p:cNvGrpSpPr/>
          <p:nvPr/>
        </p:nvGrpSpPr>
        <p:grpSpPr>
          <a:xfrm>
            <a:off x="10029726" y="421461"/>
            <a:ext cx="1643571" cy="4216957"/>
            <a:chOff x="10173864" y="747509"/>
            <a:chExt cx="1495976" cy="4068233"/>
          </a:xfrm>
        </p:grpSpPr>
        <p:sp>
          <p:nvSpPr>
            <p:cNvPr id="29" name="Freeform: Shape 28">
              <a:extLst>
                <a:ext uri="{FF2B5EF4-FFF2-40B4-BE49-F238E27FC236}">
                  <a16:creationId xmlns:a16="http://schemas.microsoft.com/office/drawing/2014/main" id="{D6252FEB-DDCB-9AAF-1528-882F37A8B479}"/>
                </a:ext>
              </a:extLst>
            </p:cNvPr>
            <p:cNvSpPr/>
            <p:nvPr/>
          </p:nvSpPr>
          <p:spPr>
            <a:xfrm>
              <a:off x="10173864" y="747509"/>
              <a:ext cx="1495976" cy="4068233"/>
            </a:xfrm>
            <a:custGeom>
              <a:avLst/>
              <a:gdLst>
                <a:gd name="connsiteX0" fmla="*/ 0 w 1495976"/>
                <a:gd name="connsiteY0" fmla="*/ 149598 h 4068233"/>
                <a:gd name="connsiteX1" fmla="*/ 149598 w 1495976"/>
                <a:gd name="connsiteY1" fmla="*/ 0 h 4068233"/>
                <a:gd name="connsiteX2" fmla="*/ 1346378 w 1495976"/>
                <a:gd name="connsiteY2" fmla="*/ 0 h 4068233"/>
                <a:gd name="connsiteX3" fmla="*/ 1495976 w 1495976"/>
                <a:gd name="connsiteY3" fmla="*/ 149598 h 4068233"/>
                <a:gd name="connsiteX4" fmla="*/ 1495976 w 1495976"/>
                <a:gd name="connsiteY4" fmla="*/ 3918635 h 4068233"/>
                <a:gd name="connsiteX5" fmla="*/ 1346378 w 1495976"/>
                <a:gd name="connsiteY5" fmla="*/ 4068233 h 4068233"/>
                <a:gd name="connsiteX6" fmla="*/ 149598 w 1495976"/>
                <a:gd name="connsiteY6" fmla="*/ 4068233 h 4068233"/>
                <a:gd name="connsiteX7" fmla="*/ 0 w 1495976"/>
                <a:gd name="connsiteY7" fmla="*/ 3918635 h 4068233"/>
                <a:gd name="connsiteX8" fmla="*/ 0 w 1495976"/>
                <a:gd name="connsiteY8" fmla="*/ 149598 h 4068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5976" h="4068233">
                  <a:moveTo>
                    <a:pt x="0" y="149598"/>
                  </a:moveTo>
                  <a:cubicBezTo>
                    <a:pt x="0" y="66977"/>
                    <a:pt x="66977" y="0"/>
                    <a:pt x="149598" y="0"/>
                  </a:cubicBezTo>
                  <a:lnTo>
                    <a:pt x="1346378" y="0"/>
                  </a:lnTo>
                  <a:cubicBezTo>
                    <a:pt x="1428999" y="0"/>
                    <a:pt x="1495976" y="66977"/>
                    <a:pt x="1495976" y="149598"/>
                  </a:cubicBezTo>
                  <a:lnTo>
                    <a:pt x="1495976" y="3918635"/>
                  </a:lnTo>
                  <a:cubicBezTo>
                    <a:pt x="1495976" y="4001256"/>
                    <a:pt x="1428999" y="4068233"/>
                    <a:pt x="1346378" y="4068233"/>
                  </a:cubicBezTo>
                  <a:lnTo>
                    <a:pt x="149598" y="4068233"/>
                  </a:lnTo>
                  <a:cubicBezTo>
                    <a:pt x="66977" y="4068233"/>
                    <a:pt x="0" y="4001256"/>
                    <a:pt x="0" y="3918635"/>
                  </a:cubicBezTo>
                  <a:lnTo>
                    <a:pt x="0" y="149598"/>
                  </a:lnTo>
                  <a:close/>
                </a:path>
              </a:pathLst>
            </a:custGeom>
            <a:scene3d>
              <a:camera prst="perspectiveLeft" zoom="91000"/>
              <a:lightRig rig="threePt" dir="t">
                <a:rot lat="0" lon="0" rev="20640000"/>
              </a:lightRig>
            </a:scene3d>
            <a:sp3d extrusionH="50600" prstMaterial="metal">
              <a:bevelT w="101600" h="80600" prst="relaxedInset"/>
              <a:bevelB w="80600" h="80600" prst="relaxedInset"/>
            </a:sp3d>
          </p:spPr>
          <p:style>
            <a:lnRef idx="0">
              <a:schemeClr val="lt1">
                <a:hueOff val="0"/>
                <a:satOff val="0"/>
                <a:lumOff val="0"/>
                <a:alphaOff val="0"/>
              </a:schemeClr>
            </a:lnRef>
            <a:fillRef idx="1">
              <a:schemeClr val="accent5">
                <a:hueOff val="0"/>
                <a:satOff val="0"/>
                <a:lumOff val="0"/>
                <a:alphaOff val="0"/>
              </a:schemeClr>
            </a:fillRef>
            <a:effectRef idx="1">
              <a:schemeClr val="accent5">
                <a:hueOff val="0"/>
                <a:satOff val="0"/>
                <a:lumOff val="0"/>
                <a:alphaOff val="0"/>
              </a:schemeClr>
            </a:effectRef>
            <a:fontRef idx="minor">
              <a:schemeClr val="dk1"/>
            </a:fontRef>
          </p:style>
          <p:txBody>
            <a:bodyPr spcFirstLastPara="0" vert="horz" wrap="square" lIns="177800" tIns="1805093" rIns="177800" bIns="991447" numCol="1" spcCol="1270" anchor="ctr" anchorCtr="0">
              <a:noAutofit/>
            </a:bodyPr>
            <a:lstStyle/>
            <a:p>
              <a:pPr marL="0" marR="0" lvl="0" indent="0" algn="ctr" defTabSz="1111250" rtl="0" eaLnBrk="1" fontAlgn="auto" latinLnBrk="0" hangingPunct="1">
                <a:lnSpc>
                  <a:spcPct val="90000"/>
                </a:lnSpc>
                <a:spcBef>
                  <a:spcPct val="0"/>
                </a:spcBef>
                <a:spcAft>
                  <a:spcPct val="35000"/>
                </a:spcAft>
                <a:buClrTx/>
                <a:buSzTx/>
                <a:buFontTx/>
                <a:buNone/>
                <a:tabLst/>
                <a:defRPr/>
              </a:pPr>
              <a:r>
                <a:rPr kumimoji="0" lang="en-GB" sz="2500" b="0" i="0" u="none" strike="noStrike" kern="1200" cap="none" spc="0" normalizeH="0" baseline="0" noProof="0">
                  <a:ln>
                    <a:noFill/>
                  </a:ln>
                  <a:solidFill>
                    <a:srgbClr val="000000"/>
                  </a:solidFill>
                  <a:effectLst/>
                  <a:uLnTx/>
                  <a:uFillTx/>
                  <a:latin typeface="Arial" panose="020B0604020202020204"/>
                  <a:ea typeface="+mn-ea"/>
                  <a:cs typeface="+mn-cs"/>
                </a:rPr>
                <a:t>One service type</a:t>
              </a:r>
            </a:p>
          </p:txBody>
        </p:sp>
        <p:sp>
          <p:nvSpPr>
            <p:cNvPr id="30" name="Oval 29" descr="Badge 4 with solid fill">
              <a:extLst>
                <a:ext uri="{FF2B5EF4-FFF2-40B4-BE49-F238E27FC236}">
                  <a16:creationId xmlns:a16="http://schemas.microsoft.com/office/drawing/2014/main" id="{15EE48C7-6BF1-4BA1-3F46-9B17EF344632}"/>
                </a:ext>
              </a:extLst>
            </p:cNvPr>
            <p:cNvSpPr/>
            <p:nvPr/>
          </p:nvSpPr>
          <p:spPr>
            <a:xfrm>
              <a:off x="10244489" y="991602"/>
              <a:ext cx="1354721" cy="1354721"/>
            </a:xfrm>
            <a:prstGeom prst="ellipse">
              <a:avLst/>
            </a:prstGeom>
            <a: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a:blipFill>
            <a:scene3d>
              <a:camera prst="perspectiveLeft" zoom="91000"/>
              <a:lightRig rig="threePt" dir="t">
                <a:rot lat="0" lon="0" rev="20640000"/>
              </a:lightRig>
            </a:scene3d>
            <a:sp3d z="57200" extrusionH="10600" prstMaterial="plastic">
              <a:bevelT w="101600" h="8600" prst="relaxedInset"/>
              <a:bevelB w="8600" h="8600" prst="relaxedInset"/>
            </a:sp3d>
          </p:spPr>
          <p:style>
            <a:lnRef idx="0">
              <a:schemeClr val="lt1">
                <a:hueOff val="0"/>
                <a:satOff val="0"/>
                <a:lumOff val="0"/>
                <a:alphaOff val="0"/>
              </a:schemeClr>
            </a:lnRef>
            <a:fillRef idx="1">
              <a:scrgbClr r="0" g="0" b="0"/>
            </a:fillRef>
            <a:effectRef idx="1">
              <a:schemeClr val="accent5">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hueOff val="0"/>
                    <a:satOff val="0"/>
                    <a:lumOff val="0"/>
                    <a:alphaOff val="0"/>
                  </a:srgbClr>
                </a:solidFill>
                <a:effectLst/>
                <a:uLnTx/>
                <a:uFillTx/>
                <a:latin typeface="Arial" panose="020B0604020202020204"/>
                <a:ea typeface="+mn-ea"/>
                <a:cs typeface="+mn-cs"/>
              </a:endParaRPr>
            </a:p>
          </p:txBody>
        </p:sp>
      </p:grpSp>
      <p:grpSp>
        <p:nvGrpSpPr>
          <p:cNvPr id="31" name="Group 30">
            <a:extLst>
              <a:ext uri="{FF2B5EF4-FFF2-40B4-BE49-F238E27FC236}">
                <a16:creationId xmlns:a16="http://schemas.microsoft.com/office/drawing/2014/main" id="{43838ADB-B7FE-A43B-F1C6-E2B0FB39B03A}"/>
              </a:ext>
            </a:extLst>
          </p:cNvPr>
          <p:cNvGrpSpPr/>
          <p:nvPr/>
        </p:nvGrpSpPr>
        <p:grpSpPr>
          <a:xfrm>
            <a:off x="6096000" y="1805638"/>
            <a:ext cx="1460662" cy="3727477"/>
            <a:chOff x="5354361" y="1776685"/>
            <a:chExt cx="1495976" cy="4068233"/>
          </a:xfrm>
        </p:grpSpPr>
        <p:sp>
          <p:nvSpPr>
            <p:cNvPr id="32" name="Freeform: Shape 31">
              <a:extLst>
                <a:ext uri="{FF2B5EF4-FFF2-40B4-BE49-F238E27FC236}">
                  <a16:creationId xmlns:a16="http://schemas.microsoft.com/office/drawing/2014/main" id="{3C7FDBD0-50BD-23DC-36BB-0E02A3B7D775}"/>
                </a:ext>
              </a:extLst>
            </p:cNvPr>
            <p:cNvSpPr/>
            <p:nvPr/>
          </p:nvSpPr>
          <p:spPr>
            <a:xfrm>
              <a:off x="5354361" y="1776685"/>
              <a:ext cx="1495976" cy="4068233"/>
            </a:xfrm>
            <a:custGeom>
              <a:avLst/>
              <a:gdLst>
                <a:gd name="connsiteX0" fmla="*/ 0 w 1495976"/>
                <a:gd name="connsiteY0" fmla="*/ 149598 h 4068233"/>
                <a:gd name="connsiteX1" fmla="*/ 149598 w 1495976"/>
                <a:gd name="connsiteY1" fmla="*/ 0 h 4068233"/>
                <a:gd name="connsiteX2" fmla="*/ 1346378 w 1495976"/>
                <a:gd name="connsiteY2" fmla="*/ 0 h 4068233"/>
                <a:gd name="connsiteX3" fmla="*/ 1495976 w 1495976"/>
                <a:gd name="connsiteY3" fmla="*/ 149598 h 4068233"/>
                <a:gd name="connsiteX4" fmla="*/ 1495976 w 1495976"/>
                <a:gd name="connsiteY4" fmla="*/ 3918635 h 4068233"/>
                <a:gd name="connsiteX5" fmla="*/ 1346378 w 1495976"/>
                <a:gd name="connsiteY5" fmla="*/ 4068233 h 4068233"/>
                <a:gd name="connsiteX6" fmla="*/ 149598 w 1495976"/>
                <a:gd name="connsiteY6" fmla="*/ 4068233 h 4068233"/>
                <a:gd name="connsiteX7" fmla="*/ 0 w 1495976"/>
                <a:gd name="connsiteY7" fmla="*/ 3918635 h 4068233"/>
                <a:gd name="connsiteX8" fmla="*/ 0 w 1495976"/>
                <a:gd name="connsiteY8" fmla="*/ 149598 h 4068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5976" h="4068233">
                  <a:moveTo>
                    <a:pt x="0" y="149598"/>
                  </a:moveTo>
                  <a:cubicBezTo>
                    <a:pt x="0" y="66977"/>
                    <a:pt x="66977" y="0"/>
                    <a:pt x="149598" y="0"/>
                  </a:cubicBezTo>
                  <a:lnTo>
                    <a:pt x="1346378" y="0"/>
                  </a:lnTo>
                  <a:cubicBezTo>
                    <a:pt x="1428999" y="0"/>
                    <a:pt x="1495976" y="66977"/>
                    <a:pt x="1495976" y="149598"/>
                  </a:cubicBezTo>
                  <a:lnTo>
                    <a:pt x="1495976" y="3918635"/>
                  </a:lnTo>
                  <a:cubicBezTo>
                    <a:pt x="1495976" y="4001256"/>
                    <a:pt x="1428999" y="4068233"/>
                    <a:pt x="1346378" y="4068233"/>
                  </a:cubicBezTo>
                  <a:lnTo>
                    <a:pt x="149598" y="4068233"/>
                  </a:lnTo>
                  <a:cubicBezTo>
                    <a:pt x="66977" y="4068233"/>
                    <a:pt x="0" y="4001256"/>
                    <a:pt x="0" y="3918635"/>
                  </a:cubicBezTo>
                  <a:lnTo>
                    <a:pt x="0" y="149598"/>
                  </a:lnTo>
                  <a:close/>
                </a:path>
              </a:pathLst>
            </a:custGeom>
            <a:effectLst>
              <a:glow rad="228600">
                <a:schemeClr val="accent4">
                  <a:satMod val="175000"/>
                  <a:alpha val="40000"/>
                </a:schemeClr>
              </a:glow>
            </a:effectLst>
            <a:scene3d>
              <a:camera prst="perspectiveLeft" zoom="91000"/>
              <a:lightRig rig="threePt" dir="t">
                <a:rot lat="0" lon="0" rev="20640000"/>
              </a:lightRig>
            </a:scene3d>
            <a:sp3d extrusionH="50600" prstMaterial="metal">
              <a:bevelT w="101600" h="80600" prst="relaxedInset"/>
              <a:bevelB w="80600" h="80600" prst="relaxedInset"/>
            </a:sp3d>
          </p:spPr>
          <p:style>
            <a:lnRef idx="0">
              <a:schemeClr val="lt1">
                <a:hueOff val="0"/>
                <a:satOff val="0"/>
                <a:lumOff val="0"/>
                <a:alphaOff val="0"/>
              </a:schemeClr>
            </a:lnRef>
            <a:fillRef idx="1">
              <a:schemeClr val="accent2">
                <a:hueOff val="0"/>
                <a:satOff val="0"/>
                <a:lumOff val="0"/>
                <a:alphaOff val="0"/>
              </a:schemeClr>
            </a:fillRef>
            <a:effectRef idx="1">
              <a:scrgbClr r="0" g="0" b="0"/>
            </a:effectRef>
            <a:fontRef idx="minor">
              <a:schemeClr val="dk1"/>
            </a:fontRef>
          </p:style>
          <p:txBody>
            <a:bodyPr spcFirstLastPara="0" vert="horz" wrap="square" lIns="177800" tIns="1805093" rIns="177800" bIns="991447" numCol="1" spcCol="1270" anchor="ctr" anchorCtr="0">
              <a:noAutofit/>
            </a:bodyPr>
            <a:lstStyle/>
            <a:p>
              <a:pPr marL="0" marR="0" lvl="0" indent="0" algn="ctr" defTabSz="1111250" rtl="0" eaLnBrk="1" fontAlgn="auto" latinLnBrk="0" hangingPunct="1">
                <a:lnSpc>
                  <a:spcPct val="90000"/>
                </a:lnSpc>
                <a:spcBef>
                  <a:spcPct val="0"/>
                </a:spcBef>
                <a:spcAft>
                  <a:spcPct val="35000"/>
                </a:spcAft>
                <a:buClrTx/>
                <a:buSzTx/>
                <a:buFontTx/>
                <a:buNone/>
                <a:tabLst/>
                <a:defRPr/>
              </a:pPr>
              <a:r>
                <a:rPr kumimoji="0" lang="en-GB" sz="2500" b="0" i="0" u="none" strike="noStrike" kern="1200" cap="none" spc="0" normalizeH="0" baseline="0" noProof="0">
                  <a:ln>
                    <a:noFill/>
                  </a:ln>
                  <a:solidFill>
                    <a:srgbClr val="FFFFFF"/>
                  </a:solidFill>
                  <a:effectLst/>
                  <a:uLnTx/>
                  <a:uFillTx/>
                  <a:latin typeface="Arial" panose="020B0604020202020204"/>
                  <a:ea typeface="+mn-ea"/>
                  <a:cs typeface="+mn-cs"/>
                </a:rPr>
                <a:t>All sectors</a:t>
              </a:r>
            </a:p>
          </p:txBody>
        </p:sp>
        <p:sp>
          <p:nvSpPr>
            <p:cNvPr id="33" name="Oval 32" descr="Badge 1 with solid fill">
              <a:extLst>
                <a:ext uri="{FF2B5EF4-FFF2-40B4-BE49-F238E27FC236}">
                  <a16:creationId xmlns:a16="http://schemas.microsoft.com/office/drawing/2014/main" id="{36551167-CC57-14A6-6F77-DF836A6962A1}"/>
                </a:ext>
              </a:extLst>
            </p:cNvPr>
            <p:cNvSpPr/>
            <p:nvPr/>
          </p:nvSpPr>
          <p:spPr>
            <a:xfrm>
              <a:off x="5424988" y="2020778"/>
              <a:ext cx="1354721" cy="1354721"/>
            </a:xfrm>
            <a:prstGeom prst="ellipse">
              <a:avLst/>
            </a:prstGeom>
            <a: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a:blipFill>
            <a:effectLst>
              <a:glow rad="228600">
                <a:schemeClr val="accent4">
                  <a:satMod val="175000"/>
                  <a:alpha val="40000"/>
                </a:schemeClr>
              </a:glow>
            </a:effectLst>
            <a:scene3d>
              <a:camera prst="perspectiveLeft" zoom="91000"/>
              <a:lightRig rig="threePt" dir="t">
                <a:rot lat="0" lon="0" rev="20640000"/>
              </a:lightRig>
            </a:scene3d>
            <a:sp3d z="57200" extrusionH="10600" prstMaterial="plastic">
              <a:bevelT w="101600" h="8600" prst="relaxedInset"/>
              <a:bevelB w="8600" h="8600" prst="relaxedInset"/>
            </a:sp3d>
          </p:spPr>
          <p:style>
            <a:lnRef idx="0">
              <a:schemeClr val="lt1">
                <a:hueOff val="0"/>
                <a:satOff val="0"/>
                <a:lumOff val="0"/>
                <a:alphaOff val="0"/>
              </a:schemeClr>
            </a:lnRef>
            <a:fillRef idx="1">
              <a:scrgbClr r="0" g="0" b="0"/>
            </a:fillRef>
            <a:effectRef idx="1">
              <a:scrgbClr r="0" g="0" b="0"/>
            </a:effectRef>
            <a:fontRef idx="minor">
              <a:schemeClr val="lt1">
                <a:hueOff val="0"/>
                <a:satOff val="0"/>
                <a:lumOff val="0"/>
                <a:alphaOff val="0"/>
              </a:schemeClr>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hueOff val="0"/>
                    <a:satOff val="0"/>
                    <a:lumOff val="0"/>
                    <a:alphaOff val="0"/>
                  </a:srgbClr>
                </a:solidFill>
                <a:effectLst/>
                <a:uLnTx/>
                <a:uFillTx/>
                <a:latin typeface="Arial" panose="020B0604020202020204"/>
                <a:ea typeface="+mn-ea"/>
                <a:cs typeface="+mn-cs"/>
              </a:endParaRPr>
            </a:p>
          </p:txBody>
        </p:sp>
      </p:grpSp>
    </p:spTree>
    <p:extLst>
      <p:ext uri="{BB962C8B-B14F-4D97-AF65-F5344CB8AC3E}">
        <p14:creationId xmlns:p14="http://schemas.microsoft.com/office/powerpoint/2010/main" val="406464286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214570647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A9070-DCB1-053C-5AC2-B1F81B81B034}"/>
              </a:ext>
            </a:extLst>
          </p:cNvPr>
          <p:cNvSpPr txBox="1">
            <a:spLocks noGrp="1"/>
          </p:cNvSpPr>
          <p:nvPr>
            <p:ph type="title"/>
          </p:nvPr>
        </p:nvSpPr>
        <p:spPr/>
        <p:txBody>
          <a:bodyPr/>
          <a:lstStyle/>
          <a:p>
            <a:pPr lvl="0"/>
            <a:r>
              <a:rPr lang="en-GB"/>
              <a:t>Level 1 guidance</a:t>
            </a:r>
          </a:p>
        </p:txBody>
      </p:sp>
      <p:pic>
        <p:nvPicPr>
          <p:cNvPr id="3" name="Picture 4">
            <a:extLst>
              <a:ext uri="{FF2B5EF4-FFF2-40B4-BE49-F238E27FC236}">
                <a16:creationId xmlns:a16="http://schemas.microsoft.com/office/drawing/2014/main" id="{D8C3C055-44EB-A861-14E5-DA5DCC4FF63B}"/>
              </a:ext>
            </a:extLst>
          </p:cNvPr>
          <p:cNvPicPr>
            <a:picLocks noChangeAspect="1"/>
          </p:cNvPicPr>
          <p:nvPr/>
        </p:nvPicPr>
        <p:blipFill>
          <a:blip r:embed="rId2"/>
          <a:stretch>
            <a:fillRect/>
          </a:stretch>
        </p:blipFill>
        <p:spPr>
          <a:xfrm>
            <a:off x="439716" y="1551398"/>
            <a:ext cx="7630585" cy="3267535"/>
          </a:xfrm>
          <a:prstGeom prst="rect">
            <a:avLst/>
          </a:prstGeom>
          <a:noFill/>
          <a:ln cap="flat">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ubtitle 2">
            <a:extLst>
              <a:ext uri="{FF2B5EF4-FFF2-40B4-BE49-F238E27FC236}">
                <a16:creationId xmlns:a16="http://schemas.microsoft.com/office/drawing/2014/main" id="{9725E70D-D442-81A2-B622-344F99CEB792}"/>
              </a:ext>
            </a:extLst>
          </p:cNvPr>
          <p:cNvSpPr>
            <a:spLocks noGrp="1"/>
          </p:cNvSpPr>
          <p:nvPr>
            <p:ph type="subTitle" idx="1"/>
          </p:nvPr>
        </p:nvSpPr>
        <p:spPr>
          <a:xfrm>
            <a:off x="6765244" y="2983974"/>
            <a:ext cx="4895629" cy="3353734"/>
          </a:xfrm>
        </p:spPr>
        <p:txBody>
          <a:bodyPr anchor="b">
            <a:noAutofit/>
          </a:bodyPr>
          <a:lstStyle/>
          <a:p>
            <a:pPr marL="342900" indent="-342900" algn="l">
              <a:buFont typeface="Arial" panose="020B0604020202020204" pitchFamily="34" charset="0"/>
              <a:buChar char="•"/>
            </a:pPr>
            <a:endParaRPr lang="en-GB" sz="2000" dirty="0">
              <a:solidFill>
                <a:schemeClr val="tx2"/>
              </a:solidFill>
            </a:endParaRPr>
          </a:p>
          <a:p>
            <a:pPr marL="342900" indent="-342900" algn="l">
              <a:buFont typeface="Arial" panose="020B0604020202020204" pitchFamily="34" charset="0"/>
              <a:buChar char="•"/>
            </a:pPr>
            <a:endParaRPr lang="en-GB" sz="2000" dirty="0">
              <a:solidFill>
                <a:schemeClr val="tx2"/>
              </a:solidFill>
            </a:endParaRPr>
          </a:p>
          <a:p>
            <a:pPr marL="342900" indent="-342900" algn="l">
              <a:buFont typeface="Arial" panose="020B0604020202020204" pitchFamily="34" charset="0"/>
              <a:buChar char="•"/>
            </a:pPr>
            <a:endParaRPr lang="en-GB" sz="2000" dirty="0">
              <a:solidFill>
                <a:schemeClr val="tx2"/>
              </a:solidFill>
            </a:endParaRPr>
          </a:p>
        </p:txBody>
      </p:sp>
      <p:pic>
        <p:nvPicPr>
          <p:cNvPr id="8" name="Picture 7">
            <a:extLst>
              <a:ext uri="{FF2B5EF4-FFF2-40B4-BE49-F238E27FC236}">
                <a16:creationId xmlns:a16="http://schemas.microsoft.com/office/drawing/2014/main" id="{B0FC0402-30AA-5EE6-F9B1-215170D8E877}"/>
              </a:ext>
            </a:extLst>
          </p:cNvPr>
          <p:cNvPicPr>
            <a:picLocks noChangeAspect="1"/>
          </p:cNvPicPr>
          <p:nvPr/>
        </p:nvPicPr>
        <p:blipFill>
          <a:blip r:embed="rId3"/>
          <a:stretch>
            <a:fillRect/>
          </a:stretch>
        </p:blipFill>
        <p:spPr>
          <a:xfrm>
            <a:off x="340470" y="2585337"/>
            <a:ext cx="4141760" cy="2601725"/>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17" name="Group 16">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18" name="Freeform: Shape 17">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Freeform: Shape 18">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pic>
        <p:nvPicPr>
          <p:cNvPr id="7" name="Picture 6" descr="A qr code with purple squares&#10;&#10;Description automatically generated">
            <a:extLst>
              <a:ext uri="{FF2B5EF4-FFF2-40B4-BE49-F238E27FC236}">
                <a16:creationId xmlns:a16="http://schemas.microsoft.com/office/drawing/2014/main" id="{0B2B5597-35BA-01D0-36A6-67245D9251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0469" y="5163678"/>
            <a:ext cx="1517827" cy="1517827"/>
          </a:xfrm>
          <a:prstGeom prst="rect">
            <a:avLst/>
          </a:prstGeom>
        </p:spPr>
      </p:pic>
      <p:pic>
        <p:nvPicPr>
          <p:cNvPr id="5" name="Picture 4" descr="A group of people sitting at a table&#10;&#10;Description automatically generated">
            <a:extLst>
              <a:ext uri="{FF2B5EF4-FFF2-40B4-BE49-F238E27FC236}">
                <a16:creationId xmlns:a16="http://schemas.microsoft.com/office/drawing/2014/main" id="{5B93B29F-E79F-98A4-C228-276555FE9D7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33664" y="5976"/>
            <a:ext cx="4895630" cy="3627193"/>
          </a:xfrm>
          <a:prstGeom prst="rect">
            <a:avLst/>
          </a:prstGeom>
        </p:spPr>
      </p:pic>
      <p:sp>
        <p:nvSpPr>
          <p:cNvPr id="6" name="TextBox 5">
            <a:extLst>
              <a:ext uri="{FF2B5EF4-FFF2-40B4-BE49-F238E27FC236}">
                <a16:creationId xmlns:a16="http://schemas.microsoft.com/office/drawing/2014/main" id="{DAF57919-5EEC-4D44-F0CE-DAC53B6F90BE}"/>
              </a:ext>
            </a:extLst>
          </p:cNvPr>
          <p:cNvSpPr txBox="1"/>
          <p:nvPr/>
        </p:nvSpPr>
        <p:spPr>
          <a:xfrm>
            <a:off x="6496823" y="3886199"/>
            <a:ext cx="5164050" cy="286232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Calibri" panose="020F0502020204030204"/>
                <a:ea typeface="+mn-ea"/>
                <a:cs typeface="+mn-cs"/>
              </a:rPr>
              <a:t>Wednesday 8</a:t>
            </a:r>
            <a:r>
              <a:rPr kumimoji="0" lang="en-GB" sz="3600" b="0" i="0" u="none" strike="noStrike" kern="1200" cap="none" spc="0" normalizeH="0" baseline="30000" noProof="0" dirty="0">
                <a:ln>
                  <a:noFill/>
                </a:ln>
                <a:solidFill>
                  <a:prstClr val="black"/>
                </a:solidFill>
                <a:effectLst/>
                <a:uLnTx/>
                <a:uFillTx/>
                <a:latin typeface="Calibri" panose="020F0502020204030204"/>
                <a:ea typeface="+mn-ea"/>
                <a:cs typeface="+mn-cs"/>
              </a:rPr>
              <a:t>th</a:t>
            </a:r>
            <a:r>
              <a:rPr kumimoji="0" lang="en-GB" sz="3600" b="0" i="0" u="none" strike="noStrike" kern="1200" cap="none" spc="0" normalizeH="0" baseline="0" noProof="0" dirty="0">
                <a:ln>
                  <a:noFill/>
                </a:ln>
                <a:solidFill>
                  <a:prstClr val="black"/>
                </a:solidFill>
                <a:effectLst/>
                <a:uLnTx/>
                <a:uFillTx/>
                <a:latin typeface="Calibri" panose="020F0502020204030204"/>
                <a:ea typeface="+mn-ea"/>
                <a:cs typeface="+mn-cs"/>
              </a:rPr>
              <a:t> May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Calibri" panose="020F0502020204030204"/>
                <a:ea typeface="+mn-ea"/>
                <a:cs typeface="+mn-cs"/>
              </a:rPr>
              <a:t>10am to 4pm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Calibri" panose="020F0502020204030204"/>
                <a:ea typeface="+mn-ea"/>
                <a:cs typeface="+mn-cs"/>
              </a:rPr>
              <a:t>IHSCM is free to join for all BCA members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Calibri" panose="020F0502020204030204"/>
                <a:ea typeface="+mn-ea"/>
                <a:cs typeface="+mn-cs"/>
              </a:rPr>
              <a:t>£20 for refreshments</a:t>
            </a:r>
          </a:p>
        </p:txBody>
      </p:sp>
    </p:spTree>
    <p:extLst>
      <p:ext uri="{BB962C8B-B14F-4D97-AF65-F5344CB8AC3E}">
        <p14:creationId xmlns:p14="http://schemas.microsoft.com/office/powerpoint/2010/main" val="20084228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2145706480">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C8555822-4A07-A471-3176-DECA1E5604D7}"/>
              </a:ext>
            </a:extLst>
          </p:cNvPr>
          <p:cNvPicPr>
            <a:picLocks noChangeAspect="1"/>
          </p:cNvPicPr>
          <p:nvPr/>
        </p:nvPicPr>
        <p:blipFill>
          <a:blip r:embed="rId3"/>
          <a:stretch>
            <a:fillRect/>
          </a:stretch>
        </p:blipFill>
        <p:spPr>
          <a:xfrm>
            <a:off x="5936641" y="436525"/>
            <a:ext cx="6255355" cy="5827772"/>
          </a:xfrm>
          <a:prstGeom prst="rect">
            <a:avLst/>
          </a:prstGeom>
          <a:noFill/>
          <a:ln cap="flat">
            <a:noFill/>
          </a:ln>
        </p:spPr>
      </p:pic>
      <p:pic>
        <p:nvPicPr>
          <p:cNvPr id="3" name="Picture 5">
            <a:extLst>
              <a:ext uri="{FF2B5EF4-FFF2-40B4-BE49-F238E27FC236}">
                <a16:creationId xmlns:a16="http://schemas.microsoft.com/office/drawing/2014/main" id="{E8C4074A-F0B8-14CF-2088-E8629F41BD64}"/>
              </a:ext>
            </a:extLst>
          </p:cNvPr>
          <p:cNvPicPr>
            <a:picLocks noChangeAspect="1"/>
          </p:cNvPicPr>
          <p:nvPr/>
        </p:nvPicPr>
        <p:blipFill>
          <a:blip r:embed="rId4"/>
          <a:stretch>
            <a:fillRect/>
          </a:stretch>
        </p:blipFill>
        <p:spPr>
          <a:xfrm>
            <a:off x="439716" y="1551398"/>
            <a:ext cx="5168609" cy="2213277"/>
          </a:xfrm>
          <a:prstGeom prst="rect">
            <a:avLst/>
          </a:prstGeom>
          <a:noFill/>
          <a:ln cap="flat">
            <a:noFill/>
          </a:ln>
        </p:spPr>
      </p:pic>
      <p:sp>
        <p:nvSpPr>
          <p:cNvPr id="4" name="TextBox 9">
            <a:extLst>
              <a:ext uri="{FF2B5EF4-FFF2-40B4-BE49-F238E27FC236}">
                <a16:creationId xmlns:a16="http://schemas.microsoft.com/office/drawing/2014/main" id="{65511C98-EF1F-1C2E-200E-84C48CE535E7}"/>
              </a:ext>
            </a:extLst>
          </p:cNvPr>
          <p:cNvSpPr txBox="1"/>
          <p:nvPr/>
        </p:nvSpPr>
        <p:spPr>
          <a:xfrm>
            <a:off x="0" y="6264298"/>
            <a:ext cx="10671459" cy="646334"/>
          </a:xfrm>
          <a:prstGeom prst="rect">
            <a:avLst/>
          </a:prstGeom>
          <a:noFill/>
          <a:ln cap="flat">
            <a:noFill/>
          </a:ln>
        </p:spPr>
        <p:txBody>
          <a:bodyPr vert="horz" wrap="square" lIns="91440" tIns="45720" rIns="91440" bIns="45720" anchor="t"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0" i="0" u="none" strike="noStrike" kern="1200" cap="none" spc="0" baseline="0">
                <a:solidFill>
                  <a:srgbClr val="FFFFFF"/>
                </a:solidFill>
                <a:uFillTx/>
                <a:latin typeface="Arial"/>
              </a:rPr>
              <a:t>https://www.cqc.org.uk/guidance-regulation/providers/assessment/single-assessment-framework/safe/safe-environments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214570607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5FA4E8-4E11-8EE9-09F3-3641CFA369A8}"/>
              </a:ext>
            </a:extLst>
          </p:cNvPr>
          <p:cNvSpPr txBox="1">
            <a:spLocks noGrp="1"/>
          </p:cNvSpPr>
          <p:nvPr>
            <p:ph type="title"/>
          </p:nvPr>
        </p:nvSpPr>
        <p:spPr>
          <a:xfrm>
            <a:off x="756894" y="2882947"/>
            <a:ext cx="10972315" cy="1325029"/>
          </a:xfrm>
        </p:spPr>
        <p:txBody>
          <a:bodyPr/>
          <a:lstStyle/>
          <a:p>
            <a:pPr lvl="0"/>
            <a:r>
              <a:rPr lang="en-GB" sz="4267">
                <a:solidFill>
                  <a:srgbClr val="5F2861"/>
                </a:solidFill>
              </a:rPr>
              <a:t>Our new teams</a:t>
            </a:r>
          </a:p>
        </p:txBody>
      </p:sp>
      <p:pic>
        <p:nvPicPr>
          <p:cNvPr id="3" name="Picture Placeholder 6" descr="A person talking to a patient&#10;&#10;Description automatically generated with low confidence">
            <a:extLst>
              <a:ext uri="{FF2B5EF4-FFF2-40B4-BE49-F238E27FC236}">
                <a16:creationId xmlns:a16="http://schemas.microsoft.com/office/drawing/2014/main" id="{975BC1A7-CFC5-DE88-E717-D5FE7E3E00F8}"/>
              </a:ext>
            </a:extLst>
          </p:cNvPr>
          <p:cNvPicPr>
            <a:picLocks noChangeAspect="1"/>
          </p:cNvPicPr>
          <p:nvPr/>
        </p:nvPicPr>
        <p:blipFill>
          <a:blip r:embed="rId3"/>
          <a:srcRect/>
          <a:stretch>
            <a:fillRect/>
          </a:stretch>
        </p:blipFill>
        <p:spPr>
          <a:xfrm>
            <a:off x="6772585" y="1857374"/>
            <a:ext cx="5419411" cy="4449086"/>
          </a:xfrm>
          <a:prstGeom prst="rect">
            <a:avLst/>
          </a:prstGeom>
          <a:noFill/>
          <a:ln cap="flat">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2145706379">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A8D9024-FF90-B54D-5F65-AB1E12A52E16}"/>
              </a:ext>
            </a:extLst>
          </p:cNvPr>
          <p:cNvPicPr>
            <a:picLocks noChangeAspect="1"/>
          </p:cNvPicPr>
          <p:nvPr/>
        </p:nvPicPr>
        <p:blipFill>
          <a:blip r:embed="rId3"/>
          <a:srcRect/>
          <a:stretch>
            <a:fillRect/>
          </a:stretch>
        </p:blipFill>
        <p:spPr>
          <a:xfrm>
            <a:off x="7808975" y="1845524"/>
            <a:ext cx="4253935" cy="4448583"/>
          </a:xfrm>
          <a:prstGeom prst="rect">
            <a:avLst/>
          </a:prstGeom>
          <a:noFill/>
          <a:ln cap="flat">
            <a:noFill/>
          </a:ln>
        </p:spPr>
      </p:pic>
      <p:sp>
        <p:nvSpPr>
          <p:cNvPr id="3" name="TextBox 5">
            <a:extLst>
              <a:ext uri="{FF2B5EF4-FFF2-40B4-BE49-F238E27FC236}">
                <a16:creationId xmlns:a16="http://schemas.microsoft.com/office/drawing/2014/main" id="{C5EE3FE0-B819-F3FE-16BC-6326FD3B802A}"/>
              </a:ext>
            </a:extLst>
          </p:cNvPr>
          <p:cNvSpPr txBox="1"/>
          <p:nvPr/>
        </p:nvSpPr>
        <p:spPr>
          <a:xfrm>
            <a:off x="335091" y="941356"/>
            <a:ext cx="10710860" cy="4970586"/>
          </a:xfrm>
          <a:prstGeom prst="rect">
            <a:avLst/>
          </a:prstGeom>
          <a:noFill/>
          <a:ln cap="flat">
            <a:noFill/>
          </a:ln>
        </p:spPr>
        <p:txBody>
          <a:bodyPr vert="horz" wrap="square" lIns="91440" tIns="45720" rIns="91440" bIns="45720" anchor="t" anchorCtr="0" compatLnSpc="1">
            <a:spAutoFit/>
          </a:bodyPr>
          <a:lstStyle/>
          <a:p>
            <a:pPr marL="0" marR="0" lvl="0" indent="0" algn="l" defTabSz="457200" rtl="0" fontAlgn="auto" hangingPunct="1">
              <a:lnSpc>
                <a:spcPct val="100000"/>
              </a:lnSpc>
              <a:spcBef>
                <a:spcPts val="70"/>
              </a:spcBef>
              <a:spcAft>
                <a:spcPts val="0"/>
              </a:spcAft>
              <a:buNone/>
              <a:tabLst/>
              <a:defRPr sz="1800" b="0" i="0" u="none" strike="noStrike" kern="0" cap="none" spc="0" baseline="0">
                <a:solidFill>
                  <a:srgbClr val="000000"/>
                </a:solidFill>
                <a:uFillTx/>
              </a:defRPr>
            </a:pPr>
            <a:r>
              <a:rPr lang="en-US" sz="2400" b="1" i="0" u="none" strike="noStrike" kern="1200" cap="none" spc="0" baseline="0">
                <a:solidFill>
                  <a:srgbClr val="5F2861"/>
                </a:solidFill>
                <a:uFillTx/>
                <a:latin typeface="Arial"/>
                <a:ea typeface="ＭＳ Ｐゴシック"/>
              </a:rPr>
              <a:t>We’ve </a:t>
            </a:r>
            <a:r>
              <a:rPr lang="en-GB" sz="2400" b="1" i="0" u="none" strike="noStrike" kern="1200" cap="none" spc="0" baseline="0">
                <a:solidFill>
                  <a:srgbClr val="5F2861"/>
                </a:solidFill>
                <a:uFillTx/>
                <a:latin typeface="Arial"/>
                <a:ea typeface="ＭＳ Ｐゴシック"/>
              </a:rPr>
              <a:t>re-organised</a:t>
            </a:r>
            <a:r>
              <a:rPr lang="en-US" sz="2400" b="1" i="0" u="none" strike="noStrike" kern="1200" cap="none" spc="0" baseline="0">
                <a:solidFill>
                  <a:srgbClr val="5F2861"/>
                </a:solidFill>
                <a:uFillTx/>
                <a:latin typeface="Arial"/>
                <a:ea typeface="ＭＳ Ｐゴシック"/>
              </a:rPr>
              <a:t> the Operations group and Regulatory leadership</a:t>
            </a:r>
          </a:p>
          <a:p>
            <a:pPr marL="342900" marR="0" lvl="0" indent="-342900" algn="l" defTabSz="457200" rtl="0" fontAlgn="auto" hangingPunct="1">
              <a:lnSpc>
                <a:spcPct val="100000"/>
              </a:lnSpc>
              <a:spcBef>
                <a:spcPts val="70"/>
              </a:spcBef>
              <a:spcAft>
                <a:spcPts val="0"/>
              </a:spcAft>
              <a:buSzPct val="100000"/>
              <a:buFont typeface="Arial" pitchFamily="34"/>
              <a:buChar char="•"/>
              <a:tabLst/>
              <a:defRPr sz="1800" b="0" i="0" u="none" strike="noStrike" kern="0" cap="none" spc="0" baseline="0">
                <a:solidFill>
                  <a:srgbClr val="000000"/>
                </a:solidFill>
                <a:uFillTx/>
              </a:defRPr>
            </a:pPr>
            <a:endParaRPr lang="en-US" sz="2400" b="0" i="0" u="none" strike="noStrike" kern="1200" cap="none" spc="0" baseline="0">
              <a:solidFill>
                <a:srgbClr val="000000"/>
              </a:solidFill>
              <a:uFillTx/>
              <a:latin typeface="Arial"/>
              <a:ea typeface="ＭＳ Ｐゴシック"/>
            </a:endParaRPr>
          </a:p>
          <a:p>
            <a:pPr marL="342900" marR="0" lvl="0" indent="-342900" algn="l" defTabSz="457200" rtl="0" fontAlgn="auto" hangingPunct="1">
              <a:lnSpc>
                <a:spcPct val="100000"/>
              </a:lnSpc>
              <a:spcBef>
                <a:spcPts val="70"/>
              </a:spcBef>
              <a:spcAft>
                <a:spcPts val="0"/>
              </a:spcAft>
              <a:buSzPct val="100000"/>
              <a:buFont typeface="Arial" pitchFamily="34"/>
              <a:buChar char="•"/>
              <a:tabLst/>
              <a:defRPr sz="1800" b="0" i="0" u="none" strike="noStrike" kern="0" cap="none" spc="0" baseline="0">
                <a:solidFill>
                  <a:srgbClr val="000000"/>
                </a:solidFill>
                <a:uFillTx/>
              </a:defRPr>
            </a:pPr>
            <a:r>
              <a:rPr lang="en-US" sz="2400" b="1" i="0" u="none" strike="noStrike" kern="1200" cap="none" spc="0" baseline="0">
                <a:solidFill>
                  <a:srgbClr val="000000"/>
                </a:solidFill>
                <a:uFillTx/>
                <a:latin typeface="Arial"/>
                <a:ea typeface="ＭＳ Ｐゴシック"/>
              </a:rPr>
              <a:t>Regulatory leadership </a:t>
            </a:r>
            <a:r>
              <a:rPr lang="en-US" sz="2400" b="0" i="0" u="none" strike="noStrike" kern="1200" cap="none" spc="0" baseline="0">
                <a:solidFill>
                  <a:srgbClr val="000000"/>
                </a:solidFill>
                <a:uFillTx/>
                <a:latin typeface="Arial"/>
                <a:ea typeface="ＭＳ Ｐゴシック"/>
              </a:rPr>
              <a:t>is led by the Chief </a:t>
            </a:r>
            <a:br>
              <a:rPr lang="en-US" sz="2400" b="0" i="0" u="none" strike="noStrike" kern="1200" cap="none" spc="0" baseline="0">
                <a:solidFill>
                  <a:srgbClr val="000000"/>
                </a:solidFill>
                <a:uFillTx/>
                <a:latin typeface="Arial"/>
                <a:ea typeface="ＭＳ Ｐゴシック"/>
              </a:rPr>
            </a:br>
            <a:r>
              <a:rPr lang="en-US" sz="2400" b="0" i="0" u="none" strike="noStrike" kern="1200" cap="none" spc="0" baseline="0">
                <a:solidFill>
                  <a:srgbClr val="000000"/>
                </a:solidFill>
                <a:uFillTx/>
                <a:latin typeface="Arial"/>
                <a:ea typeface="ＭＳ Ｐゴシック"/>
              </a:rPr>
              <a:t>Inspectors, and focuses on raising standards, </a:t>
            </a:r>
            <a:br>
              <a:rPr lang="en-US" sz="2400" b="0" i="0" u="none" strike="noStrike" kern="1200" cap="none" spc="0" baseline="0">
                <a:solidFill>
                  <a:srgbClr val="000000"/>
                </a:solidFill>
                <a:uFillTx/>
                <a:latin typeface="Arial"/>
                <a:ea typeface="ＭＳ Ｐゴシック"/>
              </a:rPr>
            </a:br>
            <a:r>
              <a:rPr lang="en-US" sz="2400" b="0" i="0" u="none" strike="noStrike" kern="1200" cap="none" spc="0" baseline="0">
                <a:solidFill>
                  <a:srgbClr val="000000"/>
                </a:solidFill>
                <a:uFillTx/>
                <a:latin typeface="Arial"/>
                <a:ea typeface="ＭＳ Ｐゴシック"/>
              </a:rPr>
              <a:t>policy oversight, and external influence </a:t>
            </a:r>
          </a:p>
          <a:p>
            <a:pPr marL="342900" marR="0" lvl="0" indent="-342900" algn="l" defTabSz="457200" rtl="0" fontAlgn="auto" hangingPunct="1">
              <a:lnSpc>
                <a:spcPct val="100000"/>
              </a:lnSpc>
              <a:spcBef>
                <a:spcPts val="70"/>
              </a:spcBef>
              <a:spcAft>
                <a:spcPts val="0"/>
              </a:spcAft>
              <a:buSzPct val="100000"/>
              <a:buFont typeface="Arial" pitchFamily="34"/>
              <a:buChar char="•"/>
              <a:tabLst/>
              <a:defRPr sz="1800" b="0" i="0" u="none" strike="noStrike" kern="0" cap="none" spc="0" baseline="0">
                <a:solidFill>
                  <a:srgbClr val="000000"/>
                </a:solidFill>
                <a:uFillTx/>
              </a:defRPr>
            </a:pPr>
            <a:endParaRPr lang="en-US" sz="2400" b="0" i="0" u="none" strike="noStrike" kern="1200" cap="none" spc="0" baseline="0">
              <a:solidFill>
                <a:srgbClr val="000000"/>
              </a:solidFill>
              <a:uFillTx/>
              <a:latin typeface="Arial"/>
              <a:ea typeface="ＭＳ Ｐゴシック"/>
            </a:endParaRPr>
          </a:p>
          <a:p>
            <a:pPr marL="342900" marR="0" lvl="0" indent="-342900" algn="l" defTabSz="457200" rtl="0" fontAlgn="auto" hangingPunct="1">
              <a:lnSpc>
                <a:spcPct val="100000"/>
              </a:lnSpc>
              <a:spcBef>
                <a:spcPts val="70"/>
              </a:spcBef>
              <a:spcAft>
                <a:spcPts val="0"/>
              </a:spcAft>
              <a:buSzPct val="100000"/>
              <a:buFont typeface="Arial" pitchFamily="34"/>
              <a:buChar char="•"/>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a:ea typeface="ＭＳ Ｐゴシック"/>
              </a:rPr>
              <a:t>Our </a:t>
            </a:r>
            <a:r>
              <a:rPr lang="en-US" sz="2400" b="1" i="0" u="none" strike="noStrike" kern="1200" cap="none" spc="0" baseline="0">
                <a:solidFill>
                  <a:srgbClr val="000000"/>
                </a:solidFill>
                <a:uFillTx/>
                <a:latin typeface="Arial"/>
                <a:ea typeface="ＭＳ Ｐゴシック"/>
              </a:rPr>
              <a:t>operational teams </a:t>
            </a:r>
            <a:r>
              <a:rPr lang="en-US" sz="2400" b="0" i="0" u="none" strike="noStrike" kern="1200" cap="none" spc="0" baseline="0">
                <a:solidFill>
                  <a:srgbClr val="000000"/>
                </a:solidFill>
                <a:uFillTx/>
                <a:latin typeface="Arial"/>
                <a:ea typeface="ＭＳ Ｐゴシック"/>
              </a:rPr>
              <a:t>work across 4 </a:t>
            </a:r>
            <a:br>
              <a:rPr lang="en-US" sz="2400" b="0" i="0" u="none" strike="noStrike" kern="1200" cap="none" spc="0" baseline="0">
                <a:solidFill>
                  <a:srgbClr val="000000"/>
                </a:solidFill>
                <a:uFillTx/>
                <a:latin typeface="Arial"/>
                <a:ea typeface="ＭＳ Ｐゴシック"/>
              </a:rPr>
            </a:br>
            <a:r>
              <a:rPr lang="en-US" sz="2400" b="0" i="0" u="none" strike="noStrike" kern="1200" cap="none" spc="0" baseline="0">
                <a:solidFill>
                  <a:srgbClr val="000000"/>
                </a:solidFill>
                <a:uFillTx/>
                <a:latin typeface="Arial"/>
                <a:ea typeface="ＭＳ Ｐゴシック"/>
              </a:rPr>
              <a:t>geographic networks, with a mix of specialist </a:t>
            </a:r>
            <a:br>
              <a:rPr lang="en-US" sz="2400" b="0" i="0" u="none" strike="noStrike" kern="1200" cap="none" spc="0" baseline="0">
                <a:solidFill>
                  <a:srgbClr val="000000"/>
                </a:solidFill>
                <a:uFillTx/>
                <a:latin typeface="Arial"/>
                <a:ea typeface="ＭＳ Ｐゴシック"/>
              </a:rPr>
            </a:br>
            <a:r>
              <a:rPr lang="en-US" sz="2400" b="0" i="0" u="none" strike="noStrike" kern="1200" cap="none" spc="0" baseline="0">
                <a:solidFill>
                  <a:srgbClr val="000000"/>
                </a:solidFill>
                <a:uFillTx/>
                <a:latin typeface="Arial"/>
                <a:ea typeface="ＭＳ Ｐゴシック"/>
              </a:rPr>
              <a:t>skills and knowledge to regulate in a way that </a:t>
            </a:r>
            <a:br>
              <a:rPr lang="en-US" sz="2400" b="0" i="0" u="none" strike="noStrike" kern="1200" cap="none" spc="0" baseline="0">
                <a:solidFill>
                  <a:srgbClr val="000000"/>
                </a:solidFill>
                <a:uFillTx/>
                <a:latin typeface="Arial"/>
                <a:ea typeface="ＭＳ Ｐゴシック"/>
              </a:rPr>
            </a:br>
            <a:r>
              <a:rPr lang="en-US" sz="2400" b="0" i="0" u="none" strike="noStrike" kern="1200" cap="none" spc="0" baseline="0">
                <a:solidFill>
                  <a:srgbClr val="000000"/>
                </a:solidFill>
                <a:uFillTx/>
                <a:latin typeface="Arial"/>
                <a:ea typeface="ＭＳ Ｐゴシック"/>
              </a:rPr>
              <a:t>mirrors how care is delivered</a:t>
            </a:r>
          </a:p>
          <a:p>
            <a:pPr marL="0" marR="0" lvl="0" indent="0" algn="l" defTabSz="457200" rtl="0" fontAlgn="auto" hangingPunct="1">
              <a:lnSpc>
                <a:spcPct val="100000"/>
              </a:lnSpc>
              <a:spcBef>
                <a:spcPts val="70"/>
              </a:spcBef>
              <a:spcAft>
                <a:spcPts val="0"/>
              </a:spcAft>
              <a:buNone/>
              <a:tabLst/>
              <a:defRPr sz="1800" b="0" i="0" u="none" strike="noStrike" kern="0" cap="none" spc="0" baseline="0">
                <a:solidFill>
                  <a:srgbClr val="000000"/>
                </a:solidFill>
                <a:uFillTx/>
              </a:defRPr>
            </a:pPr>
            <a:endParaRPr lang="en-US" sz="2400" b="0" i="0" u="none" strike="noStrike" kern="1200" cap="none" spc="0" baseline="0">
              <a:solidFill>
                <a:srgbClr val="000000"/>
              </a:solidFill>
              <a:uFillTx/>
              <a:latin typeface="Arial"/>
              <a:ea typeface="ＭＳ Ｐゴシック"/>
            </a:endParaRPr>
          </a:p>
          <a:p>
            <a:pPr marL="0" marR="0" lvl="0" indent="0" algn="l" defTabSz="457200" rtl="0" fontAlgn="auto" hangingPunct="1">
              <a:lnSpc>
                <a:spcPct val="100000"/>
              </a:lnSpc>
              <a:spcBef>
                <a:spcPts val="70"/>
              </a:spcBef>
              <a:spcAft>
                <a:spcPts val="0"/>
              </a:spcAft>
              <a:buNone/>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Arial"/>
                <a:ea typeface="ＭＳ Ｐゴシック"/>
              </a:rPr>
              <a:t>We’ll have a view of systems and focus on listening to </a:t>
            </a:r>
            <a:br>
              <a:rPr lang="en-US" sz="2400" b="0" i="0" u="none" strike="noStrike" kern="1200" cap="none" spc="0" baseline="0">
                <a:solidFill>
                  <a:srgbClr val="000000"/>
                </a:solidFill>
                <a:uFillTx/>
                <a:latin typeface="Arial"/>
                <a:ea typeface="ＭＳ Ｐゴシック"/>
              </a:rPr>
            </a:br>
            <a:r>
              <a:rPr lang="en-US" sz="2400" b="0" i="0" u="none" strike="noStrike" kern="1200" cap="none" spc="0" baseline="0">
                <a:solidFill>
                  <a:srgbClr val="000000"/>
                </a:solidFill>
                <a:uFillTx/>
                <a:latin typeface="Arial"/>
                <a:ea typeface="ＭＳ Ｐゴシック"/>
              </a:rPr>
              <a:t>people and communities</a:t>
            </a:r>
          </a:p>
        </p:txBody>
      </p:sp>
      <p:sp>
        <p:nvSpPr>
          <p:cNvPr id="4" name="Title: Use the accesibility checker">
            <a:extLst>
              <a:ext uri="{FF2B5EF4-FFF2-40B4-BE49-F238E27FC236}">
                <a16:creationId xmlns:a16="http://schemas.microsoft.com/office/drawing/2014/main" id="{C7E8D9D4-B7EA-DD1D-6F87-BD1C2A1759D0}"/>
              </a:ext>
            </a:extLst>
          </p:cNvPr>
          <p:cNvSpPr txBox="1">
            <a:spLocks noGrp="1"/>
          </p:cNvSpPr>
          <p:nvPr>
            <p:ph type="title"/>
          </p:nvPr>
        </p:nvSpPr>
        <p:spPr>
          <a:xfrm>
            <a:off x="352583" y="117738"/>
            <a:ext cx="10972315" cy="838605"/>
          </a:xfrm>
        </p:spPr>
        <p:txBody>
          <a:bodyPr/>
          <a:lstStyle/>
          <a:p>
            <a:pPr lvl="0"/>
            <a:r>
              <a:rPr lang="en-GB" sz="4267" cap="none">
                <a:solidFill>
                  <a:srgbClr val="5F2861"/>
                </a:solidFill>
              </a:rPr>
              <a:t>New way of organising</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214570648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B3EE68-9DAA-4D76-F3FB-CA98A7D594A2}"/>
              </a:ext>
            </a:extLst>
          </p:cNvPr>
          <p:cNvSpPr txBox="1">
            <a:spLocks noGrp="1"/>
          </p:cNvSpPr>
          <p:nvPr>
            <p:ph type="title"/>
          </p:nvPr>
        </p:nvSpPr>
        <p:spPr/>
        <p:txBody>
          <a:bodyPr/>
          <a:lstStyle/>
          <a:p>
            <a:pPr lvl="0"/>
            <a:r>
              <a:rPr lang="en-GB" sz="4267">
                <a:solidFill>
                  <a:srgbClr val="5F2861"/>
                </a:solidFill>
              </a:rPr>
              <a:t>Our new teams</a:t>
            </a:r>
          </a:p>
        </p:txBody>
      </p:sp>
      <p:sp>
        <p:nvSpPr>
          <p:cNvPr id="3" name="Content Placeholder 2">
            <a:extLst>
              <a:ext uri="{FF2B5EF4-FFF2-40B4-BE49-F238E27FC236}">
                <a16:creationId xmlns:a16="http://schemas.microsoft.com/office/drawing/2014/main" id="{087714C0-CC68-ACD6-E145-EB2E807C9760}"/>
              </a:ext>
            </a:extLst>
          </p:cNvPr>
          <p:cNvSpPr txBox="1">
            <a:spLocks noGrp="1"/>
          </p:cNvSpPr>
          <p:nvPr>
            <p:ph type="body" idx="4294967295"/>
          </p:nvPr>
        </p:nvSpPr>
        <p:spPr>
          <a:xfrm>
            <a:off x="609840" y="1670965"/>
            <a:ext cx="5801008" cy="1056278"/>
          </a:xfrm>
        </p:spPr>
        <p:txBody>
          <a:bodyPr/>
          <a:lstStyle/>
          <a:p>
            <a:pPr marL="571500" lvl="0" indent="-571500">
              <a:buSzPct val="100000"/>
              <a:buFont typeface="Arial" pitchFamily="34"/>
              <a:buChar char="•"/>
            </a:pPr>
            <a:r>
              <a:rPr lang="en-GB" sz="2400" b="0">
                <a:cs typeface="Calibri"/>
              </a:rPr>
              <a:t>Bringing together all our sector specialists into one team </a:t>
            </a:r>
            <a:endParaRPr lang="en-GB" sz="2400" b="0"/>
          </a:p>
          <a:p>
            <a:pPr marL="571500" lvl="0" indent="-571500">
              <a:buSzPct val="100000"/>
              <a:buFont typeface="Arial" pitchFamily="34"/>
              <a:buChar char="•"/>
            </a:pPr>
            <a:r>
              <a:rPr lang="en-GB" sz="2400" b="0">
                <a:cs typeface="Calibri"/>
              </a:rPr>
              <a:t>Based around 4 geographic areas or ‘networks’</a:t>
            </a:r>
          </a:p>
          <a:p>
            <a:pPr marL="571500" lvl="0" indent="-571500">
              <a:buSzPct val="100000"/>
              <a:buFont typeface="Arial" pitchFamily="34"/>
              <a:buChar char="•"/>
            </a:pPr>
            <a:r>
              <a:rPr lang="en-GB" sz="2400" b="0">
                <a:cs typeface="Calibri"/>
              </a:rPr>
              <a:t>Teams will be led by an operations manager, and made up of inspectors, assessors, regulatory co-ordinators and regulatory officers </a:t>
            </a:r>
            <a:endParaRPr lang="en-GB" sz="2400" b="0"/>
          </a:p>
          <a:p>
            <a:pPr marL="571500" lvl="0" indent="-571500">
              <a:buSzPct val="100000"/>
              <a:buFont typeface="Arial" pitchFamily="34"/>
              <a:buChar char="•"/>
            </a:pPr>
            <a:r>
              <a:rPr lang="en-GB" sz="2400" b="0">
                <a:cs typeface="Calibri"/>
              </a:rPr>
              <a:t>Supported by senior specialists</a:t>
            </a:r>
          </a:p>
          <a:p>
            <a:pPr marL="571500" lvl="0" indent="-571500">
              <a:buSzPct val="100000"/>
              <a:buFont typeface="Arial" pitchFamily="34"/>
              <a:buChar char="•"/>
            </a:pPr>
            <a:r>
              <a:rPr lang="en-GB" sz="2400" b="0">
                <a:cs typeface="Calibri"/>
              </a:rPr>
              <a:t>National operations </a:t>
            </a:r>
            <a:endParaRPr lang="en-GB" sz="2400" b="0"/>
          </a:p>
          <a:p>
            <a:pPr marL="571500" lvl="0" indent="-571500">
              <a:buSzPct val="100000"/>
              <a:buFont typeface="Arial" pitchFamily="34"/>
              <a:buChar char="•"/>
            </a:pPr>
            <a:r>
              <a:rPr lang="en-GB" sz="2400" b="0">
                <a:cs typeface="Calibri"/>
              </a:rPr>
              <a:t>All supported by a central hub</a:t>
            </a:r>
          </a:p>
          <a:p>
            <a:pPr marL="571500" lvl="0" indent="-571500">
              <a:buSzPct val="100000"/>
              <a:buFont typeface="Arial" pitchFamily="34"/>
              <a:buChar char="•"/>
            </a:pPr>
            <a:endParaRPr lang="en-GB" sz="2500" b="0"/>
          </a:p>
        </p:txBody>
      </p:sp>
      <p:sp>
        <p:nvSpPr>
          <p:cNvPr id="4" name="Text Placeholder 4">
            <a:extLst>
              <a:ext uri="{FF2B5EF4-FFF2-40B4-BE49-F238E27FC236}">
                <a16:creationId xmlns:a16="http://schemas.microsoft.com/office/drawing/2014/main" id="{0D3E5601-6E67-5248-E441-6A16A60EE64D}"/>
              </a:ext>
            </a:extLst>
          </p:cNvPr>
          <p:cNvSpPr txBox="1"/>
          <p:nvPr/>
        </p:nvSpPr>
        <p:spPr>
          <a:xfrm>
            <a:off x="719504" y="1153433"/>
            <a:ext cx="11306171" cy="517522"/>
          </a:xfrm>
          <a:prstGeom prst="rect">
            <a:avLst/>
          </a:prstGeom>
          <a:noFill/>
          <a:ln cap="flat">
            <a:noFill/>
          </a:ln>
        </p:spPr>
        <p:txBody>
          <a:bodyPr vert="horz" wrap="square" lIns="0" tIns="0" rIns="0" bIns="0" anchor="t" anchorCtr="0" compatLnSpc="1">
            <a:norm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0" cap="none" spc="0" baseline="0">
                <a:solidFill>
                  <a:srgbClr val="743669"/>
                </a:solidFill>
                <a:uFillTx/>
                <a:latin typeface="Arial"/>
                <a:ea typeface="Calibri" pitchFamily="34"/>
                <a:cs typeface="Calibri" pitchFamily="34"/>
              </a:rPr>
              <a:t>How we'll deliver assessments</a:t>
            </a:r>
          </a:p>
        </p:txBody>
      </p:sp>
      <p:pic>
        <p:nvPicPr>
          <p:cNvPr id="5" name="Picture Placeholder 6" descr="A person talking to a patient&#10;&#10;Description automatically generated with low confidence">
            <a:extLst>
              <a:ext uri="{FF2B5EF4-FFF2-40B4-BE49-F238E27FC236}">
                <a16:creationId xmlns:a16="http://schemas.microsoft.com/office/drawing/2014/main" id="{B31CB49F-C962-9C85-E2F7-20851A8E85EE}"/>
              </a:ext>
            </a:extLst>
          </p:cNvPr>
          <p:cNvPicPr>
            <a:picLocks noChangeAspect="1"/>
          </p:cNvPicPr>
          <p:nvPr/>
        </p:nvPicPr>
        <p:blipFill>
          <a:blip r:embed="rId3"/>
          <a:srcRect/>
          <a:stretch>
            <a:fillRect/>
          </a:stretch>
        </p:blipFill>
        <p:spPr>
          <a:xfrm>
            <a:off x="6772585" y="1857374"/>
            <a:ext cx="5419411" cy="4449086"/>
          </a:xfrm>
          <a:prstGeom prst="rect">
            <a:avLst/>
          </a:prstGeom>
          <a:noFill/>
          <a:ln cap="flat">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214570607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086A5-DA8F-753A-ED9D-13DDDDEBED55}"/>
              </a:ext>
            </a:extLst>
          </p:cNvPr>
          <p:cNvSpPr txBox="1">
            <a:spLocks noGrp="1"/>
          </p:cNvSpPr>
          <p:nvPr>
            <p:ph type="title"/>
          </p:nvPr>
        </p:nvSpPr>
        <p:spPr/>
        <p:txBody>
          <a:bodyPr/>
          <a:lstStyle/>
          <a:p>
            <a:pPr lvl="0"/>
            <a:r>
              <a:rPr lang="en-GB" sz="4267">
                <a:solidFill>
                  <a:srgbClr val="5F2861"/>
                </a:solidFill>
              </a:rPr>
              <a:t>Three reasons why</a:t>
            </a:r>
          </a:p>
        </p:txBody>
      </p:sp>
      <p:sp>
        <p:nvSpPr>
          <p:cNvPr id="3" name="Content Placeholder 2">
            <a:extLst>
              <a:ext uri="{FF2B5EF4-FFF2-40B4-BE49-F238E27FC236}">
                <a16:creationId xmlns:a16="http://schemas.microsoft.com/office/drawing/2014/main" id="{6995F8DD-0809-4291-DA7A-F52DEEEA76D5}"/>
              </a:ext>
            </a:extLst>
          </p:cNvPr>
          <p:cNvSpPr txBox="1">
            <a:spLocks noGrp="1"/>
          </p:cNvSpPr>
          <p:nvPr>
            <p:ph type="body" idx="4294967295"/>
          </p:nvPr>
        </p:nvSpPr>
        <p:spPr>
          <a:xfrm>
            <a:off x="609840" y="1576151"/>
            <a:ext cx="10972315" cy="4664985"/>
          </a:xfrm>
        </p:spPr>
        <p:txBody>
          <a:bodyPr/>
          <a:lstStyle/>
          <a:p>
            <a:pPr marL="571500" lvl="0" indent="-571500">
              <a:spcBef>
                <a:spcPts val="1000"/>
              </a:spcBef>
              <a:buSzPct val="100000"/>
              <a:buFont typeface="Arial"/>
              <a:buAutoNum type="arabicPeriod"/>
            </a:pPr>
            <a:r>
              <a:rPr lang="en-GB" sz="2500" b="0">
                <a:cs typeface="Calibri"/>
              </a:rPr>
              <a:t>Bringing together sector specialists in teams and breaking down previous barriers that separated the different sectors we’re more able to </a:t>
            </a:r>
            <a:r>
              <a:rPr lang="en-GB" sz="2500">
                <a:cs typeface="Calibri"/>
              </a:rPr>
              <a:t>look at quality across a local area</a:t>
            </a:r>
          </a:p>
          <a:p>
            <a:pPr marL="571500" lvl="0" indent="-571500">
              <a:spcBef>
                <a:spcPts val="1000"/>
              </a:spcBef>
              <a:buSzPct val="100000"/>
              <a:buFont typeface="Arial"/>
              <a:buAutoNum type="arabicPeriod"/>
            </a:pPr>
            <a:r>
              <a:rPr lang="en-GB" sz="2500" b="0">
                <a:cs typeface="Calibri"/>
              </a:rPr>
              <a:t>Splitting our roles and responsibilities involved in carrying out assessments means we’re able to be more efficient &amp; effective and give a </a:t>
            </a:r>
            <a:r>
              <a:rPr lang="en-GB" sz="2500">
                <a:cs typeface="Calibri"/>
              </a:rPr>
              <a:t>more up-to-date view of quality</a:t>
            </a:r>
            <a:r>
              <a:rPr lang="en-GB" sz="2500" b="0">
                <a:cs typeface="Calibri"/>
              </a:rPr>
              <a:t>. This is enhanced by introducing a central hub to better manage where we focus our time.</a:t>
            </a:r>
          </a:p>
          <a:p>
            <a:pPr marL="571500" lvl="0" indent="-571500">
              <a:spcBef>
                <a:spcPts val="1000"/>
              </a:spcBef>
              <a:buSzPct val="100000"/>
              <a:buAutoNum type="arabicPeriod"/>
            </a:pPr>
            <a:r>
              <a:rPr lang="en-GB" sz="2500" b="0">
                <a:cs typeface="Calibri"/>
              </a:rPr>
              <a:t>The</a:t>
            </a:r>
            <a:r>
              <a:rPr lang="en-GB" sz="2500">
                <a:cs typeface="Calibri"/>
              </a:rPr>
              <a:t> </a:t>
            </a:r>
            <a:r>
              <a:rPr lang="en-GB" sz="2500" b="0">
                <a:cs typeface="Calibri"/>
              </a:rPr>
              <a:t>roles we’re creating are able to provide </a:t>
            </a:r>
            <a:r>
              <a:rPr lang="en-GB" sz="2500">
                <a:cs typeface="Calibri"/>
              </a:rPr>
              <a:t>more efficient and tailored support</a:t>
            </a:r>
            <a:r>
              <a:rPr lang="en-GB" sz="2500" b="0">
                <a:cs typeface="Calibri"/>
              </a:rPr>
              <a:t>, having </a:t>
            </a:r>
            <a:r>
              <a:rPr lang="en-US" sz="2500" b="0">
                <a:cs typeface="Arial"/>
              </a:rPr>
              <a:t>access to, and regular conversations with, members of our teams, depending on what you need. </a:t>
            </a:r>
            <a:endParaRPr lang="en-US" sz="2500">
              <a:cs typeface="Arial"/>
            </a:endParaRPr>
          </a:p>
          <a:p>
            <a:pPr marL="571500" lvl="0" indent="-571500">
              <a:buSzPct val="100000"/>
              <a:buFont typeface="Arial"/>
              <a:buAutoNum type="arabicPeriod"/>
            </a:pPr>
            <a:endParaRPr lang="en-GB" sz="2500" b="0"/>
          </a:p>
          <a:p>
            <a:pPr marL="571500" lvl="0" indent="-571500">
              <a:buSzPct val="100000"/>
              <a:buFont typeface="Arial" pitchFamily="34"/>
              <a:buChar char="•"/>
            </a:pPr>
            <a:endParaRPr lang="en-GB" sz="2500"/>
          </a:p>
          <a:p>
            <a:pPr marL="571500" lvl="0" indent="-571500">
              <a:buSzPct val="100000"/>
              <a:buFont typeface="Arial" pitchFamily="34"/>
              <a:buChar char="•"/>
            </a:pPr>
            <a:endParaRPr lang="en-GB" sz="2500" b="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214570648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D5237-067F-8383-46D9-147EB93FA275}"/>
              </a:ext>
            </a:extLst>
          </p:cNvPr>
          <p:cNvSpPr txBox="1">
            <a:spLocks noGrp="1"/>
          </p:cNvSpPr>
          <p:nvPr>
            <p:ph type="title"/>
          </p:nvPr>
        </p:nvSpPr>
        <p:spPr/>
        <p:txBody>
          <a:bodyPr/>
          <a:lstStyle/>
          <a:p>
            <a:pPr lvl="0"/>
            <a:r>
              <a:rPr lang="en-GB" sz="4267">
                <a:solidFill>
                  <a:srgbClr val="5F2861"/>
                </a:solidFill>
              </a:rPr>
              <a:t>Roles in detail - assessor</a:t>
            </a:r>
          </a:p>
        </p:txBody>
      </p:sp>
      <p:sp>
        <p:nvSpPr>
          <p:cNvPr id="3" name="TextBox 5">
            <a:extLst>
              <a:ext uri="{FF2B5EF4-FFF2-40B4-BE49-F238E27FC236}">
                <a16:creationId xmlns:a16="http://schemas.microsoft.com/office/drawing/2014/main" id="{EC0214F3-AD3E-E0DC-2028-01E04A2E08D8}"/>
              </a:ext>
            </a:extLst>
          </p:cNvPr>
          <p:cNvSpPr txBox="1"/>
          <p:nvPr/>
        </p:nvSpPr>
        <p:spPr>
          <a:xfrm>
            <a:off x="797667" y="1761555"/>
            <a:ext cx="7332180" cy="2785381"/>
          </a:xfrm>
          <a:prstGeom prst="rect">
            <a:avLst/>
          </a:prstGeom>
          <a:noFill/>
          <a:ln cap="flat">
            <a:noFill/>
          </a:ln>
        </p:spPr>
        <p:txBody>
          <a:bodyPr vert="horz" wrap="square" lIns="91440" tIns="45720" rIns="91440" bIns="45720" anchor="t" anchorCtr="0" compatLnSpc="1">
            <a:spAutoFit/>
          </a:bodyPr>
          <a:lstStyle/>
          <a:p>
            <a:pPr marL="285750" marR="0" lvl="0" indent="-28575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2500" b="0" i="0" u="none" strike="noStrike" kern="1200" cap="none" spc="0" baseline="0">
                <a:solidFill>
                  <a:srgbClr val="000000"/>
                </a:solidFill>
                <a:uFillTx/>
                <a:latin typeface="Arial"/>
              </a:rPr>
              <a:t>Sector specialist accountable for ongoing view of quality, safety and risk. </a:t>
            </a:r>
            <a:endParaRPr lang="en-GB" sz="2500" b="0" i="0" u="none" strike="noStrike" kern="1200" cap="none" spc="0" baseline="0">
              <a:solidFill>
                <a:srgbClr val="000000"/>
              </a:solidFill>
              <a:uFillTx/>
              <a:latin typeface="Arial"/>
              <a:cs typeface="Arial"/>
            </a:endParaRPr>
          </a:p>
          <a:p>
            <a:pPr marL="285750" marR="0" lvl="0" indent="-28575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2500" b="0" i="0" u="none" strike="noStrike" kern="1200" cap="none" spc="0" baseline="0">
                <a:solidFill>
                  <a:srgbClr val="000000"/>
                </a:solidFill>
                <a:uFillTx/>
                <a:latin typeface="Arial"/>
              </a:rPr>
              <a:t>Make judgements as part of assessments, working with inspector and the rest of the team to bring together evidence</a:t>
            </a:r>
            <a:endParaRPr lang="en-GB" sz="2500" b="0" i="0" u="none" strike="noStrike" kern="1200" cap="none" spc="0" baseline="0">
              <a:solidFill>
                <a:srgbClr val="000000"/>
              </a:solidFill>
              <a:uFillTx/>
              <a:latin typeface="Arial"/>
              <a:cs typeface="Arial"/>
            </a:endParaRPr>
          </a:p>
          <a:p>
            <a:pPr marL="285750" marR="0" lvl="0" indent="-28575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2500" b="0" i="0" u="none" strike="noStrike" kern="1200" cap="none" spc="0" baseline="0">
                <a:solidFill>
                  <a:srgbClr val="000000"/>
                </a:solidFill>
                <a:uFillTx/>
                <a:latin typeface="Arial"/>
              </a:rPr>
              <a:t>Decides on and authorises regulatory activity</a:t>
            </a:r>
            <a:endParaRPr lang="en-GB" sz="2500" b="0" i="0" u="none" strike="noStrike" kern="1200" cap="none" spc="0" baseline="0">
              <a:solidFill>
                <a:srgbClr val="000000"/>
              </a:solidFill>
              <a:uFillTx/>
              <a:latin typeface="Arial"/>
              <a:cs typeface="Arial"/>
            </a:endParaRPr>
          </a:p>
          <a:p>
            <a:pPr marL="285750" marR="0" lvl="0" indent="-28575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2500" b="0" i="0" u="none" strike="noStrike" kern="1200" cap="none" spc="0" baseline="0">
                <a:solidFill>
                  <a:srgbClr val="000000"/>
                </a:solidFill>
                <a:uFillTx/>
                <a:latin typeface="Arial"/>
              </a:rPr>
              <a:t>Supports off-site evidence collection </a:t>
            </a:r>
            <a:endParaRPr lang="en-GB" sz="2500" b="0" i="0" u="none" strike="noStrike" kern="1200" cap="none" spc="0" baseline="0">
              <a:solidFill>
                <a:srgbClr val="000000"/>
              </a:solidFill>
              <a:uFillTx/>
              <a:latin typeface="Arial"/>
              <a:cs typeface="Arial"/>
            </a:endParaRPr>
          </a:p>
        </p:txBody>
      </p:sp>
      <p:pic>
        <p:nvPicPr>
          <p:cNvPr id="4" name="Picture 8" descr="Shape&#10;&#10;Description automatically generated">
            <a:extLst>
              <a:ext uri="{FF2B5EF4-FFF2-40B4-BE49-F238E27FC236}">
                <a16:creationId xmlns:a16="http://schemas.microsoft.com/office/drawing/2014/main" id="{2B5DAE64-BBAC-6AED-519F-D7B48DFD6153}"/>
              </a:ext>
            </a:extLst>
          </p:cNvPr>
          <p:cNvPicPr>
            <a:picLocks noChangeAspect="1"/>
          </p:cNvPicPr>
          <p:nvPr/>
        </p:nvPicPr>
        <p:blipFill>
          <a:blip r:embed="rId3"/>
          <a:stretch>
            <a:fillRect/>
          </a:stretch>
        </p:blipFill>
        <p:spPr>
          <a:xfrm>
            <a:off x="8232206" y="2000816"/>
            <a:ext cx="3145499" cy="3145499"/>
          </a:xfrm>
          <a:prstGeom prst="rect">
            <a:avLst/>
          </a:prstGeom>
          <a:noFill/>
          <a:ln cap="flat">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214570608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0AEEE9-B3D9-AFC0-FDB4-3B90555411AA}"/>
              </a:ext>
            </a:extLst>
          </p:cNvPr>
          <p:cNvSpPr txBox="1">
            <a:spLocks noGrp="1"/>
          </p:cNvSpPr>
          <p:nvPr>
            <p:ph type="title"/>
          </p:nvPr>
        </p:nvSpPr>
        <p:spPr/>
        <p:txBody>
          <a:bodyPr/>
          <a:lstStyle/>
          <a:p>
            <a:pPr lvl="0"/>
            <a:r>
              <a:rPr lang="en-GB" sz="4267">
                <a:solidFill>
                  <a:srgbClr val="5F2861"/>
                </a:solidFill>
              </a:rPr>
              <a:t>Roles in detail - inspector</a:t>
            </a:r>
          </a:p>
        </p:txBody>
      </p:sp>
      <p:sp>
        <p:nvSpPr>
          <p:cNvPr id="3" name="TextBox 5">
            <a:extLst>
              <a:ext uri="{FF2B5EF4-FFF2-40B4-BE49-F238E27FC236}">
                <a16:creationId xmlns:a16="http://schemas.microsoft.com/office/drawing/2014/main" id="{3B68506E-BD3C-98E8-3806-FD8ECBB78ADA}"/>
              </a:ext>
            </a:extLst>
          </p:cNvPr>
          <p:cNvSpPr txBox="1"/>
          <p:nvPr/>
        </p:nvSpPr>
        <p:spPr>
          <a:xfrm>
            <a:off x="797667" y="1761555"/>
            <a:ext cx="6983044" cy="3631759"/>
          </a:xfrm>
          <a:prstGeom prst="rect">
            <a:avLst/>
          </a:prstGeom>
          <a:noFill/>
          <a:ln cap="flat">
            <a:noFill/>
          </a:ln>
        </p:spPr>
        <p:txBody>
          <a:bodyPr vert="horz" wrap="square" lIns="91440" tIns="45720" rIns="91440" bIns="45720" anchor="t" anchorCtr="0" compatLnSpc="1">
            <a:spAutoFit/>
          </a:bodyPr>
          <a:lstStyle/>
          <a:p>
            <a:pPr marL="285750" marR="0" lvl="0" indent="-28575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2500" b="0" i="0" u="none" strike="noStrike" kern="1200" cap="none" spc="0" baseline="0">
                <a:solidFill>
                  <a:srgbClr val="000000"/>
                </a:solidFill>
                <a:uFillTx/>
                <a:latin typeface="Arial"/>
              </a:rPr>
              <a:t>Sector specialist accountable for carrying out site visits for the purposes of gathering evidence (inspections)</a:t>
            </a:r>
            <a:endParaRPr lang="en-GB" sz="2500" b="0" i="0" u="none" strike="noStrike" kern="1200" cap="none" spc="0" baseline="0">
              <a:solidFill>
                <a:srgbClr val="000000"/>
              </a:solidFill>
              <a:uFillTx/>
              <a:latin typeface="Arial"/>
              <a:cs typeface="Arial"/>
            </a:endParaRPr>
          </a:p>
          <a:p>
            <a:pPr marL="285750" marR="0" lvl="0" indent="-28575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2500" b="0" i="0" u="none" strike="noStrike" kern="1200" cap="none" spc="0" baseline="0">
                <a:solidFill>
                  <a:srgbClr val="000000"/>
                </a:solidFill>
                <a:uFillTx/>
                <a:latin typeface="Arial"/>
              </a:rPr>
              <a:t>Lead enforcement activity</a:t>
            </a:r>
            <a:endParaRPr lang="en-GB" sz="2500" b="0" i="0" u="none" strike="noStrike" kern="1200" cap="none" spc="0" baseline="0">
              <a:solidFill>
                <a:srgbClr val="000000"/>
              </a:solidFill>
              <a:uFillTx/>
              <a:latin typeface="Arial"/>
              <a:cs typeface="Arial"/>
            </a:endParaRPr>
          </a:p>
          <a:p>
            <a:pPr marL="285750" marR="0" lvl="0" indent="-28575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2500" b="0" i="0" u="none" strike="noStrike" kern="1200" cap="none" spc="0" baseline="0">
                <a:solidFill>
                  <a:srgbClr val="000000"/>
                </a:solidFill>
                <a:uFillTx/>
                <a:latin typeface="Arial"/>
              </a:rPr>
              <a:t>Work with assessor to support decision making on judgments of quality</a:t>
            </a:r>
            <a:endParaRPr lang="en-GB" sz="2500" b="0" i="0" u="none" strike="noStrike" kern="1200" cap="none" spc="0" baseline="0">
              <a:solidFill>
                <a:srgbClr val="000000"/>
              </a:solidFill>
              <a:uFillTx/>
              <a:latin typeface="Arial"/>
              <a:cs typeface="Arial"/>
            </a:endParaRPr>
          </a:p>
          <a:p>
            <a:pPr marL="285750" marR="0" lvl="0" indent="-28575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2500" b="0" i="0" u="none" strike="noStrike" kern="1200" cap="none" spc="0" baseline="0">
                <a:solidFill>
                  <a:srgbClr val="000000"/>
                </a:solidFill>
                <a:uFillTx/>
                <a:latin typeface="Arial"/>
              </a:rPr>
              <a:t>Develop relationship with provider to support on-site activity </a:t>
            </a:r>
            <a:endParaRPr lang="en-GB" sz="2500" b="0" i="0" u="none" strike="noStrike" kern="1200" cap="none" spc="0" baseline="0">
              <a:solidFill>
                <a:srgbClr val="000000"/>
              </a:solidFill>
              <a:uFillTx/>
              <a:latin typeface="Arial"/>
              <a:cs typeface="Arial"/>
            </a:endParaRPr>
          </a:p>
          <a:p>
            <a:pPr marL="285750" marR="0" lvl="0" indent="-28575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endParaRPr lang="en-GB" sz="3000" b="0" i="0" u="none" strike="noStrike" kern="1200" cap="none" spc="0" baseline="0">
              <a:solidFill>
                <a:srgbClr val="000000"/>
              </a:solidFill>
              <a:uFillTx/>
              <a:latin typeface="Arial"/>
            </a:endParaRPr>
          </a:p>
        </p:txBody>
      </p:sp>
      <p:pic>
        <p:nvPicPr>
          <p:cNvPr id="4" name="Picture 4">
            <a:extLst>
              <a:ext uri="{FF2B5EF4-FFF2-40B4-BE49-F238E27FC236}">
                <a16:creationId xmlns:a16="http://schemas.microsoft.com/office/drawing/2014/main" id="{4A0BD1F1-CFE2-A0C0-884C-F04E0D5DC3FD}"/>
              </a:ext>
            </a:extLst>
          </p:cNvPr>
          <p:cNvPicPr>
            <a:picLocks noChangeAspect="1"/>
          </p:cNvPicPr>
          <p:nvPr/>
        </p:nvPicPr>
        <p:blipFill>
          <a:blip r:embed="rId2"/>
          <a:stretch>
            <a:fillRect/>
          </a:stretch>
        </p:blipFill>
        <p:spPr>
          <a:xfrm>
            <a:off x="8170035" y="2066233"/>
            <a:ext cx="3257550" cy="3257550"/>
          </a:xfrm>
          <a:prstGeom prst="rect">
            <a:avLst/>
          </a:prstGeom>
          <a:noFill/>
          <a:ln cap="flat">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214570608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0C1B72-8257-1A6D-B9F9-5C9DA4D2E07D}"/>
              </a:ext>
            </a:extLst>
          </p:cNvPr>
          <p:cNvSpPr txBox="1">
            <a:spLocks noGrp="1"/>
          </p:cNvSpPr>
          <p:nvPr>
            <p:ph type="title"/>
          </p:nvPr>
        </p:nvSpPr>
        <p:spPr/>
        <p:txBody>
          <a:bodyPr/>
          <a:lstStyle/>
          <a:p>
            <a:pPr lvl="0"/>
            <a:r>
              <a:rPr lang="en-GB" sz="4267">
                <a:solidFill>
                  <a:srgbClr val="5F2861"/>
                </a:solidFill>
              </a:rPr>
              <a:t>Roles in detail – co-ordinator</a:t>
            </a:r>
          </a:p>
        </p:txBody>
      </p:sp>
      <p:sp>
        <p:nvSpPr>
          <p:cNvPr id="3" name="TextBox 5">
            <a:extLst>
              <a:ext uri="{FF2B5EF4-FFF2-40B4-BE49-F238E27FC236}">
                <a16:creationId xmlns:a16="http://schemas.microsoft.com/office/drawing/2014/main" id="{4A52C819-459D-4002-FA4D-B65131A77ECE}"/>
              </a:ext>
            </a:extLst>
          </p:cNvPr>
          <p:cNvSpPr txBox="1"/>
          <p:nvPr/>
        </p:nvSpPr>
        <p:spPr>
          <a:xfrm>
            <a:off x="797667" y="1761555"/>
            <a:ext cx="6484284" cy="3170096"/>
          </a:xfrm>
          <a:prstGeom prst="rect">
            <a:avLst/>
          </a:prstGeom>
          <a:noFill/>
          <a:ln cap="flat">
            <a:noFill/>
          </a:ln>
        </p:spPr>
        <p:txBody>
          <a:bodyPr vert="horz" wrap="square" lIns="91440" tIns="45720" rIns="91440" bIns="45720" anchor="t" anchorCtr="0" compatLnSpc="1">
            <a:spAutoFit/>
          </a:bodyPr>
          <a:lstStyle/>
          <a:p>
            <a:pPr marL="285750" marR="0" lvl="0" indent="-28575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2500" b="0" i="0" u="none" strike="noStrike" kern="1200" cap="none" spc="0" baseline="0">
                <a:solidFill>
                  <a:srgbClr val="000000"/>
                </a:solidFill>
                <a:uFillTx/>
                <a:latin typeface="Arial"/>
              </a:rPr>
              <a:t>Carry out day-to-day engagement activity with providers and local groups representing people who use services and other stakeholders</a:t>
            </a:r>
            <a:endParaRPr lang="en-GB" sz="2500" b="0" i="0" u="none" strike="noStrike" kern="1200" cap="none" spc="0" baseline="0">
              <a:solidFill>
                <a:srgbClr val="000000"/>
              </a:solidFill>
              <a:uFillTx/>
              <a:latin typeface="Arial"/>
              <a:cs typeface="Arial"/>
            </a:endParaRPr>
          </a:p>
          <a:p>
            <a:pPr marL="285750" marR="0" lvl="0" indent="-28575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2500" b="0" i="0" u="none" strike="noStrike" kern="1200" cap="none" spc="0" baseline="0">
                <a:solidFill>
                  <a:srgbClr val="000000"/>
                </a:solidFill>
                <a:uFillTx/>
                <a:latin typeface="Arial"/>
              </a:rPr>
              <a:t>Support triage of information</a:t>
            </a:r>
            <a:endParaRPr lang="en-GB" sz="2500" b="0" i="0" u="none" strike="noStrike" kern="1200" cap="none" spc="0" baseline="0">
              <a:solidFill>
                <a:srgbClr val="000000"/>
              </a:solidFill>
              <a:uFillTx/>
              <a:latin typeface="Arial"/>
              <a:cs typeface="Arial"/>
            </a:endParaRPr>
          </a:p>
          <a:p>
            <a:pPr marL="285750" marR="0" lvl="0" indent="-28575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2500" b="0" i="0" u="none" strike="noStrike" kern="1200" cap="none" spc="0" baseline="0">
                <a:solidFill>
                  <a:srgbClr val="000000"/>
                </a:solidFill>
                <a:uFillTx/>
                <a:latin typeface="Arial"/>
              </a:rPr>
              <a:t>Support collection of evidence </a:t>
            </a:r>
            <a:endParaRPr lang="en-GB" sz="2500" b="0" i="0" u="none" strike="noStrike" kern="1200" cap="none" spc="0" baseline="0">
              <a:solidFill>
                <a:srgbClr val="000000"/>
              </a:solidFill>
              <a:uFillTx/>
              <a:latin typeface="Arial"/>
              <a:cs typeface="Arial"/>
            </a:endParaRPr>
          </a:p>
          <a:p>
            <a:pPr marL="285750" marR="0" lvl="0" indent="-28575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2500" b="0" i="0" u="none" strike="noStrike" kern="1200" cap="none" spc="0" baseline="0">
                <a:solidFill>
                  <a:srgbClr val="000000"/>
                </a:solidFill>
                <a:uFillTx/>
                <a:latin typeface="Arial"/>
              </a:rPr>
              <a:t>Support planning and completion of inspections</a:t>
            </a:r>
            <a:endParaRPr lang="en-GB" sz="2500" b="0" i="0" u="none" strike="noStrike" kern="1200" cap="none" spc="0" baseline="0">
              <a:solidFill>
                <a:srgbClr val="000000"/>
              </a:solidFill>
              <a:uFillTx/>
              <a:latin typeface="Arial"/>
              <a:cs typeface="Arial"/>
            </a:endParaRPr>
          </a:p>
        </p:txBody>
      </p:sp>
      <p:pic>
        <p:nvPicPr>
          <p:cNvPr id="4" name="Picture 4">
            <a:extLst>
              <a:ext uri="{FF2B5EF4-FFF2-40B4-BE49-F238E27FC236}">
                <a16:creationId xmlns:a16="http://schemas.microsoft.com/office/drawing/2014/main" id="{4BC58093-1B14-60D4-8A88-3B45E493ECF2}"/>
              </a:ext>
            </a:extLst>
          </p:cNvPr>
          <p:cNvPicPr>
            <a:picLocks noChangeAspect="1"/>
          </p:cNvPicPr>
          <p:nvPr/>
        </p:nvPicPr>
        <p:blipFill>
          <a:blip r:embed="rId2"/>
          <a:stretch>
            <a:fillRect/>
          </a:stretch>
        </p:blipFill>
        <p:spPr>
          <a:xfrm>
            <a:off x="8060326" y="2030955"/>
            <a:ext cx="3205950" cy="3205950"/>
          </a:xfrm>
          <a:prstGeom prst="rect">
            <a:avLst/>
          </a:prstGeom>
          <a:noFill/>
          <a:ln cap="flat">
            <a:noFill/>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214570608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E6745-0E37-666F-C320-3CD1DB01941B}"/>
              </a:ext>
            </a:extLst>
          </p:cNvPr>
          <p:cNvSpPr txBox="1">
            <a:spLocks noGrp="1"/>
          </p:cNvSpPr>
          <p:nvPr>
            <p:ph type="title"/>
          </p:nvPr>
        </p:nvSpPr>
        <p:spPr/>
        <p:txBody>
          <a:bodyPr/>
          <a:lstStyle/>
          <a:p>
            <a:pPr lvl="0"/>
            <a:r>
              <a:rPr lang="en-GB" sz="4250">
                <a:solidFill>
                  <a:srgbClr val="5F2861"/>
                </a:solidFill>
              </a:rPr>
              <a:t>Roles in detail - Operations Manager</a:t>
            </a:r>
            <a:endParaRPr lang="en-GB" sz="4267">
              <a:solidFill>
                <a:srgbClr val="5F2861"/>
              </a:solidFill>
            </a:endParaRPr>
          </a:p>
        </p:txBody>
      </p:sp>
      <p:sp>
        <p:nvSpPr>
          <p:cNvPr id="3" name="TextBox 5">
            <a:extLst>
              <a:ext uri="{FF2B5EF4-FFF2-40B4-BE49-F238E27FC236}">
                <a16:creationId xmlns:a16="http://schemas.microsoft.com/office/drawing/2014/main" id="{391C7E97-EB56-35FD-8976-838CA6CD04EC}"/>
              </a:ext>
            </a:extLst>
          </p:cNvPr>
          <p:cNvSpPr txBox="1"/>
          <p:nvPr/>
        </p:nvSpPr>
        <p:spPr>
          <a:xfrm>
            <a:off x="797667" y="1761555"/>
            <a:ext cx="7332180" cy="1246491"/>
          </a:xfrm>
          <a:prstGeom prst="rect">
            <a:avLst/>
          </a:prstGeom>
          <a:noFill/>
          <a:ln cap="flat">
            <a:noFill/>
          </a:ln>
        </p:spPr>
        <p:txBody>
          <a:bodyPr vert="horz" wrap="square" lIns="91440" tIns="45720" rIns="91440" bIns="45720" anchor="t" anchorCtr="0" compatLnSpc="1">
            <a:spAutoFit/>
          </a:bodyPr>
          <a:lstStyle/>
          <a:p>
            <a:pPr marL="285750" marR="0" lvl="0" indent="-28575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2500" b="0" i="0" u="none" strike="noStrike" kern="0" cap="none" spc="0" baseline="0">
                <a:solidFill>
                  <a:srgbClr val="000000"/>
                </a:solidFill>
                <a:uFillTx/>
                <a:latin typeface="Arial"/>
              </a:rPr>
              <a:t>Manages integrated, cross sector team</a:t>
            </a:r>
          </a:p>
          <a:p>
            <a:pPr marL="285750" marR="0" lvl="0" indent="-28575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2500" b="0" i="0" u="none" strike="noStrike" kern="0" cap="none" spc="0" baseline="0">
                <a:solidFill>
                  <a:srgbClr val="000000"/>
                </a:solidFill>
                <a:uFillTx/>
                <a:latin typeface="Arial"/>
                <a:cs typeface="Arial"/>
              </a:rPr>
              <a:t>Has overview of quality and safety in an area</a:t>
            </a:r>
          </a:p>
          <a:p>
            <a:pPr marL="285750" marR="0" lvl="0" indent="-28575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2500" b="0" i="0" u="none" strike="noStrike" kern="0" cap="none" spc="0" baseline="0">
                <a:solidFill>
                  <a:srgbClr val="000000"/>
                </a:solidFill>
                <a:uFillTx/>
                <a:latin typeface="Arial"/>
                <a:cs typeface="Arial"/>
              </a:rPr>
              <a:t>Not a sector specialists</a:t>
            </a:r>
          </a:p>
        </p:txBody>
      </p:sp>
      <p:pic>
        <p:nvPicPr>
          <p:cNvPr id="4" name="Picture 8" descr="Shape&#10;&#10;Description automatically generated">
            <a:extLst>
              <a:ext uri="{FF2B5EF4-FFF2-40B4-BE49-F238E27FC236}">
                <a16:creationId xmlns:a16="http://schemas.microsoft.com/office/drawing/2014/main" id="{E3AB0E42-160E-F463-9AC7-B47056D2C7DB}"/>
              </a:ext>
            </a:extLst>
          </p:cNvPr>
          <p:cNvPicPr>
            <a:picLocks noChangeAspect="1"/>
          </p:cNvPicPr>
          <p:nvPr/>
        </p:nvPicPr>
        <p:blipFill>
          <a:blip r:embed="rId3"/>
          <a:stretch>
            <a:fillRect/>
          </a:stretch>
        </p:blipFill>
        <p:spPr>
          <a:xfrm>
            <a:off x="8232206" y="2000816"/>
            <a:ext cx="3145499" cy="3145499"/>
          </a:xfrm>
          <a:prstGeom prst="rect">
            <a:avLst/>
          </a:prstGeom>
          <a:noFill/>
          <a:ln cap="flat">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214570608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EFA10-1FB1-99B9-0F25-6D093FD2E0B4}"/>
              </a:ext>
            </a:extLst>
          </p:cNvPr>
          <p:cNvSpPr txBox="1">
            <a:spLocks noGrp="1"/>
          </p:cNvSpPr>
          <p:nvPr>
            <p:ph type="title"/>
          </p:nvPr>
        </p:nvSpPr>
        <p:spPr/>
        <p:txBody>
          <a:bodyPr/>
          <a:lstStyle/>
          <a:p>
            <a:pPr lvl="0"/>
            <a:r>
              <a:rPr lang="en-GB" sz="4267">
                <a:solidFill>
                  <a:srgbClr val="5F2861"/>
                </a:solidFill>
              </a:rPr>
              <a:t>Roles in detail – senior specialist</a:t>
            </a:r>
          </a:p>
        </p:txBody>
      </p:sp>
      <p:pic>
        <p:nvPicPr>
          <p:cNvPr id="3" name="Picture 3" descr="Shape&#10;&#10;Description automatically generated">
            <a:extLst>
              <a:ext uri="{FF2B5EF4-FFF2-40B4-BE49-F238E27FC236}">
                <a16:creationId xmlns:a16="http://schemas.microsoft.com/office/drawing/2014/main" id="{59768A7E-DAEB-A512-5F90-6A2A256B98F6}"/>
              </a:ext>
            </a:extLst>
          </p:cNvPr>
          <p:cNvPicPr>
            <a:picLocks noChangeAspect="1"/>
          </p:cNvPicPr>
          <p:nvPr/>
        </p:nvPicPr>
        <p:blipFill>
          <a:blip r:embed="rId2"/>
          <a:stretch>
            <a:fillRect/>
          </a:stretch>
        </p:blipFill>
        <p:spPr>
          <a:xfrm>
            <a:off x="8066215" y="1938774"/>
            <a:ext cx="3238713" cy="3157670"/>
          </a:xfrm>
          <a:prstGeom prst="rect">
            <a:avLst/>
          </a:prstGeom>
          <a:noFill/>
          <a:ln cap="flat">
            <a:noFill/>
          </a:ln>
        </p:spPr>
      </p:pic>
      <p:sp>
        <p:nvSpPr>
          <p:cNvPr id="4" name="TextBox 4">
            <a:extLst>
              <a:ext uri="{FF2B5EF4-FFF2-40B4-BE49-F238E27FC236}">
                <a16:creationId xmlns:a16="http://schemas.microsoft.com/office/drawing/2014/main" id="{1105C2F3-FB98-4327-0DDF-13307A033F31}"/>
              </a:ext>
            </a:extLst>
          </p:cNvPr>
          <p:cNvSpPr txBox="1"/>
          <p:nvPr/>
        </p:nvSpPr>
        <p:spPr>
          <a:xfrm>
            <a:off x="797667" y="1761555"/>
            <a:ext cx="6484284" cy="2400656"/>
          </a:xfrm>
          <a:prstGeom prst="rect">
            <a:avLst/>
          </a:prstGeom>
          <a:noFill/>
          <a:ln cap="flat">
            <a:noFill/>
          </a:ln>
        </p:spPr>
        <p:txBody>
          <a:bodyPr vert="horz" wrap="square" lIns="91440" tIns="45720" rIns="91440" bIns="45720" anchor="t" anchorCtr="0" compatLnSpc="1">
            <a:spAutoFit/>
          </a:bodyPr>
          <a:lstStyle/>
          <a:p>
            <a:pPr marL="285750" marR="0" lvl="0" indent="-28575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2500" b="0" i="0" u="none" strike="noStrike" kern="1200" cap="none" spc="0" baseline="0">
                <a:solidFill>
                  <a:srgbClr val="000000"/>
                </a:solidFill>
                <a:uFillTx/>
                <a:latin typeface="Arial"/>
              </a:rPr>
              <a:t>Sits across a network to support teams by providing expert advice on complex and high-risk issues to inform their decision making</a:t>
            </a:r>
            <a:endParaRPr lang="en-GB" sz="2500" b="0" i="0" u="none" strike="noStrike" kern="1200" cap="none" spc="0" baseline="0">
              <a:solidFill>
                <a:srgbClr val="000000"/>
              </a:solidFill>
              <a:uFillTx/>
              <a:latin typeface="Arial"/>
              <a:cs typeface="Arial"/>
            </a:endParaRPr>
          </a:p>
          <a:p>
            <a:pPr marL="285750" marR="0" lvl="0" indent="-28575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2500" b="0" i="0" u="none" strike="noStrike" kern="1200" cap="none" spc="0" baseline="0">
                <a:solidFill>
                  <a:srgbClr val="000000"/>
                </a:solidFill>
                <a:uFillTx/>
                <a:latin typeface="Arial"/>
              </a:rPr>
              <a:t>Assists external work as required, particularly with senior stakeholders</a:t>
            </a:r>
            <a:endParaRPr lang="en-GB" sz="2500" b="0" i="0" u="none" strike="noStrike" kern="1200" cap="none" spc="0" baseline="0">
              <a:solidFill>
                <a:srgbClr val="000000"/>
              </a:solidFill>
              <a:uFillTx/>
              <a:latin typeface="Arial"/>
              <a:cs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1B9CB16-A087-29F4-C715-68FC4C04E999}"/>
              </a:ext>
            </a:extLst>
          </p:cNvPr>
          <p:cNvSpPr>
            <a:spLocks noGrp="1"/>
          </p:cNvSpPr>
          <p:nvPr>
            <p:ph type="ctrTitle"/>
          </p:nvPr>
        </p:nvSpPr>
        <p:spPr>
          <a:xfrm>
            <a:off x="6546759" y="610710"/>
            <a:ext cx="4123835" cy="1580472"/>
          </a:xfrm>
        </p:spPr>
        <p:txBody>
          <a:bodyPr anchor="t">
            <a:normAutofit/>
          </a:bodyPr>
          <a:lstStyle/>
          <a:p>
            <a:br>
              <a:rPr lang="en-GB" sz="3600" b="1" dirty="0">
                <a:solidFill>
                  <a:srgbClr val="7030A0"/>
                </a:solidFill>
              </a:rPr>
            </a:br>
            <a:br>
              <a:rPr lang="en-GB" sz="3600" b="1" dirty="0">
                <a:solidFill>
                  <a:srgbClr val="7030A0"/>
                </a:solidFill>
              </a:rPr>
            </a:br>
            <a:endParaRPr lang="en-GB" sz="3200" b="1" dirty="0">
              <a:solidFill>
                <a:srgbClr val="7030A0"/>
              </a:solidFill>
            </a:endParaRPr>
          </a:p>
        </p:txBody>
      </p:sp>
      <p:sp>
        <p:nvSpPr>
          <p:cNvPr id="3" name="Subtitle 2">
            <a:extLst>
              <a:ext uri="{FF2B5EF4-FFF2-40B4-BE49-F238E27FC236}">
                <a16:creationId xmlns:a16="http://schemas.microsoft.com/office/drawing/2014/main" id="{9725E70D-D442-81A2-B622-344F99CEB792}"/>
              </a:ext>
            </a:extLst>
          </p:cNvPr>
          <p:cNvSpPr>
            <a:spLocks noGrp="1"/>
          </p:cNvSpPr>
          <p:nvPr>
            <p:ph type="subTitle" idx="1"/>
          </p:nvPr>
        </p:nvSpPr>
        <p:spPr>
          <a:xfrm>
            <a:off x="6421059" y="281567"/>
            <a:ext cx="5510439" cy="2724125"/>
          </a:xfrm>
        </p:spPr>
        <p:txBody>
          <a:bodyPr anchor="t">
            <a:noAutofit/>
          </a:bodyPr>
          <a:lstStyle/>
          <a:p>
            <a:pPr algn="l"/>
            <a:r>
              <a:rPr lang="en-GB" sz="3200" dirty="0"/>
              <a:t>To join the </a:t>
            </a:r>
            <a:r>
              <a:rPr lang="en-GB" sz="3200" dirty="0" err="1"/>
              <a:t>whatsapp</a:t>
            </a:r>
            <a:r>
              <a:rPr lang="en-GB" sz="3200" dirty="0"/>
              <a:t> group text </a:t>
            </a:r>
            <a:r>
              <a:rPr lang="en-GB" sz="3200" b="1" dirty="0"/>
              <a:t>07942 743185</a:t>
            </a:r>
          </a:p>
          <a:p>
            <a:pPr algn="l"/>
            <a:r>
              <a:rPr lang="en-GB" sz="3200" dirty="0"/>
              <a:t>We are on LinkedIn, Facebook and X</a:t>
            </a:r>
          </a:p>
          <a:p>
            <a:pPr algn="l"/>
            <a:r>
              <a:rPr lang="en-GB" sz="3200" dirty="0"/>
              <a:t>Please feel free to follow us – QR codes can be found on tables:</a:t>
            </a:r>
          </a:p>
          <a:p>
            <a:pPr algn="l"/>
            <a:endParaRPr lang="en-GB" dirty="0"/>
          </a:p>
          <a:p>
            <a:pPr algn="l"/>
            <a:r>
              <a:rPr lang="en-GB" dirty="0"/>
              <a:t>	</a:t>
            </a:r>
          </a:p>
        </p:txBody>
      </p:sp>
      <p:pic>
        <p:nvPicPr>
          <p:cNvPr id="8" name="Picture 7">
            <a:extLst>
              <a:ext uri="{FF2B5EF4-FFF2-40B4-BE49-F238E27FC236}">
                <a16:creationId xmlns:a16="http://schemas.microsoft.com/office/drawing/2014/main" id="{B0FC0402-30AA-5EE6-F9B1-215170D8E877}"/>
              </a:ext>
            </a:extLst>
          </p:cNvPr>
          <p:cNvPicPr>
            <a:picLocks noChangeAspect="1"/>
          </p:cNvPicPr>
          <p:nvPr/>
        </p:nvPicPr>
        <p:blipFill>
          <a:blip r:embed="rId2"/>
          <a:stretch>
            <a:fillRect/>
          </a:stretch>
        </p:blipFill>
        <p:spPr>
          <a:xfrm>
            <a:off x="340470" y="2585337"/>
            <a:ext cx="4141760" cy="2601725"/>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17" name="Group 16">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18" name="Freeform: Shape 17">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Freeform: Shape 18">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4" name="TextBox 3">
            <a:extLst>
              <a:ext uri="{FF2B5EF4-FFF2-40B4-BE49-F238E27FC236}">
                <a16:creationId xmlns:a16="http://schemas.microsoft.com/office/drawing/2014/main" id="{4DB5BBDE-3C02-44E5-7AA3-4B4B3368DC23}"/>
              </a:ext>
            </a:extLst>
          </p:cNvPr>
          <p:cNvSpPr txBox="1"/>
          <p:nvPr/>
        </p:nvSpPr>
        <p:spPr>
          <a:xfrm>
            <a:off x="326650" y="1685551"/>
            <a:ext cx="4396509"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582B82"/>
                </a:solidFill>
                <a:effectLst/>
                <a:uLnTx/>
                <a:uFillTx/>
                <a:latin typeface="Calibri Light" panose="020F0302020204030204"/>
                <a:ea typeface="Calibri Light" panose="020F0302020204030204" pitchFamily="34" charset="0"/>
                <a:cs typeface="Calibri Light" panose="020F0302020204030204" pitchFamily="34" charset="0"/>
              </a:rPr>
              <a:t>Social Media</a:t>
            </a:r>
          </a:p>
        </p:txBody>
      </p:sp>
      <p:pic>
        <p:nvPicPr>
          <p:cNvPr id="7" name="Picture 6" descr="A blue and white logo&#10;&#10;Description automatically generated">
            <a:extLst>
              <a:ext uri="{FF2B5EF4-FFF2-40B4-BE49-F238E27FC236}">
                <a16:creationId xmlns:a16="http://schemas.microsoft.com/office/drawing/2014/main" id="{CC691827-AF34-F3CA-5C61-0F3C33E159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85061" y="3895834"/>
            <a:ext cx="540000" cy="540000"/>
          </a:xfrm>
          <a:prstGeom prst="rect">
            <a:avLst/>
          </a:prstGeom>
        </p:spPr>
      </p:pic>
      <p:pic>
        <p:nvPicPr>
          <p:cNvPr id="10" name="Picture 9" descr="A blue circle with a white letter f in it&#10;&#10;Description automatically generated">
            <a:extLst>
              <a:ext uri="{FF2B5EF4-FFF2-40B4-BE49-F238E27FC236}">
                <a16:creationId xmlns:a16="http://schemas.microsoft.com/office/drawing/2014/main" id="{8DF9E2AD-4D00-7A48-5E19-D312280CE2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85289" y="4822919"/>
            <a:ext cx="540000" cy="540000"/>
          </a:xfrm>
          <a:prstGeom prst="rect">
            <a:avLst/>
          </a:prstGeom>
        </p:spPr>
      </p:pic>
      <p:pic>
        <p:nvPicPr>
          <p:cNvPr id="12" name="Picture 11" descr="A white x on a black background&#10;&#10;Description automatically generated">
            <a:extLst>
              <a:ext uri="{FF2B5EF4-FFF2-40B4-BE49-F238E27FC236}">
                <a16:creationId xmlns:a16="http://schemas.microsoft.com/office/drawing/2014/main" id="{CF93A33C-B96E-A051-EBE1-C21B10FD95A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85061" y="5716650"/>
            <a:ext cx="540000" cy="540000"/>
          </a:xfrm>
          <a:prstGeom prst="rect">
            <a:avLst/>
          </a:prstGeom>
        </p:spPr>
      </p:pic>
      <p:sp>
        <p:nvSpPr>
          <p:cNvPr id="14" name="TextBox 13">
            <a:extLst>
              <a:ext uri="{FF2B5EF4-FFF2-40B4-BE49-F238E27FC236}">
                <a16:creationId xmlns:a16="http://schemas.microsoft.com/office/drawing/2014/main" id="{A5663767-6B9C-9637-8AEA-C8965F20C56D}"/>
              </a:ext>
            </a:extLst>
          </p:cNvPr>
          <p:cNvSpPr txBox="1"/>
          <p:nvPr/>
        </p:nvSpPr>
        <p:spPr>
          <a:xfrm>
            <a:off x="7423638" y="3959844"/>
            <a:ext cx="3431722"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Berkshire Care Association</a:t>
            </a:r>
          </a:p>
        </p:txBody>
      </p:sp>
      <p:sp>
        <p:nvSpPr>
          <p:cNvPr id="16" name="TextBox 15">
            <a:extLst>
              <a:ext uri="{FF2B5EF4-FFF2-40B4-BE49-F238E27FC236}">
                <a16:creationId xmlns:a16="http://schemas.microsoft.com/office/drawing/2014/main" id="{D59C1B8C-08F2-BBE4-D22F-7EB9FE494B54}"/>
              </a:ext>
            </a:extLst>
          </p:cNvPr>
          <p:cNvSpPr txBox="1"/>
          <p:nvPr/>
        </p:nvSpPr>
        <p:spPr>
          <a:xfrm>
            <a:off x="7423883" y="4781140"/>
            <a:ext cx="3540091"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Berkshire Care Association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(there is a new page)</a:t>
            </a:r>
          </a:p>
        </p:txBody>
      </p:sp>
      <p:sp>
        <p:nvSpPr>
          <p:cNvPr id="21" name="TextBox 20">
            <a:extLst>
              <a:ext uri="{FF2B5EF4-FFF2-40B4-BE49-F238E27FC236}">
                <a16:creationId xmlns:a16="http://schemas.microsoft.com/office/drawing/2014/main" id="{C259BB36-3694-4E4D-37D2-262E6F62D6E4}"/>
              </a:ext>
            </a:extLst>
          </p:cNvPr>
          <p:cNvSpPr txBox="1"/>
          <p:nvPr/>
        </p:nvSpPr>
        <p:spPr>
          <a:xfrm>
            <a:off x="7475700" y="5786595"/>
            <a:ext cx="3737156"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@berkscare</a:t>
            </a:r>
          </a:p>
        </p:txBody>
      </p:sp>
    </p:spTree>
    <p:extLst>
      <p:ext uri="{BB962C8B-B14F-4D97-AF65-F5344CB8AC3E}">
        <p14:creationId xmlns:p14="http://schemas.microsoft.com/office/powerpoint/2010/main" val="155146733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2145706153">
    <p:spTree>
      <p:nvGrpSpPr>
        <p:cNvPr id="1" name=""/>
        <p:cNvGrpSpPr/>
        <p:nvPr/>
      </p:nvGrpSpPr>
      <p:grpSpPr>
        <a:xfrm>
          <a:off x="0" y="0"/>
          <a:ext cx="0" cy="0"/>
          <a:chOff x="0" y="0"/>
          <a:chExt cx="0" cy="0"/>
        </a:xfrm>
      </p:grpSpPr>
      <p:sp>
        <p:nvSpPr>
          <p:cNvPr id="2" name="Title: Use the accesibility checker">
            <a:extLst>
              <a:ext uri="{FF2B5EF4-FFF2-40B4-BE49-F238E27FC236}">
                <a16:creationId xmlns:a16="http://schemas.microsoft.com/office/drawing/2014/main" id="{E1B2EF27-5937-0B44-37C4-A56C5D315772}"/>
              </a:ext>
            </a:extLst>
          </p:cNvPr>
          <p:cNvSpPr txBox="1">
            <a:spLocks noGrp="1"/>
          </p:cNvSpPr>
          <p:nvPr>
            <p:ph type="title"/>
          </p:nvPr>
        </p:nvSpPr>
        <p:spPr>
          <a:xfrm>
            <a:off x="364488" y="248707"/>
            <a:ext cx="10972315" cy="838605"/>
          </a:xfrm>
        </p:spPr>
        <p:txBody>
          <a:bodyPr/>
          <a:lstStyle/>
          <a:p>
            <a:pPr lvl="0"/>
            <a:r>
              <a:rPr lang="en-US" sz="3800">
                <a:solidFill>
                  <a:srgbClr val="5F2861"/>
                </a:solidFill>
              </a:rPr>
              <a:t>Digitisation in social care: why it matters</a:t>
            </a:r>
          </a:p>
        </p:txBody>
      </p:sp>
      <p:pic>
        <p:nvPicPr>
          <p:cNvPr id="3" name="Picture 5" descr="A picture containing person&#10;&#10;Description automatically generated">
            <a:extLst>
              <a:ext uri="{FF2B5EF4-FFF2-40B4-BE49-F238E27FC236}">
                <a16:creationId xmlns:a16="http://schemas.microsoft.com/office/drawing/2014/main" id="{6504F25D-B2C2-3E7A-753E-2C4A32847A00}"/>
              </a:ext>
            </a:extLst>
          </p:cNvPr>
          <p:cNvPicPr>
            <a:picLocks noChangeAspect="1"/>
          </p:cNvPicPr>
          <p:nvPr/>
        </p:nvPicPr>
        <p:blipFill>
          <a:blip r:embed="rId3"/>
          <a:stretch>
            <a:fillRect/>
          </a:stretch>
        </p:blipFill>
        <p:spPr>
          <a:xfrm>
            <a:off x="425570" y="1329610"/>
            <a:ext cx="3626510" cy="2398498"/>
          </a:xfrm>
          <a:prstGeom prst="rect">
            <a:avLst/>
          </a:prstGeom>
          <a:noFill/>
          <a:ln cap="flat">
            <a:noFill/>
          </a:ln>
          <a:effectLst>
            <a:outerShdw dist="139699" dir="2700000" algn="tl">
              <a:srgbClr val="333333">
                <a:alpha val="65000"/>
              </a:srgbClr>
            </a:outerShdw>
          </a:effec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2145706490">
    <p:spTree>
      <p:nvGrpSpPr>
        <p:cNvPr id="1" name=""/>
        <p:cNvGrpSpPr/>
        <p:nvPr/>
      </p:nvGrpSpPr>
      <p:grpSpPr>
        <a:xfrm>
          <a:off x="0" y="0"/>
          <a:ext cx="0" cy="0"/>
          <a:chOff x="0" y="0"/>
          <a:chExt cx="0" cy="0"/>
        </a:xfrm>
      </p:grpSpPr>
      <p:sp>
        <p:nvSpPr>
          <p:cNvPr id="2" name="Title: Use the accesibility checker">
            <a:extLst>
              <a:ext uri="{FF2B5EF4-FFF2-40B4-BE49-F238E27FC236}">
                <a16:creationId xmlns:a16="http://schemas.microsoft.com/office/drawing/2014/main" id="{CAB8F8CD-0F7B-99A1-EF67-83A6FC4C6E3A}"/>
              </a:ext>
            </a:extLst>
          </p:cNvPr>
          <p:cNvSpPr txBox="1">
            <a:spLocks noGrp="1"/>
          </p:cNvSpPr>
          <p:nvPr>
            <p:ph type="title"/>
          </p:nvPr>
        </p:nvSpPr>
        <p:spPr>
          <a:xfrm>
            <a:off x="364488" y="248707"/>
            <a:ext cx="10972315" cy="838605"/>
          </a:xfrm>
        </p:spPr>
        <p:txBody>
          <a:bodyPr/>
          <a:lstStyle/>
          <a:p>
            <a:pPr lvl="0"/>
            <a:r>
              <a:rPr lang="en-US" sz="3800">
                <a:solidFill>
                  <a:srgbClr val="5F2861"/>
                </a:solidFill>
              </a:rPr>
              <a:t>Digitisation in social care: why it matters</a:t>
            </a:r>
          </a:p>
        </p:txBody>
      </p:sp>
      <p:sp>
        <p:nvSpPr>
          <p:cNvPr id="3" name="TextBox 4">
            <a:extLst>
              <a:ext uri="{FF2B5EF4-FFF2-40B4-BE49-F238E27FC236}">
                <a16:creationId xmlns:a16="http://schemas.microsoft.com/office/drawing/2014/main" id="{10528CCD-1733-F17B-988D-805BFEBCDE98}"/>
              </a:ext>
            </a:extLst>
          </p:cNvPr>
          <p:cNvSpPr txBox="1"/>
          <p:nvPr/>
        </p:nvSpPr>
        <p:spPr>
          <a:xfrm>
            <a:off x="4405926" y="1243894"/>
            <a:ext cx="8182938" cy="2569930"/>
          </a:xfrm>
          <a:prstGeom prst="rect">
            <a:avLst/>
          </a:prstGeom>
          <a:noFill/>
          <a:ln cap="flat">
            <a:noFill/>
          </a:ln>
        </p:spPr>
        <p:txBody>
          <a:bodyPr vert="horz" wrap="square" lIns="91440" tIns="45720" rIns="91440" bIns="45720" anchor="t" anchorCtr="0" compatLnSpc="1">
            <a:spAutoFit/>
          </a:bodyPr>
          <a:lstStyle/>
          <a:p>
            <a:pPr marL="0" marR="0" lvl="0" indent="0" algn="l" defTabSz="457200" rtl="0" fontAlgn="auto" hangingPunct="1">
              <a:lnSpc>
                <a:spcPct val="100000"/>
              </a:lnSpc>
              <a:spcBef>
                <a:spcPts val="1000"/>
              </a:spcBef>
              <a:spcAft>
                <a:spcPts val="0"/>
              </a:spcAft>
              <a:buNone/>
              <a:tabLst/>
              <a:defRPr sz="1800" b="0" i="0" u="none" strike="noStrike" kern="0" cap="none" spc="0" baseline="0">
                <a:solidFill>
                  <a:srgbClr val="000000"/>
                </a:solidFill>
                <a:uFillTx/>
              </a:defRPr>
            </a:pPr>
            <a:r>
              <a:rPr lang="en-GB" sz="2800" b="0" i="0" u="none" strike="noStrike" kern="1200" cap="none" spc="0" baseline="0">
                <a:solidFill>
                  <a:srgbClr val="000000"/>
                </a:solidFill>
                <a:uFillTx/>
                <a:latin typeface="Arial"/>
              </a:rPr>
              <a:t>Good quality records underpin high-quality care</a:t>
            </a:r>
            <a:endParaRPr lang="en-GB" sz="2800" b="0" i="0" u="none" strike="noStrike" kern="1200" cap="none" spc="0" baseline="0">
              <a:solidFill>
                <a:srgbClr val="000000"/>
              </a:solidFill>
              <a:uFillTx/>
              <a:latin typeface="Arial"/>
              <a:cs typeface="Arial"/>
            </a:endParaRPr>
          </a:p>
          <a:p>
            <a:pPr marL="0" marR="0" lvl="0" indent="0" algn="l" defTabSz="457200" rtl="0" fontAlgn="auto" hangingPunct="1">
              <a:lnSpc>
                <a:spcPct val="100000"/>
              </a:lnSpc>
              <a:spcBef>
                <a:spcPts val="1000"/>
              </a:spcBef>
              <a:spcAft>
                <a:spcPts val="0"/>
              </a:spcAft>
              <a:buNone/>
              <a:tabLst/>
              <a:defRPr sz="1800" b="0" i="0" u="none" strike="noStrike" kern="0" cap="none" spc="0" baseline="0">
                <a:solidFill>
                  <a:srgbClr val="000000"/>
                </a:solidFill>
                <a:uFillTx/>
              </a:defRPr>
            </a:pPr>
            <a:r>
              <a:rPr lang="en-GB" sz="2800" b="0" i="0" u="none" strike="noStrike" kern="1200" cap="none" spc="0" baseline="0">
                <a:solidFill>
                  <a:srgbClr val="000000"/>
                </a:solidFill>
                <a:uFillTx/>
                <a:latin typeface="Arial"/>
                <a:cs typeface="Arial"/>
              </a:rPr>
              <a:t>Digital records far exceed capabilities of paper</a:t>
            </a:r>
          </a:p>
          <a:p>
            <a:pPr marL="457200" marR="0" lvl="1" indent="0" algn="l" defTabSz="457200" rtl="0" fontAlgn="auto" hangingPunct="1">
              <a:lnSpc>
                <a:spcPct val="100000"/>
              </a:lnSpc>
              <a:spcBef>
                <a:spcPts val="1000"/>
              </a:spcBef>
              <a:spcAft>
                <a:spcPts val="0"/>
              </a:spcAft>
              <a:buNone/>
              <a:tabLst/>
              <a:defRPr sz="1800" b="0" i="0" u="none" strike="noStrike" kern="0" cap="none" spc="0" baseline="0">
                <a:solidFill>
                  <a:srgbClr val="000000"/>
                </a:solidFill>
                <a:uFillTx/>
              </a:defRPr>
            </a:pPr>
            <a:r>
              <a:rPr lang="en-GB" sz="2400" b="0" i="0" u="none" strike="noStrike" kern="1200" cap="none" spc="0" baseline="0">
                <a:solidFill>
                  <a:srgbClr val="000000"/>
                </a:solidFill>
                <a:uFillTx/>
                <a:latin typeface="Arial"/>
                <a:ea typeface="Arial"/>
                <a:cs typeface="Arial"/>
              </a:rPr>
              <a:t>Efficiency, automation, reporting and sharing</a:t>
            </a:r>
            <a:endParaRPr lang="en-GB" sz="2400" b="0" i="0" u="none" strike="noStrike" kern="1200" cap="none" spc="0" baseline="0">
              <a:solidFill>
                <a:srgbClr val="000000"/>
              </a:solidFill>
              <a:uFillTx/>
              <a:latin typeface="Arial"/>
              <a:cs typeface="Arial"/>
            </a:endParaRPr>
          </a:p>
          <a:p>
            <a:pPr marL="0" marR="0" lvl="0" indent="0" algn="l" defTabSz="457200" rtl="0" fontAlgn="auto" hangingPunct="1">
              <a:lnSpc>
                <a:spcPct val="100000"/>
              </a:lnSpc>
              <a:spcBef>
                <a:spcPts val="1000"/>
              </a:spcBef>
              <a:spcAft>
                <a:spcPts val="0"/>
              </a:spcAft>
              <a:buNone/>
              <a:tabLst/>
              <a:defRPr sz="1800" b="0" i="0" u="none" strike="noStrike" kern="0" cap="none" spc="0" baseline="0">
                <a:solidFill>
                  <a:srgbClr val="000000"/>
                </a:solidFill>
                <a:uFillTx/>
              </a:defRPr>
            </a:pPr>
            <a:r>
              <a:rPr lang="en-GB" sz="2800" b="0" i="0" u="none" strike="noStrike" kern="1200" cap="none" spc="0" baseline="0">
                <a:solidFill>
                  <a:srgbClr val="000000"/>
                </a:solidFill>
                <a:uFillTx/>
                <a:latin typeface="Arial"/>
                <a:cs typeface="Arial"/>
              </a:rPr>
              <a:t>And that's just the start of innovation ….</a:t>
            </a: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2800" b="0" i="0" u="none" strike="noStrike" kern="1200" cap="none" spc="0" baseline="0">
              <a:solidFill>
                <a:srgbClr val="000000"/>
              </a:solidFill>
              <a:uFillTx/>
              <a:latin typeface="Arial"/>
              <a:cs typeface="Arial"/>
            </a:endParaRPr>
          </a:p>
        </p:txBody>
      </p:sp>
      <p:pic>
        <p:nvPicPr>
          <p:cNvPr id="4" name="Picture 5" descr="A picture containing person&#10;&#10;Description automatically generated">
            <a:extLst>
              <a:ext uri="{FF2B5EF4-FFF2-40B4-BE49-F238E27FC236}">
                <a16:creationId xmlns:a16="http://schemas.microsoft.com/office/drawing/2014/main" id="{427DE372-CCCF-C8F7-3007-55B53F657820}"/>
              </a:ext>
            </a:extLst>
          </p:cNvPr>
          <p:cNvPicPr>
            <a:picLocks noChangeAspect="1"/>
          </p:cNvPicPr>
          <p:nvPr/>
        </p:nvPicPr>
        <p:blipFill>
          <a:blip r:embed="rId3"/>
          <a:stretch>
            <a:fillRect/>
          </a:stretch>
        </p:blipFill>
        <p:spPr>
          <a:xfrm>
            <a:off x="425570" y="1329610"/>
            <a:ext cx="3626510" cy="2398498"/>
          </a:xfrm>
          <a:prstGeom prst="rect">
            <a:avLst/>
          </a:prstGeom>
          <a:noFill/>
          <a:ln cap="flat">
            <a:noFill/>
          </a:ln>
          <a:effectLst>
            <a:outerShdw dist="139699" dir="2700000" algn="tl">
              <a:srgbClr val="333333">
                <a:alpha val="65000"/>
              </a:srgbClr>
            </a:outerShdw>
          </a:effectLst>
        </p:spPr>
      </p:pic>
      <p:sp>
        <p:nvSpPr>
          <p:cNvPr id="5" name="TextBox 6">
            <a:extLst>
              <a:ext uri="{FF2B5EF4-FFF2-40B4-BE49-F238E27FC236}">
                <a16:creationId xmlns:a16="http://schemas.microsoft.com/office/drawing/2014/main" id="{21CD7AA4-761B-1881-A37B-62403C07FEFD}"/>
              </a:ext>
            </a:extLst>
          </p:cNvPr>
          <p:cNvSpPr txBox="1"/>
          <p:nvPr/>
        </p:nvSpPr>
        <p:spPr>
          <a:xfrm>
            <a:off x="425570" y="4134925"/>
            <a:ext cx="10521351" cy="1569659"/>
          </a:xfrm>
          <a:prstGeom prst="rect">
            <a:avLst/>
          </a:prstGeom>
          <a:noFill/>
          <a:ln cap="flat">
            <a:noFill/>
          </a:ln>
        </p:spPr>
        <p:txBody>
          <a:bodyPr vert="horz" wrap="square" lIns="91440" tIns="45720" rIns="91440" bIns="45720" anchor="t"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0" i="0" u="sng" strike="noStrike" kern="1200" cap="none" spc="0" baseline="0">
                <a:solidFill>
                  <a:srgbClr val="000000"/>
                </a:solidFill>
                <a:uFillTx/>
                <a:latin typeface="Arial"/>
                <a:cs typeface="Arial"/>
              </a:rPr>
              <a:t>State of Care Oct 2022</a:t>
            </a:r>
            <a:r>
              <a:rPr lang="en-US" sz="3200" b="0" i="0" u="none" strike="noStrike" kern="1200" cap="none" spc="0" baseline="0">
                <a:solidFill>
                  <a:srgbClr val="000000"/>
                </a:solidFill>
                <a:uFillTx/>
                <a:latin typeface="Arial"/>
                <a:cs typeface="Arial"/>
              </a:rPr>
              <a:t> - </a:t>
            </a:r>
            <a:r>
              <a:rPr lang="en-US" sz="3200" b="1" i="1" u="none" strike="noStrike" kern="1200" cap="none" spc="0" baseline="0">
                <a:solidFill>
                  <a:srgbClr val="5F2861"/>
                </a:solidFill>
                <a:uFillTx/>
                <a:latin typeface="Arial"/>
                <a:cs typeface="Arial"/>
              </a:rPr>
              <a:t>Better data and data sharing are the critical components</a:t>
            </a:r>
            <a:r>
              <a:rPr lang="en-US" sz="3200" b="0" i="1" u="none" strike="noStrike" kern="1200" cap="none" spc="0" baseline="0">
                <a:solidFill>
                  <a:srgbClr val="000000"/>
                </a:solidFill>
                <a:uFillTx/>
                <a:latin typeface="Arial"/>
                <a:cs typeface="Arial"/>
              </a:rPr>
              <a:t> before providers can begin to address system-wide issues in a meaningful way</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214570639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E9317-F215-0684-4506-218C9B952009}"/>
              </a:ext>
            </a:extLst>
          </p:cNvPr>
          <p:cNvSpPr txBox="1">
            <a:spLocks noGrp="1"/>
          </p:cNvSpPr>
          <p:nvPr>
            <p:ph type="title"/>
          </p:nvPr>
        </p:nvSpPr>
        <p:spPr>
          <a:xfrm>
            <a:off x="207724" y="126744"/>
            <a:ext cx="11984272" cy="1325029"/>
          </a:xfrm>
        </p:spPr>
        <p:txBody>
          <a:bodyPr/>
          <a:lstStyle/>
          <a:p>
            <a:pPr lvl="0"/>
            <a:r>
              <a:rPr lang="en-US" sz="3800">
                <a:solidFill>
                  <a:srgbClr val="5F2861"/>
                </a:solidFill>
              </a:rPr>
              <a:t>What do good digital social care records look like?</a:t>
            </a:r>
            <a:endParaRPr lang="en-GB" sz="3800">
              <a:solidFill>
                <a:srgbClr val="5F2861"/>
              </a:solidFill>
            </a:endParaRPr>
          </a:p>
        </p:txBody>
      </p:sp>
      <p:sp>
        <p:nvSpPr>
          <p:cNvPr id="3" name="TextBox 7">
            <a:extLst>
              <a:ext uri="{FF2B5EF4-FFF2-40B4-BE49-F238E27FC236}">
                <a16:creationId xmlns:a16="http://schemas.microsoft.com/office/drawing/2014/main" id="{86F6190F-9AB6-B733-CAE2-958399E37306}"/>
              </a:ext>
            </a:extLst>
          </p:cNvPr>
          <p:cNvSpPr txBox="1"/>
          <p:nvPr/>
        </p:nvSpPr>
        <p:spPr>
          <a:xfrm>
            <a:off x="207724" y="789264"/>
            <a:ext cx="11791169" cy="5324532"/>
          </a:xfrm>
          <a:prstGeom prst="rect">
            <a:avLst/>
          </a:prstGeom>
          <a:noFill/>
          <a:ln cap="flat">
            <a:noFill/>
          </a:ln>
        </p:spPr>
        <p:txBody>
          <a:bodyPr vert="horz" wrap="square" lIns="91440" tIns="45720" rIns="91440" bIns="45720" anchor="t"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0" i="0" u="none" strike="noStrike" kern="1200" cap="none" spc="0" baseline="0">
                <a:solidFill>
                  <a:srgbClr val="212121"/>
                </a:solidFill>
                <a:uFillTx/>
                <a:latin typeface="Arial"/>
              </a:rPr>
              <a:t>Minimum requirements: </a:t>
            </a:r>
          </a:p>
          <a:p>
            <a:pPr marL="285750" marR="0" lvl="0" indent="-28575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000" b="0" i="0" u="none" strike="noStrike" kern="1200" cap="none" spc="0" baseline="0">
                <a:solidFill>
                  <a:srgbClr val="212121"/>
                </a:solidFill>
                <a:uFillTx/>
                <a:latin typeface="Arial"/>
              </a:rPr>
              <a:t>each person using its service</a:t>
            </a:r>
          </a:p>
          <a:p>
            <a:pPr marL="285750" marR="0" lvl="0" indent="-28575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000" b="0" i="0" u="none" strike="noStrike" kern="1200" cap="none" spc="0" baseline="0">
                <a:solidFill>
                  <a:srgbClr val="212121"/>
                </a:solidFill>
                <a:uFillTx/>
                <a:latin typeface="Arial"/>
              </a:rPr>
              <a:t>the employment of staff</a:t>
            </a:r>
          </a:p>
          <a:p>
            <a:pPr marL="285750" marR="0" lvl="0" indent="-28575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000" b="0" i="0" u="none" strike="noStrike" kern="1200" cap="none" spc="0" baseline="0">
                <a:solidFill>
                  <a:srgbClr val="212121"/>
                </a:solidFill>
                <a:uFillTx/>
                <a:latin typeface="Arial"/>
              </a:rPr>
              <a:t>the overall management of the regulated activity.</a:t>
            </a: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00" b="0" i="0" u="none" strike="noStrike" kern="1200" cap="none" spc="0" baseline="0">
              <a:solidFill>
                <a:srgbClr val="212121"/>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0" i="0" u="none" strike="noStrike" kern="1200" cap="none" spc="0" baseline="0">
                <a:solidFill>
                  <a:srgbClr val="212121"/>
                </a:solidFill>
                <a:uFillTx/>
                <a:latin typeface="Arial"/>
              </a:rPr>
              <a:t>This applies to paper and digital records. Records must be accurate, complete and up-to-date.</a:t>
            </a: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00" b="0" i="0" u="none" strike="noStrike" kern="1200" cap="none" spc="0" baseline="0">
              <a:solidFill>
                <a:srgbClr val="212121"/>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0" i="0" u="none" strike="noStrike" kern="1200" cap="none" spc="0" baseline="0">
                <a:solidFill>
                  <a:srgbClr val="212121"/>
                </a:solidFill>
                <a:uFillTx/>
                <a:latin typeface="Arial"/>
              </a:rPr>
              <a:t>We routinely look at a provider’s records as part of our inspection activity, focusing on:</a:t>
            </a: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00" b="0" i="0" u="none" strike="noStrike" kern="1200" cap="none" spc="0" baseline="0">
              <a:solidFill>
                <a:srgbClr val="212121"/>
              </a:solidFill>
              <a:uFillTx/>
              <a:latin typeface="Arial"/>
            </a:endParaRPr>
          </a:p>
          <a:p>
            <a:pPr marL="285750" marR="0" lvl="0" indent="-28575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000" b="0" i="0" u="none" strike="noStrike" kern="1200" cap="none" spc="0" baseline="0">
                <a:solidFill>
                  <a:srgbClr val="212121"/>
                </a:solidFill>
                <a:uFillTx/>
                <a:latin typeface="Arial"/>
              </a:rPr>
              <a:t>the information in the records</a:t>
            </a:r>
          </a:p>
          <a:p>
            <a:pPr marL="285750" marR="0" lvl="0" indent="-28575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000" b="0" i="0" u="none" strike="noStrike" kern="1200" cap="none" spc="0" baseline="0">
                <a:solidFill>
                  <a:srgbClr val="212121"/>
                </a:solidFill>
                <a:uFillTx/>
                <a:latin typeface="Arial"/>
              </a:rPr>
              <a:t>how that information is used</a:t>
            </a:r>
          </a:p>
          <a:p>
            <a:pPr marL="285750" marR="0" lvl="0" indent="-28575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000" b="0" i="0" u="none" strike="noStrike" kern="1200" cap="none" spc="0" baseline="0">
                <a:solidFill>
                  <a:srgbClr val="212121"/>
                </a:solidFill>
                <a:uFillTx/>
                <a:latin typeface="Arial"/>
              </a:rPr>
              <a:t>the security measures to store and share the information.</a:t>
            </a: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00" b="0" i="0" u="none" strike="noStrike" kern="1200" cap="none" spc="0" baseline="0">
              <a:solidFill>
                <a:srgbClr val="212121"/>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0" i="0" u="none" strike="noStrike" kern="1200" cap="none" spc="0" baseline="0">
                <a:solidFill>
                  <a:srgbClr val="212121"/>
                </a:solidFill>
                <a:uFillTx/>
                <a:latin typeface="Arial"/>
              </a:rPr>
              <a:t>We do not endorse or recommend a specific digital social care record system. </a:t>
            </a: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00" b="0" i="0" u="none" strike="noStrike" kern="1200" cap="none" spc="0" baseline="0">
              <a:solidFill>
                <a:srgbClr val="212121"/>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0" i="0" u="none" strike="noStrike" kern="1200" cap="none" spc="0" baseline="0">
                <a:solidFill>
                  <a:srgbClr val="212121"/>
                </a:solidFill>
                <a:uFillTx/>
                <a:latin typeface="Arial"/>
              </a:rPr>
              <a:t>The </a:t>
            </a:r>
            <a:r>
              <a:rPr lang="en-US" sz="2000" b="0" i="0" u="sng" strike="noStrike" kern="1200" cap="none" spc="0" baseline="0">
                <a:solidFill>
                  <a:srgbClr val="004D90"/>
                </a:solidFill>
                <a:uFillTx/>
                <a:latin typeface="Arial"/>
                <a:hlinkClick r:id="rId3"/>
              </a:rPr>
              <a:t>Digitising Social Care</a:t>
            </a:r>
            <a:r>
              <a:rPr lang="en-US" sz="2000" b="0" i="0" u="none" strike="noStrike" kern="1200" cap="none" spc="0" baseline="0">
                <a:solidFill>
                  <a:srgbClr val="212121"/>
                </a:solidFill>
                <a:uFillTx/>
                <a:latin typeface="Arial"/>
              </a:rPr>
              <a:t> programme provides resources to help you when choosing a digital social care record system.</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214570639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42219-D408-9B39-2B16-3AFFDC2D44B9}"/>
              </a:ext>
            </a:extLst>
          </p:cNvPr>
          <p:cNvSpPr txBox="1">
            <a:spLocks noGrp="1"/>
          </p:cNvSpPr>
          <p:nvPr>
            <p:ph type="title"/>
          </p:nvPr>
        </p:nvSpPr>
        <p:spPr>
          <a:xfrm>
            <a:off x="207724" y="126744"/>
            <a:ext cx="10972315" cy="1325029"/>
          </a:xfrm>
        </p:spPr>
        <p:txBody>
          <a:bodyPr/>
          <a:lstStyle/>
          <a:p>
            <a:pPr lvl="0"/>
            <a:r>
              <a:rPr lang="en-US" sz="3800">
                <a:solidFill>
                  <a:srgbClr val="5F2861"/>
                </a:solidFill>
              </a:rPr>
              <a:t>The benefits of a good digital records system</a:t>
            </a:r>
            <a:endParaRPr lang="en-GB" sz="3800">
              <a:solidFill>
                <a:srgbClr val="5F2861"/>
              </a:solidFill>
            </a:endParaRPr>
          </a:p>
        </p:txBody>
      </p:sp>
      <p:sp>
        <p:nvSpPr>
          <p:cNvPr id="3" name="Rectangle 4">
            <a:extLst>
              <a:ext uri="{FF2B5EF4-FFF2-40B4-BE49-F238E27FC236}">
                <a16:creationId xmlns:a16="http://schemas.microsoft.com/office/drawing/2014/main" id="{24C64A01-94CA-DF13-586B-F4531B4E1D20}"/>
              </a:ext>
            </a:extLst>
          </p:cNvPr>
          <p:cNvSpPr/>
          <p:nvPr/>
        </p:nvSpPr>
        <p:spPr>
          <a:xfrm>
            <a:off x="338209" y="4572000"/>
            <a:ext cx="11515587" cy="1678490"/>
          </a:xfrm>
          <a:prstGeom prst="rect">
            <a:avLst/>
          </a:prstGeom>
          <a:solidFill>
            <a:srgbClr val="D5EEEA"/>
          </a:solidFill>
          <a:ln w="3172" cap="flat">
            <a:solidFill>
              <a:srgbClr val="743669"/>
            </a:solidFill>
            <a:prstDash val="solid"/>
            <a:miter/>
          </a:ln>
        </p:spPr>
        <p:txBody>
          <a:bodyPr vert="horz" wrap="square" lIns="91440" tIns="45720" rIns="91440" bIns="45720" anchor="ctr" anchorCtr="0" compatLnSpc="1">
            <a:noAutofit/>
          </a:bodyPr>
          <a:lstStyle/>
          <a:p>
            <a:pPr marL="0" marR="0" lvl="0" indent="0" algn="l" defTabSz="457200" rtl="0" fontAlgn="auto" hangingPunct="1">
              <a:lnSpc>
                <a:spcPct val="100000"/>
              </a:lnSpc>
              <a:spcBef>
                <a:spcPts val="600"/>
              </a:spcBef>
              <a:spcAft>
                <a:spcPts val="0"/>
              </a:spcAft>
              <a:buNone/>
              <a:tabLst/>
              <a:defRPr sz="1800" b="0" i="0" u="none" strike="noStrike" kern="0" cap="none" spc="0" baseline="0">
                <a:solidFill>
                  <a:srgbClr val="000000"/>
                </a:solidFill>
                <a:uFillTx/>
              </a:defRPr>
            </a:pPr>
            <a:r>
              <a:rPr lang="en-US" sz="1600" b="1" i="0" u="none" strike="noStrike" kern="1200" cap="none" spc="0" baseline="0">
                <a:solidFill>
                  <a:srgbClr val="743669"/>
                </a:solidFill>
                <a:uFillTx/>
                <a:latin typeface="Arial"/>
              </a:rPr>
              <a:t>For the wider health and social care system:</a:t>
            </a:r>
          </a:p>
          <a:p>
            <a:pPr marL="285750" marR="0" lvl="0" indent="-285750" algn="l" defTabSz="457200" rtl="0" fontAlgn="auto" hangingPunct="1">
              <a:lnSpc>
                <a:spcPct val="100000"/>
              </a:lnSpc>
              <a:spcBef>
                <a:spcPts val="600"/>
              </a:spcBef>
              <a:spcAft>
                <a:spcPts val="0"/>
              </a:spcAft>
              <a:buSzPct val="100000"/>
              <a:buFont typeface="Arial" pitchFamily="34"/>
              <a:buChar char="•"/>
              <a:tabLst/>
              <a:defRPr sz="1800" b="0" i="0" u="none" strike="noStrike" kern="0" cap="none" spc="0" baseline="0">
                <a:solidFill>
                  <a:srgbClr val="000000"/>
                </a:solidFill>
                <a:uFillTx/>
              </a:defRPr>
            </a:pPr>
            <a:r>
              <a:rPr lang="en-US" sz="1600" b="0" i="0" u="none" strike="noStrike" kern="1200" cap="none" spc="0" baseline="0">
                <a:solidFill>
                  <a:srgbClr val="743669"/>
                </a:solidFill>
                <a:uFillTx/>
                <a:latin typeface="Arial"/>
              </a:rPr>
              <a:t>People’s information can be used across the local health and care system to make sure their care is joined up and to support the needs of the local population.</a:t>
            </a:r>
          </a:p>
          <a:p>
            <a:pPr marL="285750" marR="0" lvl="0" indent="-285750" algn="l" defTabSz="457200" rtl="0" fontAlgn="auto" hangingPunct="1">
              <a:lnSpc>
                <a:spcPct val="100000"/>
              </a:lnSpc>
              <a:spcBef>
                <a:spcPts val="600"/>
              </a:spcBef>
              <a:spcAft>
                <a:spcPts val="0"/>
              </a:spcAft>
              <a:buSzPct val="100000"/>
              <a:buFont typeface="Arial" pitchFamily="34"/>
              <a:buChar char="•"/>
              <a:tabLst/>
              <a:defRPr sz="1800" b="0" i="0" u="none" strike="noStrike" kern="0" cap="none" spc="0" baseline="0">
                <a:solidFill>
                  <a:srgbClr val="000000"/>
                </a:solidFill>
                <a:uFillTx/>
              </a:defRPr>
            </a:pPr>
            <a:r>
              <a:rPr lang="en-US" sz="1600" b="0" i="0" u="none" strike="noStrike" kern="1200" cap="none" spc="0" baseline="0">
                <a:solidFill>
                  <a:srgbClr val="743669"/>
                </a:solidFill>
                <a:uFillTx/>
                <a:latin typeface="Arial"/>
              </a:rPr>
              <a:t>There will be better use of resources across the local health and care system, which can help to support other important health and care functions, such as service management, planning and research.</a:t>
            </a:r>
          </a:p>
        </p:txBody>
      </p:sp>
      <p:sp>
        <p:nvSpPr>
          <p:cNvPr id="4" name="Rectangle 5">
            <a:extLst>
              <a:ext uri="{FF2B5EF4-FFF2-40B4-BE49-F238E27FC236}">
                <a16:creationId xmlns:a16="http://schemas.microsoft.com/office/drawing/2014/main" id="{51F13C17-3BF0-0651-C223-E0BBC38EB948}"/>
              </a:ext>
            </a:extLst>
          </p:cNvPr>
          <p:cNvSpPr/>
          <p:nvPr/>
        </p:nvSpPr>
        <p:spPr>
          <a:xfrm>
            <a:off x="338209" y="895609"/>
            <a:ext cx="4922727" cy="3488500"/>
          </a:xfrm>
          <a:prstGeom prst="rect">
            <a:avLst/>
          </a:prstGeom>
          <a:solidFill>
            <a:srgbClr val="D5D9DE"/>
          </a:solidFill>
          <a:ln w="3172" cap="flat">
            <a:solidFill>
              <a:srgbClr val="743669"/>
            </a:solidFill>
            <a:prstDash val="solid"/>
            <a:miter/>
          </a:ln>
        </p:spPr>
        <p:txBody>
          <a:bodyPr vert="horz" wrap="square" lIns="91440" tIns="45720" rIns="91440" bIns="45720" anchor="ctr"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b="1" i="0" u="none" strike="noStrike" kern="1200" cap="none" spc="0" baseline="0">
                <a:solidFill>
                  <a:srgbClr val="743669"/>
                </a:solidFill>
                <a:uFillTx/>
                <a:latin typeface="Arial"/>
              </a:rPr>
              <a:t>For people using services: </a:t>
            </a:r>
          </a:p>
          <a:p>
            <a:pPr marL="285750" marR="0" lvl="0" indent="-285750" algn="l" defTabSz="457200" rtl="0" fontAlgn="auto" hangingPunct="1">
              <a:lnSpc>
                <a:spcPct val="100000"/>
              </a:lnSpc>
              <a:spcBef>
                <a:spcPts val="600"/>
              </a:spcBef>
              <a:spcAft>
                <a:spcPts val="0"/>
              </a:spcAft>
              <a:buSzPct val="100000"/>
              <a:buFont typeface="Arial" pitchFamily="34"/>
              <a:buChar char="•"/>
              <a:tabLst/>
              <a:defRPr sz="1800" b="0" i="0" u="none" strike="noStrike" kern="0" cap="none" spc="0" baseline="0">
                <a:solidFill>
                  <a:srgbClr val="000000"/>
                </a:solidFill>
                <a:uFillTx/>
              </a:defRPr>
            </a:pPr>
            <a:r>
              <a:rPr lang="en-US" sz="1600" b="0" i="0" u="none" strike="noStrike" kern="1200" cap="none" spc="0" baseline="0">
                <a:solidFill>
                  <a:srgbClr val="743669"/>
                </a:solidFill>
                <a:uFillTx/>
                <a:latin typeface="Arial"/>
              </a:rPr>
              <a:t>It’s easier for people to access their own records.</a:t>
            </a:r>
          </a:p>
          <a:p>
            <a:pPr marL="285750" marR="0" lvl="0" indent="-285750" algn="l" defTabSz="457200" rtl="0" fontAlgn="auto" hangingPunct="1">
              <a:lnSpc>
                <a:spcPct val="100000"/>
              </a:lnSpc>
              <a:spcBef>
                <a:spcPts val="600"/>
              </a:spcBef>
              <a:spcAft>
                <a:spcPts val="0"/>
              </a:spcAft>
              <a:buSzPct val="100000"/>
              <a:buFont typeface="Arial" pitchFamily="34"/>
              <a:buChar char="•"/>
              <a:tabLst/>
              <a:defRPr sz="1800" b="0" i="0" u="none" strike="noStrike" kern="0" cap="none" spc="0" baseline="0">
                <a:solidFill>
                  <a:srgbClr val="000000"/>
                </a:solidFill>
                <a:uFillTx/>
              </a:defRPr>
            </a:pPr>
            <a:r>
              <a:rPr lang="en-US" sz="1600" b="0" i="0" u="none" strike="noStrike" kern="1200" cap="none" spc="0" baseline="0">
                <a:solidFill>
                  <a:srgbClr val="743669"/>
                </a:solidFill>
                <a:uFillTx/>
                <a:latin typeface="Arial"/>
              </a:rPr>
              <a:t>People will be able to spend more time with staff and engage in meaningful interactions with them.</a:t>
            </a:r>
          </a:p>
          <a:p>
            <a:pPr marL="285750" marR="0" lvl="0" indent="-285750" algn="l" defTabSz="457200" rtl="0" fontAlgn="auto" hangingPunct="1">
              <a:lnSpc>
                <a:spcPct val="100000"/>
              </a:lnSpc>
              <a:spcBef>
                <a:spcPts val="600"/>
              </a:spcBef>
              <a:spcAft>
                <a:spcPts val="0"/>
              </a:spcAft>
              <a:buSzPct val="100000"/>
              <a:buFont typeface="Arial" pitchFamily="34"/>
              <a:buChar char="•"/>
              <a:tabLst/>
              <a:defRPr sz="1800" b="0" i="0" u="none" strike="noStrike" kern="0" cap="none" spc="0" baseline="0">
                <a:solidFill>
                  <a:srgbClr val="000000"/>
                </a:solidFill>
                <a:uFillTx/>
              </a:defRPr>
            </a:pPr>
            <a:r>
              <a:rPr lang="en-US" sz="1600" b="0" i="0" u="none" strike="noStrike" kern="1200" cap="none" spc="0" baseline="0">
                <a:solidFill>
                  <a:srgbClr val="743669"/>
                </a:solidFill>
                <a:uFillTx/>
                <a:latin typeface="Arial"/>
              </a:rPr>
              <a:t>When people’s needs change, services will be able to respond quickly and share information with partners in their care, making care safer.</a:t>
            </a:r>
          </a:p>
          <a:p>
            <a:pPr marL="285750" marR="0" lvl="0" indent="-285750" algn="l" defTabSz="457200" rtl="0" fontAlgn="auto" hangingPunct="1">
              <a:lnSpc>
                <a:spcPct val="100000"/>
              </a:lnSpc>
              <a:spcBef>
                <a:spcPts val="600"/>
              </a:spcBef>
              <a:spcAft>
                <a:spcPts val="0"/>
              </a:spcAft>
              <a:buSzPct val="100000"/>
              <a:buFont typeface="Arial" pitchFamily="34"/>
              <a:buChar char="•"/>
              <a:tabLst/>
              <a:defRPr sz="1800" b="0" i="0" u="none" strike="noStrike" kern="0" cap="none" spc="0" baseline="0">
                <a:solidFill>
                  <a:srgbClr val="000000"/>
                </a:solidFill>
                <a:uFillTx/>
              </a:defRPr>
            </a:pPr>
            <a:r>
              <a:rPr lang="en-US" sz="1600" b="0" i="0" u="none" strike="noStrike" kern="1200" cap="none" spc="0" baseline="0">
                <a:solidFill>
                  <a:srgbClr val="743669"/>
                </a:solidFill>
                <a:uFillTx/>
                <a:latin typeface="Arial"/>
              </a:rPr>
              <a:t>Risks such as medication errors, dehydration or missed care visits will be minimised.</a:t>
            </a:r>
          </a:p>
        </p:txBody>
      </p:sp>
      <p:sp>
        <p:nvSpPr>
          <p:cNvPr id="5" name="Rectangle 6">
            <a:extLst>
              <a:ext uri="{FF2B5EF4-FFF2-40B4-BE49-F238E27FC236}">
                <a16:creationId xmlns:a16="http://schemas.microsoft.com/office/drawing/2014/main" id="{2AB55D98-AD31-6579-29A4-502F3F809F58}"/>
              </a:ext>
            </a:extLst>
          </p:cNvPr>
          <p:cNvSpPr/>
          <p:nvPr/>
        </p:nvSpPr>
        <p:spPr>
          <a:xfrm>
            <a:off x="5554248" y="895609"/>
            <a:ext cx="6299548" cy="3488500"/>
          </a:xfrm>
          <a:prstGeom prst="rect">
            <a:avLst/>
          </a:prstGeom>
          <a:solidFill>
            <a:srgbClr val="FDE5C5"/>
          </a:solidFill>
          <a:ln w="3172" cap="flat">
            <a:solidFill>
              <a:srgbClr val="743669"/>
            </a:solidFill>
            <a:prstDash val="solid"/>
            <a:miter/>
          </a:ln>
        </p:spPr>
        <p:txBody>
          <a:bodyPr vert="horz" wrap="square" lIns="91440" tIns="45720" rIns="91440" bIns="45720" anchor="ctr"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1" i="0" u="none" strike="noStrike" kern="1200" cap="none" spc="0" baseline="0">
                <a:solidFill>
                  <a:srgbClr val="743669"/>
                </a:solidFill>
                <a:uFillTx/>
                <a:latin typeface="Arial"/>
              </a:rPr>
              <a:t>For providers and staff: </a:t>
            </a:r>
          </a:p>
          <a:p>
            <a:pPr marL="285750" marR="0" lvl="0" indent="-28575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1600" b="0" i="0" u="none" strike="noStrike" kern="1200" cap="none" spc="0" baseline="0">
                <a:solidFill>
                  <a:srgbClr val="743669"/>
                </a:solidFill>
                <a:uFillTx/>
                <a:latin typeface="Arial"/>
              </a:rPr>
              <a:t>Recording information in real time will allow people in different locations to access and update it wherever they are.</a:t>
            </a:r>
          </a:p>
          <a:p>
            <a:pPr marL="285750" marR="0" lvl="0" indent="-28575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1600" b="0" i="0" u="none" strike="noStrike" kern="1200" cap="none" spc="0" baseline="0">
                <a:solidFill>
                  <a:srgbClr val="743669"/>
                </a:solidFill>
                <a:uFillTx/>
                <a:latin typeface="Arial"/>
              </a:rPr>
              <a:t>Staff will be able to do their job more effectively and efficiently.</a:t>
            </a:r>
          </a:p>
          <a:p>
            <a:pPr marL="285750" marR="0" lvl="0" indent="-28575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1600" b="0" i="0" u="none" strike="noStrike" kern="1200" cap="none" spc="0" baseline="0">
                <a:solidFill>
                  <a:srgbClr val="743669"/>
                </a:solidFill>
                <a:uFillTx/>
                <a:latin typeface="Arial"/>
              </a:rPr>
              <a:t>Digital systems will support effective quality monitoring of the service, enabling services to share and compare data to improve people’s care.</a:t>
            </a:r>
          </a:p>
          <a:p>
            <a:pPr marL="285750" marR="0" lvl="0" indent="-28575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1600" b="0" i="0" u="none" strike="noStrike" kern="1200" cap="none" spc="0" baseline="0">
                <a:solidFill>
                  <a:srgbClr val="743669"/>
                </a:solidFill>
                <a:uFillTx/>
                <a:latin typeface="Arial"/>
              </a:rPr>
              <a:t>Storing information digitally is easier and needs less physical space.</a:t>
            </a:r>
          </a:p>
          <a:p>
            <a:pPr marL="285750" marR="0" lvl="0" indent="-28575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1600" b="0" i="0" u="none" strike="noStrike" kern="1200" cap="none" spc="0" baseline="0">
                <a:solidFill>
                  <a:srgbClr val="743669"/>
                </a:solidFill>
                <a:uFillTx/>
                <a:latin typeface="Arial"/>
              </a:rPr>
              <a:t>People’s information will be handled more securely through automatic back-up of data, the cyber security of cloud-based services, and by using multi-factor authentication.</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214570639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9086E-328E-06D6-03D9-2ADF28C3D970}"/>
              </a:ext>
            </a:extLst>
          </p:cNvPr>
          <p:cNvSpPr txBox="1">
            <a:spLocks noGrp="1"/>
          </p:cNvSpPr>
          <p:nvPr>
            <p:ph type="title"/>
          </p:nvPr>
        </p:nvSpPr>
        <p:spPr>
          <a:xfrm>
            <a:off x="207724" y="126744"/>
            <a:ext cx="10972315" cy="1325029"/>
          </a:xfrm>
        </p:spPr>
        <p:txBody>
          <a:bodyPr/>
          <a:lstStyle/>
          <a:p>
            <a:pPr lvl="0"/>
            <a:r>
              <a:rPr lang="en-US" sz="3800">
                <a:solidFill>
                  <a:srgbClr val="5F2861"/>
                </a:solidFill>
              </a:rPr>
              <a:t>Working with CQC – points to consider</a:t>
            </a:r>
            <a:endParaRPr lang="en-GB" sz="3800">
              <a:solidFill>
                <a:srgbClr val="5F2861"/>
              </a:solidFill>
            </a:endParaRPr>
          </a:p>
        </p:txBody>
      </p:sp>
      <p:sp>
        <p:nvSpPr>
          <p:cNvPr id="3" name="TextBox 5">
            <a:extLst>
              <a:ext uri="{FF2B5EF4-FFF2-40B4-BE49-F238E27FC236}">
                <a16:creationId xmlns:a16="http://schemas.microsoft.com/office/drawing/2014/main" id="{6CF8024F-BF42-1319-1F03-49B6A0B94FD4}"/>
              </a:ext>
            </a:extLst>
          </p:cNvPr>
          <p:cNvSpPr txBox="1"/>
          <p:nvPr/>
        </p:nvSpPr>
        <p:spPr>
          <a:xfrm>
            <a:off x="207724" y="926927"/>
            <a:ext cx="11676211" cy="5293754"/>
          </a:xfrm>
          <a:prstGeom prst="rect">
            <a:avLst/>
          </a:prstGeom>
          <a:noFill/>
          <a:ln cap="flat">
            <a:noFill/>
          </a:ln>
        </p:spPr>
        <p:txBody>
          <a:bodyPr vert="horz" wrap="square" lIns="91440" tIns="45720" rIns="91440" bIns="45720" anchor="t" anchorCtr="0" compatLnSpc="1">
            <a:spAutoFit/>
          </a:bodyPr>
          <a:lstStyle/>
          <a:p>
            <a:pPr marL="285750" marR="0" lvl="0" indent="-285750" algn="l" defTabSz="457200" rtl="0" fontAlgn="auto" hangingPunct="1">
              <a:lnSpc>
                <a:spcPct val="100000"/>
              </a:lnSpc>
              <a:spcBef>
                <a:spcPts val="1200"/>
              </a:spcBef>
              <a:spcAft>
                <a:spcPts val="0"/>
              </a:spcAft>
              <a:buSzPct val="100000"/>
              <a:buFont typeface="Arial" pitchFamily="34"/>
              <a:buChar char="•"/>
              <a:tabLst/>
              <a:defRPr sz="1800" b="0" i="0" u="none" strike="noStrike" kern="0" cap="none" spc="0" baseline="0">
                <a:solidFill>
                  <a:srgbClr val="000000"/>
                </a:solidFill>
                <a:uFillTx/>
              </a:defRPr>
            </a:pPr>
            <a:r>
              <a:rPr lang="en-US" sz="2400" b="0" i="0" u="none" strike="noStrike" kern="1200" cap="none" spc="0" baseline="0">
                <a:solidFill>
                  <a:srgbClr val="212121"/>
                </a:solidFill>
                <a:uFillTx/>
                <a:latin typeface="Arial"/>
              </a:rPr>
              <a:t>We are aware that you need to meet your own data governance requirements, particularly around preventing accidental changes or loss of data. Read-only access to records means you can be confident that you can prevent accidental data changes or loss.</a:t>
            </a:r>
            <a:endParaRPr lang="en-US" sz="2400" b="0" i="0" u="none" strike="noStrike" kern="1200" cap="none" spc="0" baseline="0">
              <a:solidFill>
                <a:srgbClr val="212121"/>
              </a:solidFill>
              <a:uFillTx/>
              <a:latin typeface="Arial"/>
              <a:cs typeface="Arial"/>
            </a:endParaRPr>
          </a:p>
          <a:p>
            <a:pPr marL="285750" marR="0" lvl="0" indent="-285750" algn="l" defTabSz="457200" rtl="0" fontAlgn="auto" hangingPunct="1">
              <a:lnSpc>
                <a:spcPct val="100000"/>
              </a:lnSpc>
              <a:spcBef>
                <a:spcPts val="1200"/>
              </a:spcBef>
              <a:spcAft>
                <a:spcPts val="0"/>
              </a:spcAft>
              <a:buSzPct val="100000"/>
              <a:buFont typeface="Arial" pitchFamily="34"/>
              <a:buChar char="•"/>
              <a:tabLst/>
              <a:defRPr sz="1800" b="0" i="0" u="none" strike="noStrike" kern="0" cap="none" spc="0" baseline="0">
                <a:solidFill>
                  <a:srgbClr val="000000"/>
                </a:solidFill>
                <a:uFillTx/>
              </a:defRPr>
            </a:pPr>
            <a:r>
              <a:rPr lang="en-US" sz="2400" b="0" i="0" u="none" strike="noStrike" kern="1200" cap="none" spc="0" baseline="0">
                <a:solidFill>
                  <a:srgbClr val="212121"/>
                </a:solidFill>
                <a:uFillTx/>
                <a:latin typeface="Arial"/>
              </a:rPr>
              <a:t>If you have guest log-in details for the system, you should provide these where you and the inspection team member are confident that they can independently access the records they need to see. Where available, this should be read-only access. You should not use the log-in details (including smart cards) of anyone who is not present.</a:t>
            </a:r>
            <a:endParaRPr lang="en-US" sz="2400" b="0" i="0" u="none" strike="noStrike" kern="1200" cap="none" spc="0" baseline="0">
              <a:solidFill>
                <a:srgbClr val="212121"/>
              </a:solidFill>
              <a:uFillTx/>
              <a:latin typeface="Arial"/>
              <a:cs typeface="Arial"/>
            </a:endParaRPr>
          </a:p>
          <a:p>
            <a:pPr marL="285750" marR="0" lvl="0" indent="-285750" algn="l" defTabSz="457200" rtl="0" fontAlgn="auto" hangingPunct="1">
              <a:lnSpc>
                <a:spcPct val="100000"/>
              </a:lnSpc>
              <a:spcBef>
                <a:spcPts val="1200"/>
              </a:spcBef>
              <a:spcAft>
                <a:spcPts val="0"/>
              </a:spcAft>
              <a:buSzPct val="100000"/>
              <a:buFont typeface="Arial" pitchFamily="34"/>
              <a:buChar char="•"/>
              <a:tabLst/>
              <a:defRPr sz="1800" b="0" i="0" u="none" strike="noStrike" kern="0" cap="none" spc="0" baseline="0">
                <a:solidFill>
                  <a:srgbClr val="000000"/>
                </a:solidFill>
                <a:uFillTx/>
              </a:defRPr>
            </a:pPr>
            <a:r>
              <a:rPr lang="en-US" sz="2400" b="0" i="0" u="none" strike="noStrike" kern="1200" cap="none" spc="0" baseline="0">
                <a:solidFill>
                  <a:srgbClr val="212121"/>
                </a:solidFill>
                <a:uFillTx/>
                <a:latin typeface="Arial"/>
              </a:rPr>
              <a:t>If read-only access is not available or the inspection team member needs support to use the system, you should help them to access the records they ask to see. For example, you could have a staff member available.</a:t>
            </a:r>
            <a:endParaRPr lang="en-US" sz="2400" b="0" i="0" u="none" strike="noStrike" kern="1200" cap="none" spc="0" baseline="0">
              <a:solidFill>
                <a:srgbClr val="212121"/>
              </a:solidFill>
              <a:uFillTx/>
              <a:latin typeface="Arial"/>
              <a:cs typeface="Arial"/>
            </a:endParaRPr>
          </a:p>
          <a:p>
            <a:pPr marL="285750" marR="0" lvl="0" indent="-285750" algn="l" defTabSz="457200" rtl="0" fontAlgn="auto" hangingPunct="1">
              <a:lnSpc>
                <a:spcPct val="100000"/>
              </a:lnSpc>
              <a:spcBef>
                <a:spcPts val="1200"/>
              </a:spcBef>
              <a:spcAft>
                <a:spcPts val="0"/>
              </a:spcAft>
              <a:buSzPct val="100000"/>
              <a:buFont typeface="Arial" pitchFamily="34"/>
              <a:buChar char="•"/>
              <a:tabLst/>
              <a:defRPr sz="1800" b="0" i="0" u="none" strike="noStrike" kern="0" cap="none" spc="0" baseline="0">
                <a:solidFill>
                  <a:srgbClr val="000000"/>
                </a:solidFill>
                <a:uFillTx/>
              </a:defRPr>
            </a:pPr>
            <a:endParaRPr lang="en-US" sz="2000" b="0" i="0" u="none" strike="noStrike" kern="1200" cap="none" spc="0" baseline="0">
              <a:solidFill>
                <a:srgbClr val="212121"/>
              </a:solidFill>
              <a:uFillTx/>
              <a:latin typeface="Aria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214570639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1B8BC5-AA12-7473-AA52-CC69F76B25A2}"/>
              </a:ext>
            </a:extLst>
          </p:cNvPr>
          <p:cNvSpPr txBox="1">
            <a:spLocks noGrp="1"/>
          </p:cNvSpPr>
          <p:nvPr>
            <p:ph type="title"/>
          </p:nvPr>
        </p:nvSpPr>
        <p:spPr>
          <a:xfrm>
            <a:off x="207724" y="126744"/>
            <a:ext cx="10972315" cy="1325029"/>
          </a:xfrm>
        </p:spPr>
        <p:txBody>
          <a:bodyPr/>
          <a:lstStyle/>
          <a:p>
            <a:pPr lvl="0"/>
            <a:r>
              <a:rPr lang="en-US" sz="3800">
                <a:solidFill>
                  <a:srgbClr val="5F2861"/>
                </a:solidFill>
              </a:rPr>
              <a:t>Find out more</a:t>
            </a:r>
            <a:endParaRPr lang="en-GB" sz="3800">
              <a:solidFill>
                <a:srgbClr val="5F2861"/>
              </a:solidFill>
            </a:endParaRPr>
          </a:p>
        </p:txBody>
      </p:sp>
      <p:sp>
        <p:nvSpPr>
          <p:cNvPr id="3" name="TextBox 4">
            <a:extLst>
              <a:ext uri="{FF2B5EF4-FFF2-40B4-BE49-F238E27FC236}">
                <a16:creationId xmlns:a16="http://schemas.microsoft.com/office/drawing/2014/main" id="{404A11E9-738C-62ED-168B-B1F8CB2E8F98}"/>
              </a:ext>
            </a:extLst>
          </p:cNvPr>
          <p:cNvSpPr txBox="1"/>
          <p:nvPr/>
        </p:nvSpPr>
        <p:spPr>
          <a:xfrm>
            <a:off x="6744614" y="1547878"/>
            <a:ext cx="4994754" cy="4431987"/>
          </a:xfrm>
          <a:prstGeom prst="rect">
            <a:avLst/>
          </a:prstGeom>
          <a:noFill/>
          <a:ln cap="flat">
            <a:noFill/>
          </a:ln>
        </p:spPr>
        <p:txBody>
          <a:bodyPr vert="horz" wrap="square" lIns="91440" tIns="45720" rIns="91440" bIns="45720" anchor="t" anchorCtr="0" compatLnSpc="1">
            <a:spAutoFit/>
          </a:bodyPr>
          <a:lstStyle/>
          <a:p>
            <a:pPr marL="285750" marR="0" lvl="0" indent="-285750" algn="l" defTabSz="457200" rtl="0" fontAlgn="auto" hangingPunct="1">
              <a:lnSpc>
                <a:spcPct val="100000"/>
              </a:lnSpc>
              <a:spcBef>
                <a:spcPts val="1200"/>
              </a:spcBef>
              <a:spcAft>
                <a:spcPts val="0"/>
              </a:spcAft>
              <a:buSzPct val="100000"/>
              <a:buFont typeface="Arial" pitchFamily="34"/>
              <a:buChar char="•"/>
              <a:tabLst/>
              <a:defRPr sz="1800" b="0" i="0" u="none" strike="noStrike" kern="0" cap="none" spc="0" baseline="0">
                <a:solidFill>
                  <a:srgbClr val="000000"/>
                </a:solidFill>
                <a:uFillTx/>
              </a:defRPr>
            </a:pPr>
            <a:r>
              <a:rPr lang="en-US" sz="2800" b="0" i="0" u="none" strike="noStrike" kern="1200" cap="none" spc="0" baseline="0">
                <a:solidFill>
                  <a:srgbClr val="212121"/>
                </a:solidFill>
                <a:uFillTx/>
                <a:latin typeface="Arial"/>
              </a:rPr>
              <a:t>We are here to help you </a:t>
            </a:r>
          </a:p>
          <a:p>
            <a:pPr marL="285750" marR="0" lvl="0" indent="-285750" algn="l" defTabSz="457200" rtl="0" fontAlgn="auto" hangingPunct="1">
              <a:lnSpc>
                <a:spcPct val="100000"/>
              </a:lnSpc>
              <a:spcBef>
                <a:spcPts val="1200"/>
              </a:spcBef>
              <a:spcAft>
                <a:spcPts val="0"/>
              </a:spcAft>
              <a:buSzPct val="100000"/>
              <a:buFont typeface="Arial" pitchFamily="34"/>
              <a:buChar char="•"/>
              <a:tabLst/>
              <a:defRPr sz="1800" b="0" i="0" u="none" strike="noStrike" kern="0" cap="none" spc="0" baseline="0">
                <a:solidFill>
                  <a:srgbClr val="000000"/>
                </a:solidFill>
                <a:uFillTx/>
              </a:defRPr>
            </a:pPr>
            <a:r>
              <a:rPr lang="en-US" sz="2800" b="0" i="0" u="none" strike="noStrike" kern="1200" cap="none" spc="0" baseline="0">
                <a:solidFill>
                  <a:srgbClr val="212121"/>
                </a:solidFill>
                <a:uFillTx/>
                <a:latin typeface="Arial"/>
              </a:rPr>
              <a:t>We are here to support you </a:t>
            </a:r>
          </a:p>
          <a:p>
            <a:pPr marL="285750" marR="0" lvl="0" indent="-285750" algn="l" defTabSz="457200" rtl="0" fontAlgn="auto" hangingPunct="1">
              <a:lnSpc>
                <a:spcPct val="100000"/>
              </a:lnSpc>
              <a:spcBef>
                <a:spcPts val="1200"/>
              </a:spcBef>
              <a:spcAft>
                <a:spcPts val="0"/>
              </a:spcAft>
              <a:buSzPct val="100000"/>
              <a:buFont typeface="Arial" pitchFamily="34"/>
              <a:buChar char="•"/>
              <a:tabLst/>
              <a:defRPr sz="1800" b="0" i="0" u="none" strike="noStrike" kern="0" cap="none" spc="0" baseline="0">
                <a:solidFill>
                  <a:srgbClr val="000000"/>
                </a:solidFill>
                <a:uFillTx/>
              </a:defRPr>
            </a:pPr>
            <a:r>
              <a:rPr lang="en-US" sz="2800" b="0" i="0" u="none" strike="noStrike" kern="1200" cap="none" spc="0" baseline="0">
                <a:solidFill>
                  <a:srgbClr val="212121"/>
                </a:solidFill>
                <a:uFillTx/>
                <a:latin typeface="Arial"/>
              </a:rPr>
              <a:t>Sources of best practice and much more, can be found on our webpage </a:t>
            </a:r>
          </a:p>
          <a:p>
            <a:pPr marL="285750" marR="0" lvl="0" indent="-285750" algn="l" defTabSz="457200" rtl="0" fontAlgn="auto" hangingPunct="1">
              <a:lnSpc>
                <a:spcPct val="100000"/>
              </a:lnSpc>
              <a:spcBef>
                <a:spcPts val="1200"/>
              </a:spcBef>
              <a:spcAft>
                <a:spcPts val="0"/>
              </a:spcAft>
              <a:buSzPct val="100000"/>
              <a:buFont typeface="Arial" pitchFamily="34"/>
              <a:buChar char="•"/>
              <a:tabLst/>
              <a:defRPr sz="1800" b="0" i="0" u="none" strike="noStrike" kern="0" cap="none" spc="0" baseline="0">
                <a:solidFill>
                  <a:srgbClr val="000000"/>
                </a:solidFill>
                <a:uFillTx/>
              </a:defRPr>
            </a:pPr>
            <a:r>
              <a:rPr lang="en-US" sz="2800" b="0" i="0" u="none" strike="noStrike" kern="1200" cap="none" spc="0" baseline="0">
                <a:solidFill>
                  <a:srgbClr val="212121"/>
                </a:solidFill>
                <a:uFillTx/>
                <a:latin typeface="Arial"/>
                <a:hlinkClick r:id="rId3"/>
              </a:rPr>
              <a:t>https://www.cqc.org.uk/guidance-providers/adult-social-care/digital-record-systems-adult-social-care-services</a:t>
            </a:r>
            <a:r>
              <a:rPr lang="en-US" sz="2800" b="0" i="0" u="none" strike="noStrike" kern="1200" cap="none" spc="0" baseline="0">
                <a:solidFill>
                  <a:srgbClr val="212121"/>
                </a:solidFill>
                <a:uFillTx/>
                <a:latin typeface="Arial"/>
              </a:rPr>
              <a:t> </a:t>
            </a:r>
          </a:p>
        </p:txBody>
      </p:sp>
      <p:pic>
        <p:nvPicPr>
          <p:cNvPr id="4" name="Picture 2" descr="Getting To Grips With Care Home Technology | Sanctuary Care">
            <a:extLst>
              <a:ext uri="{FF2B5EF4-FFF2-40B4-BE49-F238E27FC236}">
                <a16:creationId xmlns:a16="http://schemas.microsoft.com/office/drawing/2014/main" id="{6F12F856-5EFA-B596-79FC-AC70167F041D}"/>
              </a:ext>
            </a:extLst>
          </p:cNvPr>
          <p:cNvPicPr>
            <a:picLocks noChangeAspect="1"/>
          </p:cNvPicPr>
          <p:nvPr/>
        </p:nvPicPr>
        <p:blipFill>
          <a:blip r:embed="rId4"/>
          <a:srcRect/>
          <a:stretch>
            <a:fillRect/>
          </a:stretch>
        </p:blipFill>
        <p:spPr>
          <a:xfrm>
            <a:off x="452628" y="1547878"/>
            <a:ext cx="5643365" cy="3762243"/>
          </a:xfrm>
          <a:prstGeom prst="rect">
            <a:avLst/>
          </a:prstGeom>
          <a:noFill/>
          <a:ln cap="flat">
            <a:noFill/>
          </a:ln>
          <a:effectLst>
            <a:outerShdw dist="139699" dir="2700000" algn="tl">
              <a:srgbClr val="333333">
                <a:alpha val="65000"/>
              </a:srgbClr>
            </a:outerShdw>
          </a:effec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2145706459">
    <p:spTree>
      <p:nvGrpSpPr>
        <p:cNvPr id="1" name=""/>
        <p:cNvGrpSpPr/>
        <p:nvPr/>
      </p:nvGrpSpPr>
      <p:grpSpPr>
        <a:xfrm>
          <a:off x="0" y="0"/>
          <a:ext cx="0" cy="0"/>
          <a:chOff x="0" y="0"/>
          <a:chExt cx="0" cy="0"/>
        </a:xfrm>
      </p:grpSpPr>
      <p:pic>
        <p:nvPicPr>
          <p:cNvPr id="2" name="Picture 2" descr="Email">
            <a:extLst>
              <a:ext uri="{FF2B5EF4-FFF2-40B4-BE49-F238E27FC236}">
                <a16:creationId xmlns:a16="http://schemas.microsoft.com/office/drawing/2014/main" id="{E3F5D3C7-B534-CFB2-333E-6C4E182BEFDA}"/>
              </a:ext>
            </a:extLst>
          </p:cNvPr>
          <p:cNvPicPr>
            <a:picLocks noChangeAspect="1"/>
          </p:cNvPicPr>
          <p:nvPr/>
        </p:nvPicPr>
        <p:blipFill>
          <a:blip r:embed="rId3"/>
          <a:srcRect/>
          <a:stretch>
            <a:fillRect/>
          </a:stretch>
        </p:blipFill>
        <p:spPr>
          <a:xfrm>
            <a:off x="700832" y="255364"/>
            <a:ext cx="1118777" cy="722147"/>
          </a:xfrm>
          <a:prstGeom prst="rect">
            <a:avLst/>
          </a:prstGeom>
          <a:noFill/>
          <a:ln cap="flat">
            <a:noFill/>
          </a:ln>
        </p:spPr>
      </p:pic>
      <p:sp>
        <p:nvSpPr>
          <p:cNvPr id="3" name="TextBox 27">
            <a:extLst>
              <a:ext uri="{FF2B5EF4-FFF2-40B4-BE49-F238E27FC236}">
                <a16:creationId xmlns:a16="http://schemas.microsoft.com/office/drawing/2014/main" id="{D8E66728-85A1-828E-EC2A-7230AD6C1BC1}"/>
              </a:ext>
            </a:extLst>
          </p:cNvPr>
          <p:cNvSpPr txBox="1"/>
          <p:nvPr/>
        </p:nvSpPr>
        <p:spPr>
          <a:xfrm>
            <a:off x="2366805" y="319509"/>
            <a:ext cx="5781760" cy="1067086"/>
          </a:xfrm>
          <a:prstGeom prst="rect">
            <a:avLst/>
          </a:prstGeom>
          <a:noFill/>
          <a:ln cap="flat">
            <a:noFill/>
          </a:ln>
        </p:spPr>
        <p:txBody>
          <a:bodyPr vert="horz" wrap="square" lIns="121916" tIns="60963" rIns="121916" bIns="60963" anchor="t" anchorCtr="0" compatLnSpc="1">
            <a:spAutoFit/>
          </a:bodyPr>
          <a:lstStyle/>
          <a:p>
            <a:pPr marL="0" marR="0" lvl="0" indent="0" algn="l" defTabSz="609584"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400" b="1" i="0" u="none" strike="noStrike" kern="1200" cap="none" spc="0" baseline="0">
                <a:solidFill>
                  <a:srgbClr val="000000"/>
                </a:solidFill>
                <a:uFillTx/>
                <a:latin typeface="Arial"/>
                <a:ea typeface="ＭＳ Ｐゴシック"/>
                <a:cs typeface="Arial"/>
              </a:rPr>
              <a:t>Provider Bulletin</a:t>
            </a:r>
          </a:p>
          <a:p>
            <a:pPr marL="0" marR="0" lvl="0" indent="0" algn="l" defTabSz="609584"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67" b="0" i="0" u="none" strike="noStrike" kern="1200" cap="none" spc="0" baseline="0">
                <a:solidFill>
                  <a:srgbClr val="000000"/>
                </a:solidFill>
                <a:uFillTx/>
                <a:latin typeface="Arial"/>
                <a:ea typeface="ＭＳ Ｐゴシック"/>
                <a:cs typeface="Arial"/>
                <a:hlinkClick r:id="rId4"/>
              </a:rPr>
              <a:t>https://www.cqc.org.uk/news/newsletters-alerts/email-newsletters-cqc</a:t>
            </a:r>
            <a:r>
              <a:rPr lang="en-GB" sz="1867" b="0" i="0" u="none" strike="noStrike" kern="1200" cap="none" spc="0" baseline="0">
                <a:solidFill>
                  <a:srgbClr val="000000"/>
                </a:solidFill>
                <a:uFillTx/>
                <a:latin typeface="Arial"/>
                <a:ea typeface="ＭＳ Ｐゴシック"/>
                <a:cs typeface="Arial"/>
              </a:rPr>
              <a:t> or Search: CQC bulletin</a:t>
            </a:r>
          </a:p>
        </p:txBody>
      </p:sp>
      <p:pic>
        <p:nvPicPr>
          <p:cNvPr id="4" name="Picture 42" descr="Twitter">
            <a:extLst>
              <a:ext uri="{FF2B5EF4-FFF2-40B4-BE49-F238E27FC236}">
                <a16:creationId xmlns:a16="http://schemas.microsoft.com/office/drawing/2014/main" id="{4B5ECF57-27F0-8800-D579-BF2E642C2B70}"/>
              </a:ext>
            </a:extLst>
          </p:cNvPr>
          <p:cNvPicPr>
            <a:picLocks noChangeAspect="1"/>
          </p:cNvPicPr>
          <p:nvPr/>
        </p:nvPicPr>
        <p:blipFill>
          <a:blip r:embed="rId5"/>
          <a:stretch>
            <a:fillRect/>
          </a:stretch>
        </p:blipFill>
        <p:spPr>
          <a:xfrm>
            <a:off x="1004980" y="1378586"/>
            <a:ext cx="560472" cy="495083"/>
          </a:xfrm>
          <a:prstGeom prst="rect">
            <a:avLst/>
          </a:prstGeom>
          <a:noFill/>
          <a:ln cap="flat">
            <a:noFill/>
          </a:ln>
        </p:spPr>
      </p:pic>
      <p:pic>
        <p:nvPicPr>
          <p:cNvPr id="5" name="Picture 6" descr="Youtube">
            <a:extLst>
              <a:ext uri="{FF2B5EF4-FFF2-40B4-BE49-F238E27FC236}">
                <a16:creationId xmlns:a16="http://schemas.microsoft.com/office/drawing/2014/main" id="{F8FFA69F-D689-8680-B360-0CD7CD4D3735}"/>
              </a:ext>
            </a:extLst>
          </p:cNvPr>
          <p:cNvPicPr>
            <a:picLocks noChangeAspect="1"/>
          </p:cNvPicPr>
          <p:nvPr/>
        </p:nvPicPr>
        <p:blipFill>
          <a:blip r:embed="rId6"/>
          <a:srcRect/>
          <a:stretch>
            <a:fillRect/>
          </a:stretch>
        </p:blipFill>
        <p:spPr>
          <a:xfrm>
            <a:off x="1115814" y="1936077"/>
            <a:ext cx="338812" cy="338812"/>
          </a:xfrm>
          <a:prstGeom prst="rect">
            <a:avLst/>
          </a:prstGeom>
          <a:noFill/>
          <a:ln cap="flat">
            <a:noFill/>
          </a:ln>
        </p:spPr>
      </p:pic>
      <p:pic>
        <p:nvPicPr>
          <p:cNvPr id="6" name="Picture 2" descr="Facebook">
            <a:extLst>
              <a:ext uri="{FF2B5EF4-FFF2-40B4-BE49-F238E27FC236}">
                <a16:creationId xmlns:a16="http://schemas.microsoft.com/office/drawing/2014/main" id="{0ACFDACB-94E0-AD65-59F4-6753FA21270C}"/>
              </a:ext>
            </a:extLst>
          </p:cNvPr>
          <p:cNvPicPr>
            <a:picLocks noChangeAspect="1"/>
          </p:cNvPicPr>
          <p:nvPr/>
        </p:nvPicPr>
        <p:blipFill>
          <a:blip r:embed="rId7"/>
          <a:srcRect/>
          <a:stretch>
            <a:fillRect/>
          </a:stretch>
        </p:blipFill>
        <p:spPr>
          <a:xfrm>
            <a:off x="1103735" y="2454926"/>
            <a:ext cx="303205" cy="303205"/>
          </a:xfrm>
          <a:prstGeom prst="rect">
            <a:avLst/>
          </a:prstGeom>
          <a:noFill/>
          <a:ln cap="flat">
            <a:noFill/>
          </a:ln>
        </p:spPr>
      </p:pic>
      <p:sp>
        <p:nvSpPr>
          <p:cNvPr id="7" name="TextBox 28">
            <a:extLst>
              <a:ext uri="{FF2B5EF4-FFF2-40B4-BE49-F238E27FC236}">
                <a16:creationId xmlns:a16="http://schemas.microsoft.com/office/drawing/2014/main" id="{A58FD447-5477-57AD-B5B8-2C03F8C18FAB}"/>
              </a:ext>
            </a:extLst>
          </p:cNvPr>
          <p:cNvSpPr txBox="1"/>
          <p:nvPr/>
        </p:nvSpPr>
        <p:spPr>
          <a:xfrm>
            <a:off x="2381143" y="1396425"/>
            <a:ext cx="4397285" cy="1744327"/>
          </a:xfrm>
          <a:prstGeom prst="rect">
            <a:avLst/>
          </a:prstGeom>
          <a:noFill/>
          <a:ln cap="flat">
            <a:noFill/>
          </a:ln>
        </p:spPr>
        <p:txBody>
          <a:bodyPr vert="horz" wrap="square" lIns="121916" tIns="60963" rIns="121916" bIns="60963" anchor="t" anchorCtr="0" compatLnSpc="1">
            <a:spAutoFit/>
          </a:bodyPr>
          <a:lstStyle/>
          <a:p>
            <a:pPr marL="0" marR="0" lvl="0" indent="0" algn="l" defTabSz="1219169"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400" b="1" i="0" u="none" strike="noStrike" kern="1200" cap="none" spc="0" baseline="0">
                <a:solidFill>
                  <a:srgbClr val="000000"/>
                </a:solidFill>
                <a:uFillTx/>
                <a:latin typeface="Arial"/>
                <a:ea typeface="ＭＳ Ｐゴシック"/>
                <a:cs typeface="Arial"/>
              </a:rPr>
              <a:t>Social</a:t>
            </a:r>
          </a:p>
          <a:p>
            <a:pPr marL="0" marR="0" lvl="0" indent="0" algn="l" defTabSz="1219169" rtl="0" fontAlgn="auto" hangingPunct="1">
              <a:lnSpc>
                <a:spcPct val="100000"/>
              </a:lnSpc>
              <a:spcBef>
                <a:spcPts val="0"/>
              </a:spcBef>
              <a:spcAft>
                <a:spcPts val="400"/>
              </a:spcAft>
              <a:buNone/>
              <a:tabLst/>
              <a:defRPr sz="1800" b="0" i="0" u="none" strike="noStrike" kern="0" cap="none" spc="0" baseline="0">
                <a:solidFill>
                  <a:srgbClr val="000000"/>
                </a:solidFill>
                <a:uFillTx/>
              </a:defRPr>
            </a:pPr>
            <a:r>
              <a:rPr lang="en-GB" sz="1867" b="0" i="0" u="none" strike="noStrike" kern="1200" cap="none" spc="0" baseline="0">
                <a:solidFill>
                  <a:srgbClr val="000000"/>
                </a:solidFill>
                <a:uFillTx/>
                <a:latin typeface="Arial"/>
                <a:ea typeface="ＭＳ Ｐゴシック"/>
                <a:cs typeface="Arial"/>
              </a:rPr>
              <a:t>@CQCProf </a:t>
            </a:r>
            <a:r>
              <a:rPr lang="en-GB" sz="1867" b="0" i="0" u="none" strike="noStrike" kern="1200" cap="none" spc="0" baseline="0">
                <a:solidFill>
                  <a:srgbClr val="000000"/>
                </a:solidFill>
                <a:uFillTx/>
                <a:latin typeface="Arial"/>
                <a:ea typeface="ヒラギノ角ゴ Pro W3"/>
                <a:cs typeface="Arial"/>
              </a:rPr>
              <a:t>@CQCProf      </a:t>
            </a:r>
          </a:p>
          <a:p>
            <a:pPr marL="0" marR="0" lvl="0" indent="0" algn="l" defTabSz="1219169" rtl="0" fontAlgn="auto" hangingPunct="1">
              <a:lnSpc>
                <a:spcPct val="100000"/>
              </a:lnSpc>
              <a:spcBef>
                <a:spcPts val="0"/>
              </a:spcBef>
              <a:spcAft>
                <a:spcPts val="400"/>
              </a:spcAft>
              <a:buNone/>
              <a:tabLst/>
              <a:defRPr sz="1800" b="0" i="0" u="none" strike="noStrike" kern="0" cap="none" spc="0" baseline="0">
                <a:solidFill>
                  <a:srgbClr val="000000"/>
                </a:solidFill>
                <a:uFillTx/>
              </a:defRPr>
            </a:pPr>
            <a:r>
              <a:rPr lang="en-GB" sz="1867" b="0" i="0" u="none" strike="noStrike" kern="1200" cap="none" spc="0" baseline="0">
                <a:solidFill>
                  <a:srgbClr val="000000"/>
                </a:solidFill>
                <a:uFillTx/>
                <a:latin typeface="Arial"/>
                <a:ea typeface="ヒラギノ角ゴ Pro W3"/>
                <a:cs typeface="Arial"/>
              </a:rPr>
              <a:t>youtube.com/user/cqcdigitalcomms</a:t>
            </a:r>
          </a:p>
          <a:p>
            <a:pPr marL="0" marR="0" lvl="0" indent="0" algn="l" defTabSz="1219169"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67" b="0" i="0" u="none" strike="noStrike" kern="1200" cap="none" spc="0" baseline="0">
                <a:solidFill>
                  <a:srgbClr val="000000"/>
                </a:solidFill>
                <a:uFillTx/>
                <a:latin typeface="Arial"/>
                <a:ea typeface="ヒラギノ角ゴ Pro W3"/>
                <a:cs typeface="Arial"/>
              </a:rPr>
              <a:t>facebook.com/CareQualityCommission</a:t>
            </a:r>
          </a:p>
          <a:p>
            <a:pPr marL="0" marR="0" lvl="0" indent="0" algn="l" defTabSz="1219169"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67" b="0" i="0" u="none" strike="noStrike" kern="1200" cap="none" spc="0" baseline="0">
                <a:solidFill>
                  <a:srgbClr val="000000"/>
                </a:solidFill>
                <a:uFillTx/>
                <a:latin typeface="Arial"/>
                <a:ea typeface="ＭＳ Ｐゴシック"/>
                <a:cs typeface="Arial"/>
              </a:rPr>
              <a:t> </a:t>
            </a:r>
          </a:p>
        </p:txBody>
      </p:sp>
      <p:pic>
        <p:nvPicPr>
          <p:cNvPr id="8" name="Picture 6">
            <a:extLst>
              <a:ext uri="{FF2B5EF4-FFF2-40B4-BE49-F238E27FC236}">
                <a16:creationId xmlns:a16="http://schemas.microsoft.com/office/drawing/2014/main" id="{1D75D823-554F-7C9D-2D5E-E7F4A529E689}"/>
              </a:ext>
            </a:extLst>
          </p:cNvPr>
          <p:cNvPicPr>
            <a:picLocks noChangeAspect="1"/>
          </p:cNvPicPr>
          <p:nvPr/>
        </p:nvPicPr>
        <p:blipFill>
          <a:blip r:embed="rId8"/>
          <a:stretch>
            <a:fillRect/>
          </a:stretch>
        </p:blipFill>
        <p:spPr>
          <a:xfrm>
            <a:off x="556942" y="3024597"/>
            <a:ext cx="1795360" cy="795409"/>
          </a:xfrm>
          <a:prstGeom prst="rect">
            <a:avLst/>
          </a:prstGeom>
          <a:noFill/>
          <a:ln cap="flat">
            <a:noFill/>
          </a:ln>
        </p:spPr>
      </p:pic>
      <p:sp>
        <p:nvSpPr>
          <p:cNvPr id="9" name="TextBox 29">
            <a:extLst>
              <a:ext uri="{FF2B5EF4-FFF2-40B4-BE49-F238E27FC236}">
                <a16:creationId xmlns:a16="http://schemas.microsoft.com/office/drawing/2014/main" id="{6C1DE951-F029-BD3E-C05D-7684902CA27E}"/>
              </a:ext>
            </a:extLst>
          </p:cNvPr>
          <p:cNvSpPr txBox="1"/>
          <p:nvPr/>
        </p:nvSpPr>
        <p:spPr>
          <a:xfrm>
            <a:off x="2361767" y="2856814"/>
            <a:ext cx="4594174" cy="1131204"/>
          </a:xfrm>
          <a:prstGeom prst="rect">
            <a:avLst/>
          </a:prstGeom>
          <a:noFill/>
          <a:ln cap="flat">
            <a:noFill/>
          </a:ln>
        </p:spPr>
        <p:txBody>
          <a:bodyPr vert="horz" wrap="square" lIns="121916" tIns="60963" rIns="121916" bIns="60963" anchor="t" anchorCtr="0" compatLnSpc="1">
            <a:spAutoFit/>
          </a:bodyPr>
          <a:lstStyle/>
          <a:p>
            <a:pPr marL="0" marR="0" lvl="0" indent="0" algn="l" defTabSz="1219169"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400" b="1" i="0" u="none" strike="noStrike" kern="1200" cap="none" spc="0" baseline="0">
                <a:solidFill>
                  <a:srgbClr val="000000"/>
                </a:solidFill>
                <a:uFillTx/>
                <a:latin typeface="Arial"/>
                <a:ea typeface="ＭＳ Ｐゴシック"/>
                <a:cs typeface="Arial"/>
              </a:rPr>
              <a:t>Digital platform</a:t>
            </a:r>
          </a:p>
          <a:p>
            <a:pPr marL="0" marR="0" lvl="0" indent="0" algn="l" defTabSz="1219169" rtl="0" fontAlgn="auto" hangingPunct="1">
              <a:lnSpc>
                <a:spcPct val="100000"/>
              </a:lnSpc>
              <a:spcBef>
                <a:spcPts val="535"/>
              </a:spcBef>
              <a:spcAft>
                <a:spcPts val="0"/>
              </a:spcAft>
              <a:buNone/>
              <a:tabLst/>
              <a:defRPr sz="1800" b="0" i="0" u="none" strike="noStrike" kern="0" cap="none" spc="0" baseline="0">
                <a:solidFill>
                  <a:srgbClr val="000000"/>
                </a:solidFill>
                <a:uFillTx/>
              </a:defRPr>
            </a:pPr>
            <a:r>
              <a:rPr lang="en-GB" sz="1867" b="0" i="0" u="none" strike="noStrike" kern="1200" cap="none" spc="0" baseline="0">
                <a:solidFill>
                  <a:srgbClr val="000000"/>
                </a:solidFill>
                <a:uFillTx/>
                <a:latin typeface="Arial"/>
                <a:ea typeface="ＭＳ Ｐゴシック"/>
                <a:cs typeface="Arial"/>
                <a:hlinkClick r:id="rId9"/>
              </a:rPr>
              <a:t>https://cqc.citizenlab.co/en-GB/</a:t>
            </a:r>
            <a:r>
              <a:rPr lang="en-GB" sz="1867" b="0" i="0" u="none" strike="noStrike" kern="1200" cap="none" spc="0" baseline="0">
                <a:solidFill>
                  <a:srgbClr val="000000"/>
                </a:solidFill>
                <a:uFillTx/>
                <a:latin typeface="Arial"/>
                <a:ea typeface="ＭＳ Ｐゴシック"/>
                <a:cs typeface="Arial"/>
              </a:rPr>
              <a:t> or Search: Citizenlab CQC</a:t>
            </a:r>
            <a:endParaRPr lang="en-GB" sz="1867" b="0" i="0" u="none" strike="noStrike" kern="0" cap="none" spc="0" baseline="0">
              <a:solidFill>
                <a:srgbClr val="000000"/>
              </a:solidFill>
              <a:uFillTx/>
              <a:latin typeface="Arial"/>
              <a:cs typeface="Arial"/>
            </a:endParaRPr>
          </a:p>
        </p:txBody>
      </p:sp>
      <p:pic>
        <p:nvPicPr>
          <p:cNvPr id="10" name="Picture 2" descr="Podcasts">
            <a:extLst>
              <a:ext uri="{FF2B5EF4-FFF2-40B4-BE49-F238E27FC236}">
                <a16:creationId xmlns:a16="http://schemas.microsoft.com/office/drawing/2014/main" id="{212F7A74-5408-9B84-27C6-B09DDD7E0EF9}"/>
              </a:ext>
            </a:extLst>
          </p:cNvPr>
          <p:cNvPicPr>
            <a:picLocks noChangeAspect="1"/>
          </p:cNvPicPr>
          <p:nvPr/>
        </p:nvPicPr>
        <p:blipFill>
          <a:blip r:embed="rId10"/>
          <a:srcRect/>
          <a:stretch>
            <a:fillRect/>
          </a:stretch>
        </p:blipFill>
        <p:spPr>
          <a:xfrm>
            <a:off x="682764" y="4087806"/>
            <a:ext cx="1564254" cy="833036"/>
          </a:xfrm>
          <a:prstGeom prst="rect">
            <a:avLst/>
          </a:prstGeom>
          <a:noFill/>
          <a:ln cap="flat">
            <a:noFill/>
          </a:ln>
        </p:spPr>
      </p:pic>
      <p:sp>
        <p:nvSpPr>
          <p:cNvPr id="11" name="TextBox 32">
            <a:extLst>
              <a:ext uri="{FF2B5EF4-FFF2-40B4-BE49-F238E27FC236}">
                <a16:creationId xmlns:a16="http://schemas.microsoft.com/office/drawing/2014/main" id="{06E776A5-5DF5-3799-CDBC-BF6055722C8B}"/>
              </a:ext>
            </a:extLst>
          </p:cNvPr>
          <p:cNvSpPr txBox="1"/>
          <p:nvPr/>
        </p:nvSpPr>
        <p:spPr>
          <a:xfrm>
            <a:off x="2352303" y="4009881"/>
            <a:ext cx="6308006" cy="1067086"/>
          </a:xfrm>
          <a:prstGeom prst="rect">
            <a:avLst/>
          </a:prstGeom>
          <a:noFill/>
          <a:ln cap="flat">
            <a:noFill/>
          </a:ln>
        </p:spPr>
        <p:txBody>
          <a:bodyPr vert="horz" wrap="square" lIns="121916" tIns="60963" rIns="121916" bIns="60963" anchor="t" anchorCtr="0" compatLnSpc="1">
            <a:spAutoFit/>
          </a:bodyPr>
          <a:lstStyle/>
          <a:p>
            <a:pPr marL="0" marR="0" lvl="0" indent="0" algn="l" defTabSz="1219169"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400" b="1" i="0" u="none" strike="noStrike" kern="1200" cap="none" spc="0" baseline="0">
                <a:solidFill>
                  <a:srgbClr val="000000"/>
                </a:solidFill>
                <a:uFillTx/>
                <a:latin typeface="Arial"/>
                <a:ea typeface="ＭＳ Ｐゴシック"/>
                <a:cs typeface="Arial"/>
              </a:rPr>
              <a:t>Podcasts </a:t>
            </a:r>
          </a:p>
          <a:p>
            <a:pPr marL="0" marR="0" lvl="0" indent="0" algn="l" defTabSz="1219169"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67" b="0" i="0" u="none" strike="noStrike" kern="1200" cap="none" spc="0" baseline="0">
                <a:solidFill>
                  <a:srgbClr val="000000"/>
                </a:solidFill>
                <a:uFillTx/>
                <a:latin typeface="Arial"/>
                <a:ea typeface="ＭＳ Ｐゴシック"/>
                <a:cs typeface="Arial"/>
              </a:rPr>
              <a:t>Wherever you listen to podcasts</a:t>
            </a:r>
            <a:br>
              <a:rPr lang="en-GB" sz="1867" b="0" i="0" u="none" strike="noStrike" kern="1200" cap="none" spc="0" baseline="0">
                <a:solidFill>
                  <a:srgbClr val="000000"/>
                </a:solidFill>
                <a:uFillTx/>
                <a:latin typeface="Arial"/>
                <a:ea typeface="ＭＳ Ｐゴシック"/>
                <a:cs typeface="Arial"/>
              </a:rPr>
            </a:br>
            <a:r>
              <a:rPr lang="en-GB" sz="1867" b="0" i="0" u="none" strike="noStrike" kern="1200" cap="none" spc="0" baseline="0">
                <a:solidFill>
                  <a:srgbClr val="000000"/>
                </a:solidFill>
                <a:uFillTx/>
                <a:latin typeface="Arial"/>
                <a:ea typeface="ＭＳ Ｐゴシック"/>
                <a:cs typeface="Arial"/>
              </a:rPr>
              <a:t>Search: CQC Connect </a:t>
            </a:r>
          </a:p>
        </p:txBody>
      </p:sp>
      <p:pic>
        <p:nvPicPr>
          <p:cNvPr id="12" name="Picture 33" descr="Medium">
            <a:extLst>
              <a:ext uri="{FF2B5EF4-FFF2-40B4-BE49-F238E27FC236}">
                <a16:creationId xmlns:a16="http://schemas.microsoft.com/office/drawing/2014/main" id="{B927C2AF-659A-5A8A-C004-361696A49BCA}"/>
              </a:ext>
            </a:extLst>
          </p:cNvPr>
          <p:cNvPicPr>
            <a:picLocks noChangeAspect="1"/>
          </p:cNvPicPr>
          <p:nvPr/>
        </p:nvPicPr>
        <p:blipFill>
          <a:blip r:embed="rId11"/>
          <a:stretch>
            <a:fillRect/>
          </a:stretch>
        </p:blipFill>
        <p:spPr>
          <a:xfrm>
            <a:off x="613809" y="5266706"/>
            <a:ext cx="1767334" cy="743398"/>
          </a:xfrm>
          <a:prstGeom prst="rect">
            <a:avLst/>
          </a:prstGeom>
          <a:noFill/>
          <a:ln cap="flat">
            <a:noFill/>
          </a:ln>
        </p:spPr>
      </p:pic>
      <p:sp>
        <p:nvSpPr>
          <p:cNvPr id="13" name="TextBox 34">
            <a:extLst>
              <a:ext uri="{FF2B5EF4-FFF2-40B4-BE49-F238E27FC236}">
                <a16:creationId xmlns:a16="http://schemas.microsoft.com/office/drawing/2014/main" id="{49C108D8-9AF7-77EF-5240-34FA3C1EB8A5}"/>
              </a:ext>
            </a:extLst>
          </p:cNvPr>
          <p:cNvSpPr txBox="1"/>
          <p:nvPr/>
        </p:nvSpPr>
        <p:spPr>
          <a:xfrm>
            <a:off x="2399092" y="5036533"/>
            <a:ext cx="5575700" cy="1195331"/>
          </a:xfrm>
          <a:prstGeom prst="rect">
            <a:avLst/>
          </a:prstGeom>
          <a:noFill/>
          <a:ln cap="flat">
            <a:noFill/>
          </a:ln>
        </p:spPr>
        <p:txBody>
          <a:bodyPr vert="horz" wrap="square" lIns="121916" tIns="60963" rIns="121916" bIns="60963" anchor="t" anchorCtr="0" compatLnSpc="1">
            <a:spAutoFit/>
          </a:bodyPr>
          <a:lstStyle/>
          <a:p>
            <a:pPr marL="0" marR="0" lvl="0" indent="0" algn="l" defTabSz="1219169"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400" b="1" i="0" u="none" strike="noStrike" kern="1200" cap="none" spc="0" baseline="0">
                <a:solidFill>
                  <a:srgbClr val="000000"/>
                </a:solidFill>
                <a:uFillTx/>
                <a:latin typeface="Arial"/>
                <a:ea typeface="ＭＳ Ｐゴシック"/>
                <a:cs typeface="Arial"/>
              </a:rPr>
              <a:t>Blogs </a:t>
            </a:r>
          </a:p>
          <a:p>
            <a:pPr marL="0" marR="0" lvl="0" indent="0" algn="l" defTabSz="1219169" rtl="0" fontAlgn="auto" hangingPunct="1">
              <a:lnSpc>
                <a:spcPct val="100000"/>
              </a:lnSpc>
              <a:spcBef>
                <a:spcPts val="535"/>
              </a:spcBef>
              <a:spcAft>
                <a:spcPts val="0"/>
              </a:spcAft>
              <a:buNone/>
              <a:tabLst/>
              <a:defRPr sz="1800" b="0" i="0" u="none" strike="noStrike" kern="0" cap="none" spc="0" baseline="0">
                <a:solidFill>
                  <a:srgbClr val="000000"/>
                </a:solidFill>
                <a:uFillTx/>
              </a:defRPr>
            </a:pPr>
            <a:r>
              <a:rPr lang="en-GB" sz="1867" b="0" i="0" u="none" strike="noStrike" kern="1200" cap="none" spc="0" baseline="0">
                <a:solidFill>
                  <a:srgbClr val="000000"/>
                </a:solidFill>
                <a:uFillTx/>
                <a:latin typeface="Arial"/>
                <a:ea typeface="ＭＳ Ｐゴシック"/>
                <a:cs typeface="Arial"/>
                <a:hlinkClick r:id="rId12"/>
              </a:rPr>
              <a:t>https://medium.com/@CareQualityComm</a:t>
            </a:r>
            <a:r>
              <a:rPr lang="en-GB" sz="1867" b="0" i="0" u="none" strike="noStrike" kern="1200" cap="none" spc="0" baseline="0">
                <a:solidFill>
                  <a:srgbClr val="000000"/>
                </a:solidFill>
                <a:uFillTx/>
                <a:latin typeface="Arial"/>
                <a:ea typeface="ＭＳ Ｐゴシック"/>
                <a:cs typeface="Arial"/>
              </a:rPr>
              <a:t> </a:t>
            </a:r>
          </a:p>
          <a:p>
            <a:pPr marL="0" marR="0" lvl="0" indent="0" algn="l" defTabSz="1219169" rtl="0" fontAlgn="auto" hangingPunct="1">
              <a:lnSpc>
                <a:spcPct val="100000"/>
              </a:lnSpc>
              <a:spcBef>
                <a:spcPts val="535"/>
              </a:spcBef>
              <a:spcAft>
                <a:spcPts val="0"/>
              </a:spcAft>
              <a:buNone/>
              <a:tabLst/>
              <a:defRPr sz="1800" b="0" i="0" u="none" strike="noStrike" kern="0" cap="none" spc="0" baseline="0">
                <a:solidFill>
                  <a:srgbClr val="000000"/>
                </a:solidFill>
                <a:uFillTx/>
              </a:defRPr>
            </a:pPr>
            <a:r>
              <a:rPr lang="en-GB" sz="1867" b="0" i="0" u="none" strike="noStrike" kern="1200" cap="none" spc="0" baseline="0">
                <a:solidFill>
                  <a:srgbClr val="000000"/>
                </a:solidFill>
                <a:uFillTx/>
                <a:latin typeface="Arial"/>
                <a:ea typeface="ＭＳ Ｐゴシック"/>
                <a:cs typeface="Arial"/>
              </a:rPr>
              <a:t>or Search: Medium CQC</a:t>
            </a:r>
          </a:p>
        </p:txBody>
      </p:sp>
      <p:sp>
        <p:nvSpPr>
          <p:cNvPr id="14" name="TextBox 35">
            <a:extLst>
              <a:ext uri="{FF2B5EF4-FFF2-40B4-BE49-F238E27FC236}">
                <a16:creationId xmlns:a16="http://schemas.microsoft.com/office/drawing/2014/main" id="{BDD7FD6D-A3F5-EF13-B7B2-AF55F5AF9658}"/>
              </a:ext>
            </a:extLst>
          </p:cNvPr>
          <p:cNvSpPr txBox="1"/>
          <p:nvPr/>
        </p:nvSpPr>
        <p:spPr>
          <a:xfrm>
            <a:off x="9103583" y="5141652"/>
            <a:ext cx="2749463" cy="985073"/>
          </a:xfrm>
          <a:prstGeom prst="rect">
            <a:avLst/>
          </a:prstGeom>
          <a:noFill/>
          <a:ln cap="flat">
            <a:noFill/>
          </a:ln>
        </p:spPr>
        <p:txBody>
          <a:bodyPr vert="horz" wrap="square" lIns="121916" tIns="60963" rIns="121916" bIns="60963" anchor="t" anchorCtr="0" compatLnSpc="1">
            <a:spAutoFit/>
          </a:bodyPr>
          <a:lstStyle/>
          <a:p>
            <a:pPr marL="0" marR="0" lvl="0" indent="0" algn="l" defTabSz="609584"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67" b="1" i="0" u="none" strike="noStrike" kern="1200" cap="none" spc="0" baseline="0">
                <a:solidFill>
                  <a:srgbClr val="000000"/>
                </a:solidFill>
                <a:uFillTx/>
                <a:latin typeface="Arial"/>
                <a:ea typeface="ＭＳ Ｐゴシック"/>
                <a:cs typeface="Arial"/>
              </a:rPr>
              <a:t>Publications </a:t>
            </a:r>
          </a:p>
          <a:p>
            <a:pPr marL="0" marR="0" lvl="0" indent="0" algn="l" defTabSz="609584"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67" b="0" i="0" u="none" strike="noStrike" kern="1200" cap="none" spc="0" baseline="0">
                <a:solidFill>
                  <a:srgbClr val="000000"/>
                </a:solidFill>
                <a:uFillTx/>
                <a:latin typeface="Arial"/>
                <a:ea typeface="ＭＳ Ｐゴシック"/>
                <a:cs typeface="Arial"/>
                <a:hlinkClick r:id="rId13"/>
              </a:rPr>
              <a:t>https://www.cqc.org.uk/publications</a:t>
            </a:r>
            <a:r>
              <a:rPr lang="en-GB" sz="1867" b="0" i="0" u="none" strike="noStrike" kern="1200" cap="none" spc="0" baseline="0">
                <a:solidFill>
                  <a:srgbClr val="000000"/>
                </a:solidFill>
                <a:uFillTx/>
                <a:latin typeface="Arial"/>
                <a:ea typeface="ＭＳ Ｐゴシック"/>
                <a:cs typeface="Arial"/>
              </a:rPr>
              <a:t> </a:t>
            </a:r>
          </a:p>
        </p:txBody>
      </p:sp>
      <p:pic>
        <p:nvPicPr>
          <p:cNvPr id="15" name="Picture 2" descr="Stack Of Books Drawing Images – Browse 122,545 Stock Photos, Vectors, and  Video | Adobe Stock">
            <a:extLst>
              <a:ext uri="{FF2B5EF4-FFF2-40B4-BE49-F238E27FC236}">
                <a16:creationId xmlns:a16="http://schemas.microsoft.com/office/drawing/2014/main" id="{14667355-6DFA-A07F-21E1-07C41416EA87}"/>
              </a:ext>
            </a:extLst>
          </p:cNvPr>
          <p:cNvPicPr>
            <a:picLocks noChangeAspect="1"/>
          </p:cNvPicPr>
          <p:nvPr/>
        </p:nvPicPr>
        <p:blipFill>
          <a:blip r:embed="rId14"/>
          <a:srcRect/>
          <a:stretch>
            <a:fillRect/>
          </a:stretch>
        </p:blipFill>
        <p:spPr>
          <a:xfrm>
            <a:off x="7384301" y="5036533"/>
            <a:ext cx="1840394" cy="1168502"/>
          </a:xfrm>
          <a:prstGeom prst="rect">
            <a:avLst/>
          </a:prstGeom>
          <a:noFill/>
          <a:ln cap="flat">
            <a:noFill/>
          </a:ln>
        </p:spPr>
      </p:pic>
      <p:sp>
        <p:nvSpPr>
          <p:cNvPr id="16" name="Title 1">
            <a:extLst>
              <a:ext uri="{FF2B5EF4-FFF2-40B4-BE49-F238E27FC236}">
                <a16:creationId xmlns:a16="http://schemas.microsoft.com/office/drawing/2014/main" id="{7EC2DE2A-943D-5277-C4E0-372EB4802DEC}"/>
              </a:ext>
            </a:extLst>
          </p:cNvPr>
          <p:cNvSpPr txBox="1">
            <a:spLocks noGrp="1"/>
          </p:cNvSpPr>
          <p:nvPr>
            <p:ph type="title"/>
          </p:nvPr>
        </p:nvSpPr>
        <p:spPr>
          <a:xfrm>
            <a:off x="8660309" y="239280"/>
            <a:ext cx="3283208" cy="754325"/>
          </a:xfrm>
        </p:spPr>
        <p:txBody>
          <a:bodyPr/>
          <a:lstStyle/>
          <a:p>
            <a:pPr lvl="0" algn="r" defTabSz="457200"/>
            <a:r>
              <a:rPr lang="en-GB" sz="4000">
                <a:solidFill>
                  <a:srgbClr val="5F2861"/>
                </a:solidFill>
              </a:rPr>
              <a:t>Stay informed and stay in touch</a:t>
            </a:r>
          </a:p>
        </p:txBody>
      </p:sp>
      <p:sp>
        <p:nvSpPr>
          <p:cNvPr id="17" name="TextBox 1">
            <a:extLst>
              <a:ext uri="{FF2B5EF4-FFF2-40B4-BE49-F238E27FC236}">
                <a16:creationId xmlns:a16="http://schemas.microsoft.com/office/drawing/2014/main" id="{503B7E3B-7BFC-4919-B0AB-10FD7B6BE663}"/>
              </a:ext>
            </a:extLst>
          </p:cNvPr>
          <p:cNvSpPr txBox="1"/>
          <p:nvPr/>
        </p:nvSpPr>
        <p:spPr>
          <a:xfrm>
            <a:off x="9103583" y="3175839"/>
            <a:ext cx="3009647" cy="1641732"/>
          </a:xfrm>
          <a:prstGeom prst="rect">
            <a:avLst/>
          </a:prstGeom>
          <a:noFill/>
          <a:ln cap="flat">
            <a:noFill/>
          </a:ln>
        </p:spPr>
        <p:txBody>
          <a:bodyPr vert="horz" wrap="square" lIns="91440" tIns="45720" rIns="91440" bIns="45720" anchor="t" anchorCtr="0" compatLnSpc="1">
            <a:spAutoFit/>
          </a:bodyPr>
          <a:lstStyle/>
          <a:p>
            <a:pPr marL="0" marR="0" lvl="0" indent="0" algn="l" defTabSz="609584"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67" b="1" i="0" u="none" strike="noStrike" kern="1200" cap="none" spc="0" baseline="0">
                <a:solidFill>
                  <a:srgbClr val="000000"/>
                </a:solidFill>
                <a:uFillTx/>
                <a:latin typeface="Arial"/>
                <a:ea typeface="ＭＳ Ｐゴシック"/>
                <a:cs typeface="Arial"/>
              </a:rPr>
              <a:t>CQC is changing</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800" b="1" i="0" u="none" strike="noStrike" kern="1200" cap="none" spc="0" baseline="0">
              <a:solidFill>
                <a:srgbClr val="000000"/>
              </a:solidFill>
              <a:uFillTx/>
              <a:latin typeface="Arial"/>
            </a:endParaRPr>
          </a:p>
          <a:p>
            <a:pPr marL="0" marR="0" lvl="0" indent="0" algn="l" defTabSz="609584"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67" b="0" i="0" u="none" strike="noStrike" kern="1200" cap="none" spc="0" baseline="0">
                <a:solidFill>
                  <a:srgbClr val="000000"/>
                </a:solidFill>
                <a:uFillTx/>
                <a:latin typeface="Arial"/>
                <a:ea typeface="ＭＳ Ｐゴシック"/>
                <a:cs typeface="Arial"/>
                <a:hlinkClick r:id="rId15"/>
              </a:rPr>
              <a:t>https://youtube.com/playlist?list=PLEwLzOd_XW-IU-FCX2gvNu3OYG1aHn365</a:t>
            </a:r>
            <a:r>
              <a:rPr lang="en-GB" sz="1867" b="0" i="0" u="none" strike="noStrike" kern="1200" cap="none" spc="0" baseline="0">
                <a:solidFill>
                  <a:srgbClr val="000000"/>
                </a:solidFill>
                <a:uFillTx/>
                <a:latin typeface="Arial"/>
                <a:ea typeface="ＭＳ Ｐゴシック"/>
                <a:cs typeface="Arial"/>
              </a:rPr>
              <a:t>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Arial"/>
            </a:endParaRPr>
          </a:p>
        </p:txBody>
      </p:sp>
      <p:pic>
        <p:nvPicPr>
          <p:cNvPr id="18" name="Picture 2" descr="Playlist | Wikitubia | Fandom">
            <a:extLst>
              <a:ext uri="{FF2B5EF4-FFF2-40B4-BE49-F238E27FC236}">
                <a16:creationId xmlns:a16="http://schemas.microsoft.com/office/drawing/2014/main" id="{64ED9707-EB31-0AE1-F022-C9B0BF0400D4}"/>
              </a:ext>
            </a:extLst>
          </p:cNvPr>
          <p:cNvPicPr>
            <a:picLocks noChangeAspect="1"/>
          </p:cNvPicPr>
          <p:nvPr/>
        </p:nvPicPr>
        <p:blipFill>
          <a:blip r:embed="rId16"/>
          <a:srcRect/>
          <a:stretch>
            <a:fillRect/>
          </a:stretch>
        </p:blipFill>
        <p:spPr>
          <a:xfrm>
            <a:off x="7720891" y="3376897"/>
            <a:ext cx="1382682" cy="1043129"/>
          </a:xfrm>
          <a:prstGeom prst="rect">
            <a:avLst/>
          </a:prstGeom>
          <a:noFill/>
          <a:ln cap="flat">
            <a:noFill/>
          </a:ln>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2145706460">
    <p:spTree>
      <p:nvGrpSpPr>
        <p:cNvPr id="1" name=""/>
        <p:cNvGrpSpPr/>
        <p:nvPr/>
      </p:nvGrpSpPr>
      <p:grpSpPr>
        <a:xfrm>
          <a:off x="0" y="0"/>
          <a:ext cx="0" cy="0"/>
          <a:chOff x="0" y="0"/>
          <a:chExt cx="0" cy="0"/>
        </a:xfrm>
      </p:grpSpPr>
      <p:pic>
        <p:nvPicPr>
          <p:cNvPr id="2" name="Picture Placeholder 4" descr="A person looking at a piece of paper">
            <a:extLst>
              <a:ext uri="{FF2B5EF4-FFF2-40B4-BE49-F238E27FC236}">
                <a16:creationId xmlns:a16="http://schemas.microsoft.com/office/drawing/2014/main" id="{5F37FAA3-3968-D6DC-DC82-28911D276DEF}"/>
              </a:ext>
            </a:extLst>
          </p:cNvPr>
          <p:cNvPicPr>
            <a:picLocks noChangeAspect="1"/>
          </p:cNvPicPr>
          <p:nvPr/>
        </p:nvPicPr>
        <p:blipFill>
          <a:blip r:embed="rId3">
            <a:alphaModFix amt="90000"/>
          </a:blip>
          <a:srcRect/>
          <a:stretch>
            <a:fillRect/>
          </a:stretch>
        </p:blipFill>
        <p:spPr>
          <a:xfrm>
            <a:off x="6687949" y="0"/>
            <a:ext cx="5504057" cy="2850779"/>
          </a:xfrm>
          <a:prstGeom prst="rect">
            <a:avLst/>
          </a:prstGeom>
          <a:noFill/>
          <a:ln cap="flat">
            <a:noFill/>
          </a:ln>
        </p:spPr>
      </p:pic>
      <p:sp>
        <p:nvSpPr>
          <p:cNvPr id="3" name="Rectangle 20">
            <a:extLst>
              <a:ext uri="{FF2B5EF4-FFF2-40B4-BE49-F238E27FC236}">
                <a16:creationId xmlns:a16="http://schemas.microsoft.com/office/drawing/2014/main" id="{4450A4C4-FBA0-F0DA-DA3E-ECCC43D8701D}"/>
              </a:ext>
            </a:extLst>
          </p:cNvPr>
          <p:cNvSpPr/>
          <p:nvPr/>
        </p:nvSpPr>
        <p:spPr>
          <a:xfrm>
            <a:off x="413546" y="689832"/>
            <a:ext cx="9133063" cy="2680225"/>
          </a:xfrm>
          <a:prstGeom prst="rect">
            <a:avLst/>
          </a:prstGeom>
          <a:noFill/>
          <a:ln cap="flat">
            <a:noFill/>
            <a:prstDash val="solid"/>
          </a:ln>
        </p:spPr>
        <p:txBody>
          <a:bodyPr vert="horz" wrap="square" lIns="121916" tIns="60963" rIns="121916" bIns="60963" anchor="t" anchorCtr="0" compatLnSpc="1">
            <a:spAutoFit/>
          </a:bodyPr>
          <a:lstStyle/>
          <a:p>
            <a:pPr marL="0" marR="0" lvl="0" indent="0" algn="l" defTabSz="685781" rtl="0" fontAlgn="auto" hangingPunct="1">
              <a:lnSpc>
                <a:spcPct val="100000"/>
              </a:lnSpc>
              <a:spcBef>
                <a:spcPts val="0"/>
              </a:spcBef>
              <a:spcAft>
                <a:spcPts val="450"/>
              </a:spcAft>
              <a:buNone/>
              <a:tabLst/>
              <a:defRPr sz="1800" b="0" i="0" u="none" strike="noStrike" kern="0" cap="none" spc="0" baseline="0">
                <a:solidFill>
                  <a:srgbClr val="000000"/>
                </a:solidFill>
                <a:uFillTx/>
              </a:defRPr>
            </a:pPr>
            <a:r>
              <a:rPr lang="en-GB" sz="4000" b="1" i="0" u="none" strike="noStrike" kern="1200" cap="none" spc="0" baseline="0" dirty="0">
                <a:solidFill>
                  <a:srgbClr val="6C276A"/>
                </a:solidFill>
                <a:uFillTx/>
                <a:latin typeface="Arial"/>
                <a:ea typeface="ＭＳ Ｐゴシック"/>
              </a:rPr>
              <a:t>John Clifford</a:t>
            </a:r>
          </a:p>
          <a:p>
            <a:pPr marL="0" marR="0" lvl="0" indent="0" algn="l" defTabSz="914335"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4000" dirty="0">
                <a:solidFill>
                  <a:srgbClr val="733661"/>
                </a:solidFill>
                <a:latin typeface="Arial"/>
                <a:ea typeface="ヒラギノ角ゴ Pro W3"/>
              </a:rPr>
              <a:t>Senior Specialist</a:t>
            </a:r>
            <a:endParaRPr lang="en-GB" sz="4000" b="0" i="0" u="none" strike="noStrike" kern="1200" cap="none" spc="0" baseline="0" dirty="0">
              <a:solidFill>
                <a:srgbClr val="733661"/>
              </a:solidFill>
              <a:uFillTx/>
              <a:latin typeface="Arial"/>
              <a:ea typeface="ヒラギノ角ゴ Pro W3"/>
            </a:endParaRPr>
          </a:p>
          <a:p>
            <a:pPr marL="0" marR="0" lvl="0" indent="0" algn="l" defTabSz="914354" rtl="0" fontAlgn="auto" hangingPunct="1">
              <a:lnSpc>
                <a:spcPct val="100000"/>
              </a:lnSpc>
              <a:spcBef>
                <a:spcPts val="0"/>
              </a:spcBef>
              <a:spcAft>
                <a:spcPts val="600"/>
              </a:spcAft>
              <a:buNone/>
              <a:tabLst/>
              <a:defRPr sz="1800" b="0" i="0" u="none" strike="noStrike" kern="0" cap="none" spc="0" baseline="0">
                <a:solidFill>
                  <a:srgbClr val="000000"/>
                </a:solidFill>
                <a:uFillTx/>
              </a:defRPr>
            </a:pPr>
            <a:endParaRPr lang="en-US" sz="2400" b="0" i="1" u="none" strike="noStrike" kern="0" cap="none" spc="0" baseline="0" dirty="0">
              <a:solidFill>
                <a:srgbClr val="6C276A"/>
              </a:solidFill>
              <a:uFillTx/>
              <a:latin typeface="Arial"/>
              <a:ea typeface="ＭＳ Ｐゴシック"/>
              <a:cs typeface="Arial"/>
            </a:endParaRPr>
          </a:p>
          <a:p>
            <a:pPr marL="0" marR="0" lvl="0" indent="0" algn="l" defTabSz="914354" rtl="0" fontAlgn="auto" hangingPunct="1">
              <a:lnSpc>
                <a:spcPct val="100000"/>
              </a:lnSpc>
              <a:spcBef>
                <a:spcPts val="0"/>
              </a:spcBef>
              <a:spcAft>
                <a:spcPts val="600"/>
              </a:spcAft>
              <a:buNone/>
              <a:tabLst/>
              <a:defRPr sz="1800" b="0" i="0" u="none" strike="noStrike" kern="0" cap="none" spc="0" baseline="0">
                <a:solidFill>
                  <a:srgbClr val="000000"/>
                </a:solidFill>
                <a:uFillTx/>
              </a:defRPr>
            </a:pPr>
            <a:r>
              <a:rPr lang="en-US" sz="2400" b="0" i="1" u="none" strike="noStrike" kern="0" cap="none" spc="0" baseline="0" dirty="0">
                <a:solidFill>
                  <a:srgbClr val="6C276A"/>
                </a:solidFill>
                <a:uFillTx/>
                <a:latin typeface="Arial"/>
                <a:ea typeface="ＭＳ Ｐゴシック"/>
                <a:cs typeface="Arial"/>
              </a:rPr>
              <a:t>www.cqc.org.uk</a:t>
            </a:r>
          </a:p>
          <a:p>
            <a:pPr marL="0" marR="0" lvl="0" indent="0" algn="l" defTabSz="914354" rtl="0" fontAlgn="auto" hangingPunct="1">
              <a:lnSpc>
                <a:spcPct val="100000"/>
              </a:lnSpc>
              <a:spcBef>
                <a:spcPts val="0"/>
              </a:spcBef>
              <a:spcAft>
                <a:spcPts val="600"/>
              </a:spcAft>
              <a:buNone/>
              <a:tabLst/>
              <a:defRPr sz="1800" b="0" i="0" u="none" strike="noStrike" kern="0" cap="none" spc="0" baseline="0">
                <a:solidFill>
                  <a:srgbClr val="000000"/>
                </a:solidFill>
                <a:uFillTx/>
              </a:defRPr>
            </a:pPr>
            <a:r>
              <a:rPr lang="en-US" sz="2400" b="0" i="1" u="none" strike="noStrike" kern="0" cap="none" spc="0" baseline="0" dirty="0">
                <a:solidFill>
                  <a:srgbClr val="6C276A"/>
                </a:solidFill>
                <a:uFillTx/>
                <a:latin typeface="Arial"/>
                <a:ea typeface="ＭＳ Ｐゴシック"/>
                <a:cs typeface="Arial"/>
              </a:rPr>
              <a:t>enquiries@cqc.org.uk</a:t>
            </a:r>
            <a:endParaRPr lang="en-US" sz="3733" b="0" i="0" u="none" strike="noStrike" kern="0" cap="none" spc="0" baseline="0" dirty="0">
              <a:solidFill>
                <a:srgbClr val="6C276A"/>
              </a:solidFill>
              <a:uFillTx/>
              <a:latin typeface="Arial"/>
              <a:ea typeface="ＭＳ Ｐゴシック"/>
              <a:cs typeface="Arial"/>
            </a:endParaRPr>
          </a:p>
        </p:txBody>
      </p:sp>
      <p:sp>
        <p:nvSpPr>
          <p:cNvPr id="4" name="Rectangle 23">
            <a:extLst>
              <a:ext uri="{FF2B5EF4-FFF2-40B4-BE49-F238E27FC236}">
                <a16:creationId xmlns:a16="http://schemas.microsoft.com/office/drawing/2014/main" id="{5A96D34D-2B64-70F5-C7CE-A6DEE7973209}"/>
              </a:ext>
            </a:extLst>
          </p:cNvPr>
          <p:cNvSpPr/>
          <p:nvPr/>
        </p:nvSpPr>
        <p:spPr>
          <a:xfrm>
            <a:off x="413546" y="4059899"/>
            <a:ext cx="7009488" cy="1985354"/>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354" rtl="0" fontAlgn="auto" hangingPunct="1">
              <a:lnSpc>
                <a:spcPct val="100000"/>
              </a:lnSpc>
              <a:spcBef>
                <a:spcPts val="0"/>
              </a:spcBef>
              <a:spcAft>
                <a:spcPts val="600"/>
              </a:spcAft>
              <a:buNone/>
              <a:tabLst/>
              <a:defRPr sz="1800" b="0" i="0" u="none" strike="noStrike" kern="0" cap="none" spc="0" baseline="0">
                <a:solidFill>
                  <a:srgbClr val="000000"/>
                </a:solidFill>
                <a:uFillTx/>
              </a:defRPr>
            </a:pPr>
            <a:endParaRPr lang="en-GB" sz="2667" b="0" i="0" u="none" strike="noStrike" kern="0" cap="none" spc="0" baseline="0" dirty="0">
              <a:solidFill>
                <a:srgbClr val="672861"/>
              </a:solidFill>
              <a:uFillTx/>
              <a:latin typeface="Arial"/>
              <a:ea typeface="ヒラギノ角ゴ Pro W3"/>
              <a:cs typeface="Arial"/>
            </a:endParaRPr>
          </a:p>
          <a:p>
            <a:pPr marL="0" marR="0" lvl="0" indent="0" algn="l" defTabSz="914354" rtl="0" fontAlgn="auto" hangingPunct="1">
              <a:lnSpc>
                <a:spcPct val="100000"/>
              </a:lnSpc>
              <a:spcBef>
                <a:spcPts val="0"/>
              </a:spcBef>
              <a:spcAft>
                <a:spcPts val="600"/>
              </a:spcAft>
              <a:buNone/>
              <a:tabLst/>
              <a:defRPr sz="1800" b="0" i="0" u="none" strike="noStrike" kern="0" cap="none" spc="0" baseline="0">
                <a:solidFill>
                  <a:srgbClr val="000000"/>
                </a:solidFill>
                <a:uFillTx/>
              </a:defRPr>
            </a:pPr>
            <a:r>
              <a:rPr lang="en-GB" sz="2667" b="0" i="0" u="none" strike="noStrike" kern="0" cap="none" spc="0" baseline="0">
                <a:solidFill>
                  <a:srgbClr val="672861"/>
                </a:solidFill>
                <a:uFillTx/>
                <a:latin typeface="Arial"/>
                <a:ea typeface="ヒラギノ角ゴ Pro W3"/>
                <a:cs typeface="Arial"/>
              </a:rPr>
              <a:t>@CQCProf </a:t>
            </a:r>
            <a:r>
              <a:rPr lang="en-GB" sz="2800" b="0" i="0" u="none" strike="noStrike" kern="1200" cap="none" spc="0" baseline="0">
                <a:solidFill>
                  <a:srgbClr val="672861"/>
                </a:solidFill>
                <a:uFillTx/>
                <a:latin typeface="Arial"/>
                <a:ea typeface="ヒラギノ角ゴ Pro W3"/>
              </a:rPr>
              <a:t> </a:t>
            </a:r>
            <a:endParaRPr lang="en-GB" sz="2667" b="0" i="0" u="none" strike="noStrike" kern="0" cap="none" spc="0" baseline="0">
              <a:solidFill>
                <a:srgbClr val="672861"/>
              </a:solidFill>
              <a:uFillTx/>
              <a:latin typeface="Arial"/>
              <a:ea typeface="ヒラギノ角ゴ Pro W3"/>
              <a:cs typeface="Arial"/>
            </a:endParaRPr>
          </a:p>
          <a:p>
            <a:pPr marL="0" marR="0" lvl="0" indent="0" algn="l" defTabSz="914354" rtl="0" fontAlgn="auto" hangingPunct="1">
              <a:lnSpc>
                <a:spcPct val="100000"/>
              </a:lnSpc>
              <a:spcBef>
                <a:spcPts val="0"/>
              </a:spcBef>
              <a:spcAft>
                <a:spcPts val="600"/>
              </a:spcAft>
              <a:buNone/>
              <a:tabLst/>
              <a:defRPr sz="1800" b="0" i="0" u="none" strike="noStrike" kern="0" cap="none" spc="0" baseline="0">
                <a:solidFill>
                  <a:srgbClr val="000000"/>
                </a:solidFill>
                <a:uFillTx/>
              </a:defRPr>
            </a:pPr>
            <a:r>
              <a:rPr lang="en-GB" sz="2667" b="0" i="0" u="none" strike="noStrike" kern="0" cap="none" spc="0" baseline="0" dirty="0">
                <a:solidFill>
                  <a:srgbClr val="672861"/>
                </a:solidFill>
                <a:uFillTx/>
                <a:latin typeface="Arial"/>
                <a:ea typeface="ヒラギノ角ゴ Pro W3"/>
                <a:cs typeface="Arial"/>
              </a:rPr>
              <a:t>youtube.com/user/</a:t>
            </a:r>
            <a:r>
              <a:rPr lang="en-GB" sz="2667" b="0" i="0" u="none" strike="noStrike" kern="0" cap="none" spc="0" baseline="0" dirty="0" err="1">
                <a:solidFill>
                  <a:srgbClr val="672861"/>
                </a:solidFill>
                <a:uFillTx/>
                <a:latin typeface="Arial"/>
                <a:ea typeface="ヒラギノ角ゴ Pro W3"/>
                <a:cs typeface="Arial"/>
              </a:rPr>
              <a:t>cqcdigitalcomms</a:t>
            </a:r>
            <a:endParaRPr lang="en-GB" sz="2667" b="0" i="0" u="none" strike="noStrike" kern="0" cap="none" spc="0" baseline="0" dirty="0">
              <a:solidFill>
                <a:srgbClr val="672861"/>
              </a:solidFill>
              <a:uFillTx/>
              <a:latin typeface="Arial"/>
              <a:ea typeface="ヒラギノ角ゴ Pro W3"/>
              <a:cs typeface="Arial"/>
            </a:endParaRPr>
          </a:p>
          <a:p>
            <a:pPr marL="0" marR="0" lvl="0" indent="0" algn="l" defTabSz="914354" rtl="0" fontAlgn="auto" hangingPunct="1">
              <a:lnSpc>
                <a:spcPct val="100000"/>
              </a:lnSpc>
              <a:spcBef>
                <a:spcPts val="0"/>
              </a:spcBef>
              <a:spcAft>
                <a:spcPts val="600"/>
              </a:spcAft>
              <a:buNone/>
              <a:tabLst/>
              <a:defRPr sz="1800" b="0" i="0" u="none" strike="noStrike" kern="0" cap="none" spc="0" baseline="0">
                <a:solidFill>
                  <a:srgbClr val="000000"/>
                </a:solidFill>
                <a:uFillTx/>
              </a:defRPr>
            </a:pPr>
            <a:r>
              <a:rPr lang="en-GB" sz="2667" b="0" i="0" u="none" strike="noStrike" kern="0" cap="none" spc="0" baseline="0" dirty="0">
                <a:solidFill>
                  <a:srgbClr val="672861"/>
                </a:solidFill>
                <a:uFillTx/>
                <a:latin typeface="Arial"/>
                <a:ea typeface="ヒラギノ角ゴ Pro W3"/>
                <a:cs typeface="Arial"/>
              </a:rPr>
              <a:t>facebook.com/</a:t>
            </a:r>
            <a:r>
              <a:rPr lang="en-GB" sz="2667" b="0" i="0" u="none" strike="noStrike" kern="0" cap="none" spc="0" baseline="0" dirty="0" err="1">
                <a:solidFill>
                  <a:srgbClr val="672861"/>
                </a:solidFill>
                <a:uFillTx/>
                <a:latin typeface="Arial"/>
                <a:ea typeface="ヒラギノ角ゴ Pro W3"/>
                <a:cs typeface="Arial"/>
              </a:rPr>
              <a:t>CareQualityCommission</a:t>
            </a:r>
            <a:endParaRPr lang="en-GB" sz="2667" b="0" i="0" u="none" strike="noStrike" kern="0" cap="none" spc="0" baseline="0" dirty="0">
              <a:solidFill>
                <a:srgbClr val="672861"/>
              </a:solidFill>
              <a:uFillTx/>
              <a:latin typeface="Arial"/>
              <a:ea typeface="ヒラギノ角ゴ Pro W3"/>
              <a:cs typeface="Arial"/>
            </a:endParaRPr>
          </a:p>
        </p:txBody>
      </p:sp>
      <p:grpSp>
        <p:nvGrpSpPr>
          <p:cNvPr id="5" name="Group 1">
            <a:extLst>
              <a:ext uri="{FF2B5EF4-FFF2-40B4-BE49-F238E27FC236}">
                <a16:creationId xmlns:a16="http://schemas.microsoft.com/office/drawing/2014/main" id="{BFF32773-6899-9E28-5417-89E59B3952D0}"/>
              </a:ext>
            </a:extLst>
          </p:cNvPr>
          <p:cNvGrpSpPr/>
          <p:nvPr/>
        </p:nvGrpSpPr>
        <p:grpSpPr>
          <a:xfrm>
            <a:off x="10721468" y="6045244"/>
            <a:ext cx="1361138" cy="183785"/>
            <a:chOff x="10721468" y="6045244"/>
            <a:chExt cx="1361138" cy="183785"/>
          </a:xfrm>
        </p:grpSpPr>
        <p:sp>
          <p:nvSpPr>
            <p:cNvPr id="6" name="Oval 8">
              <a:extLst>
                <a:ext uri="{FF2B5EF4-FFF2-40B4-BE49-F238E27FC236}">
                  <a16:creationId xmlns:a16="http://schemas.microsoft.com/office/drawing/2014/main" id="{7EB7AC95-4694-29C0-8953-38D45782455C}"/>
                </a:ext>
              </a:extLst>
            </p:cNvPr>
            <p:cNvSpPr/>
            <p:nvPr/>
          </p:nvSpPr>
          <p:spPr>
            <a:xfrm>
              <a:off x="10721468" y="6045244"/>
              <a:ext cx="194483" cy="18378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7F7F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2400" b="0" i="0" u="none" strike="noStrike" kern="0" cap="none" spc="0" baseline="0">
                <a:solidFill>
                  <a:srgbClr val="000000"/>
                </a:solidFill>
                <a:uFillTx/>
                <a:latin typeface="Arial"/>
                <a:ea typeface="ヒラギノ角ゴ Pro W3" pitchFamily="1"/>
                <a:cs typeface="ヒラギノ角ゴ Pro W3" pitchFamily="1"/>
              </a:endParaRPr>
            </a:p>
          </p:txBody>
        </p:sp>
        <p:sp>
          <p:nvSpPr>
            <p:cNvPr id="7" name="Oval 9">
              <a:extLst>
                <a:ext uri="{FF2B5EF4-FFF2-40B4-BE49-F238E27FC236}">
                  <a16:creationId xmlns:a16="http://schemas.microsoft.com/office/drawing/2014/main" id="{7AAE272A-8E4F-5073-9788-3AF1BAC69BAE}"/>
                </a:ext>
              </a:extLst>
            </p:cNvPr>
            <p:cNvSpPr/>
            <p:nvPr/>
          </p:nvSpPr>
          <p:spPr>
            <a:xfrm>
              <a:off x="11010656" y="6045244"/>
              <a:ext cx="194483" cy="18378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539F6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2400" b="0" i="0" u="none" strike="noStrike" kern="0" cap="none" spc="0" baseline="0">
                <a:solidFill>
                  <a:srgbClr val="000000"/>
                </a:solidFill>
                <a:uFillTx/>
                <a:latin typeface="Arial"/>
                <a:ea typeface="ヒラギノ角ゴ Pro W3" pitchFamily="1"/>
                <a:cs typeface="ヒラギノ角ゴ Pro W3" pitchFamily="1"/>
              </a:endParaRPr>
            </a:p>
          </p:txBody>
        </p:sp>
        <p:sp>
          <p:nvSpPr>
            <p:cNvPr id="8" name="Oval 10">
              <a:extLst>
                <a:ext uri="{FF2B5EF4-FFF2-40B4-BE49-F238E27FC236}">
                  <a16:creationId xmlns:a16="http://schemas.microsoft.com/office/drawing/2014/main" id="{266DBCC2-970C-5F3A-F8C7-78CBBD31F37B}"/>
                </a:ext>
              </a:extLst>
            </p:cNvPr>
            <p:cNvSpPr/>
            <p:nvPr/>
          </p:nvSpPr>
          <p:spPr>
            <a:xfrm>
              <a:off x="11310615" y="6045244"/>
              <a:ext cx="194483" cy="18378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EA5621"/>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2400" b="0" i="0" u="none" strike="noStrike" kern="0" cap="none" spc="0" baseline="0">
                <a:solidFill>
                  <a:srgbClr val="000000"/>
                </a:solidFill>
                <a:uFillTx/>
                <a:latin typeface="Arial"/>
                <a:ea typeface="ヒラギノ角ゴ Pro W3" pitchFamily="1"/>
                <a:cs typeface="ヒラギノ角ゴ Pro W3" pitchFamily="1"/>
              </a:endParaRPr>
            </a:p>
          </p:txBody>
        </p:sp>
        <p:sp>
          <p:nvSpPr>
            <p:cNvPr id="9" name="Oval 11">
              <a:extLst>
                <a:ext uri="{FF2B5EF4-FFF2-40B4-BE49-F238E27FC236}">
                  <a16:creationId xmlns:a16="http://schemas.microsoft.com/office/drawing/2014/main" id="{116A09AA-8CD9-4DBB-CDAF-E6665F5A8662}"/>
                </a:ext>
              </a:extLst>
            </p:cNvPr>
            <p:cNvSpPr/>
            <p:nvPr/>
          </p:nvSpPr>
          <p:spPr>
            <a:xfrm>
              <a:off x="11610566" y="6045244"/>
              <a:ext cx="194483" cy="18378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31518C"/>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2400" b="0" i="0" u="none" strike="noStrike" kern="0" cap="none" spc="0" baseline="0">
                <a:solidFill>
                  <a:srgbClr val="000000"/>
                </a:solidFill>
                <a:uFillTx/>
                <a:latin typeface="Arial"/>
                <a:ea typeface="ヒラギノ角ゴ Pro W3" pitchFamily="1"/>
                <a:cs typeface="ヒラギノ角ゴ Pro W3" pitchFamily="1"/>
              </a:endParaRPr>
            </a:p>
          </p:txBody>
        </p:sp>
        <p:sp>
          <p:nvSpPr>
            <p:cNvPr id="10" name="Oval 12">
              <a:extLst>
                <a:ext uri="{FF2B5EF4-FFF2-40B4-BE49-F238E27FC236}">
                  <a16:creationId xmlns:a16="http://schemas.microsoft.com/office/drawing/2014/main" id="{EBAB8C9A-DBDF-EE8D-DDF8-B1C0E2A0113B}"/>
                </a:ext>
              </a:extLst>
            </p:cNvPr>
            <p:cNvSpPr/>
            <p:nvPr/>
          </p:nvSpPr>
          <p:spPr>
            <a:xfrm>
              <a:off x="11888123" y="6045244"/>
              <a:ext cx="194483" cy="18378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743669"/>
            </a:solidFill>
            <a:ln cap="flat">
              <a:noFill/>
              <a:prstDash val="solid"/>
            </a:ln>
          </p:spPr>
          <p:txBody>
            <a:bodyPr vert="horz" wrap="square" lIns="91440" tIns="45720" rIns="91440" bIns="45720" anchor="t" anchorCtr="0" compatLnSpc="1">
              <a:noAutofit/>
            </a:bodyPr>
            <a:lstStyle/>
            <a:p>
              <a:pPr marL="0" marR="0" lvl="0" indent="0" algn="l" defTabSz="4572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2400" b="0" i="0" u="none" strike="noStrike" kern="0" cap="none" spc="0" baseline="0">
                <a:solidFill>
                  <a:srgbClr val="000000"/>
                </a:solidFill>
                <a:uFillTx/>
                <a:latin typeface="Arial"/>
                <a:ea typeface="ヒラギノ角ゴ Pro W3" pitchFamily="1"/>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A8908DB7-C3A6-4FCB-9820-CEE02B398C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608BB6CD-2B64-DD6C-464A-CB6CF0DDE29E}"/>
              </a:ext>
            </a:extLst>
          </p:cNvPr>
          <p:cNvSpPr>
            <a:spLocks noGrp="1"/>
          </p:cNvSpPr>
          <p:nvPr>
            <p:ph type="title"/>
          </p:nvPr>
        </p:nvSpPr>
        <p:spPr>
          <a:xfrm>
            <a:off x="630936" y="640823"/>
            <a:ext cx="3419856" cy="5583148"/>
          </a:xfrm>
        </p:spPr>
        <p:txBody>
          <a:bodyPr anchor="ctr">
            <a:normAutofit/>
          </a:bodyPr>
          <a:lstStyle/>
          <a:p>
            <a:r>
              <a:rPr lang="en-GB" sz="4200" b="1" dirty="0"/>
              <a:t>Next Meeting </a:t>
            </a:r>
            <a:br>
              <a:rPr lang="en-GB" sz="4200" b="1" dirty="0"/>
            </a:br>
            <a:br>
              <a:rPr lang="en-GB" sz="4200" b="1" dirty="0"/>
            </a:br>
            <a:r>
              <a:rPr lang="en-GB" sz="4200" b="1" dirty="0"/>
              <a:t>16</a:t>
            </a:r>
            <a:r>
              <a:rPr lang="en-GB" sz="4200" b="1" baseline="30000" dirty="0"/>
              <a:t>th</a:t>
            </a:r>
            <a:r>
              <a:rPr lang="en-GB" sz="4200" b="1" dirty="0"/>
              <a:t> April 2024  2.30pm </a:t>
            </a:r>
            <a:br>
              <a:rPr lang="en-GB" sz="4200" b="1" dirty="0"/>
            </a:br>
            <a:br>
              <a:rPr lang="en-GB" sz="4200" b="1" dirty="0"/>
            </a:br>
            <a:r>
              <a:rPr lang="en-GB" sz="4200" b="1" dirty="0"/>
              <a:t>Would people prefer in person or Zoom?</a:t>
            </a:r>
          </a:p>
        </p:txBody>
      </p:sp>
      <p:sp>
        <p:nvSpPr>
          <p:cNvPr id="36" name="sketch line">
            <a:extLst>
              <a:ext uri="{FF2B5EF4-FFF2-40B4-BE49-F238E27FC236}">
                <a16:creationId xmlns:a16="http://schemas.microsoft.com/office/drawing/2014/main" id="{535742DD-1B16-4E9D-B715-0D74B4574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267200" y="630936"/>
            <a:ext cx="18288" cy="5590381"/>
          </a:xfrm>
          <a:custGeom>
            <a:avLst/>
            <a:gdLst>
              <a:gd name="connsiteX0" fmla="*/ 0 w 18288"/>
              <a:gd name="connsiteY0" fmla="*/ 0 h 5590381"/>
              <a:gd name="connsiteX1" fmla="*/ 18288 w 18288"/>
              <a:gd name="connsiteY1" fmla="*/ 0 h 5590381"/>
              <a:gd name="connsiteX2" fmla="*/ 18288 w 18288"/>
              <a:gd name="connsiteY2" fmla="*/ 754701 h 5590381"/>
              <a:gd name="connsiteX3" fmla="*/ 18288 w 18288"/>
              <a:gd name="connsiteY3" fmla="*/ 1565307 h 5590381"/>
              <a:gd name="connsiteX4" fmla="*/ 18288 w 18288"/>
              <a:gd name="connsiteY4" fmla="*/ 2152297 h 5590381"/>
              <a:gd name="connsiteX5" fmla="*/ 18288 w 18288"/>
              <a:gd name="connsiteY5" fmla="*/ 2906998 h 5590381"/>
              <a:gd name="connsiteX6" fmla="*/ 18288 w 18288"/>
              <a:gd name="connsiteY6" fmla="*/ 3549892 h 5590381"/>
              <a:gd name="connsiteX7" fmla="*/ 18288 w 18288"/>
              <a:gd name="connsiteY7" fmla="*/ 4080978 h 5590381"/>
              <a:gd name="connsiteX8" fmla="*/ 18288 w 18288"/>
              <a:gd name="connsiteY8" fmla="*/ 4835680 h 5590381"/>
              <a:gd name="connsiteX9" fmla="*/ 18288 w 18288"/>
              <a:gd name="connsiteY9" fmla="*/ 5590381 h 5590381"/>
              <a:gd name="connsiteX10" fmla="*/ 0 w 18288"/>
              <a:gd name="connsiteY10" fmla="*/ 5590381 h 5590381"/>
              <a:gd name="connsiteX11" fmla="*/ 0 w 18288"/>
              <a:gd name="connsiteY11" fmla="*/ 4835680 h 5590381"/>
              <a:gd name="connsiteX12" fmla="*/ 0 w 18288"/>
              <a:gd name="connsiteY12" fmla="*/ 4304593 h 5590381"/>
              <a:gd name="connsiteX13" fmla="*/ 0 w 18288"/>
              <a:gd name="connsiteY13" fmla="*/ 3773507 h 5590381"/>
              <a:gd name="connsiteX14" fmla="*/ 0 w 18288"/>
              <a:gd name="connsiteY14" fmla="*/ 3186517 h 5590381"/>
              <a:gd name="connsiteX15" fmla="*/ 0 w 18288"/>
              <a:gd name="connsiteY15" fmla="*/ 2487720 h 5590381"/>
              <a:gd name="connsiteX16" fmla="*/ 0 w 18288"/>
              <a:gd name="connsiteY16" fmla="*/ 1956633 h 5590381"/>
              <a:gd name="connsiteX17" fmla="*/ 0 w 18288"/>
              <a:gd name="connsiteY17" fmla="*/ 1425547 h 5590381"/>
              <a:gd name="connsiteX18" fmla="*/ 0 w 18288"/>
              <a:gd name="connsiteY18" fmla="*/ 614942 h 5590381"/>
              <a:gd name="connsiteX19" fmla="*/ 0 w 18288"/>
              <a:gd name="connsiteY19" fmla="*/ 0 h 559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288" h="5590381" fill="none" extrusionOk="0">
                <a:moveTo>
                  <a:pt x="0" y="0"/>
                </a:moveTo>
                <a:cubicBezTo>
                  <a:pt x="7726" y="-435"/>
                  <a:pt x="14198" y="437"/>
                  <a:pt x="18288" y="0"/>
                </a:cubicBezTo>
                <a:cubicBezTo>
                  <a:pt x="-5226" y="225076"/>
                  <a:pt x="46275" y="562283"/>
                  <a:pt x="18288" y="754701"/>
                </a:cubicBezTo>
                <a:cubicBezTo>
                  <a:pt x="-9699" y="947119"/>
                  <a:pt x="30081" y="1239251"/>
                  <a:pt x="18288" y="1565307"/>
                </a:cubicBezTo>
                <a:cubicBezTo>
                  <a:pt x="6495" y="1891363"/>
                  <a:pt x="7160" y="1999140"/>
                  <a:pt x="18288" y="2152297"/>
                </a:cubicBezTo>
                <a:cubicBezTo>
                  <a:pt x="29417" y="2305454"/>
                  <a:pt x="28705" y="2598333"/>
                  <a:pt x="18288" y="2906998"/>
                </a:cubicBezTo>
                <a:cubicBezTo>
                  <a:pt x="7871" y="3215663"/>
                  <a:pt x="35263" y="3327412"/>
                  <a:pt x="18288" y="3549892"/>
                </a:cubicBezTo>
                <a:cubicBezTo>
                  <a:pt x="1313" y="3772372"/>
                  <a:pt x="38561" y="3843836"/>
                  <a:pt x="18288" y="4080978"/>
                </a:cubicBezTo>
                <a:cubicBezTo>
                  <a:pt x="-1985" y="4318120"/>
                  <a:pt x="-3806" y="4511166"/>
                  <a:pt x="18288" y="4835680"/>
                </a:cubicBezTo>
                <a:cubicBezTo>
                  <a:pt x="40382" y="5160194"/>
                  <a:pt x="-13070" y="5401748"/>
                  <a:pt x="18288" y="5590381"/>
                </a:cubicBezTo>
                <a:cubicBezTo>
                  <a:pt x="12010" y="5589863"/>
                  <a:pt x="6799" y="5589982"/>
                  <a:pt x="0" y="5590381"/>
                </a:cubicBezTo>
                <a:cubicBezTo>
                  <a:pt x="-6480" y="5250523"/>
                  <a:pt x="-32148" y="5052531"/>
                  <a:pt x="0" y="4835680"/>
                </a:cubicBezTo>
                <a:cubicBezTo>
                  <a:pt x="32148" y="4618829"/>
                  <a:pt x="5352" y="4496374"/>
                  <a:pt x="0" y="4304593"/>
                </a:cubicBezTo>
                <a:cubicBezTo>
                  <a:pt x="-5352" y="4112812"/>
                  <a:pt x="9645" y="3919423"/>
                  <a:pt x="0" y="3773507"/>
                </a:cubicBezTo>
                <a:cubicBezTo>
                  <a:pt x="-9645" y="3627591"/>
                  <a:pt x="-10654" y="3330687"/>
                  <a:pt x="0" y="3186517"/>
                </a:cubicBezTo>
                <a:cubicBezTo>
                  <a:pt x="10654" y="3042347"/>
                  <a:pt x="18181" y="2635923"/>
                  <a:pt x="0" y="2487720"/>
                </a:cubicBezTo>
                <a:cubicBezTo>
                  <a:pt x="-18181" y="2339517"/>
                  <a:pt x="-7947" y="2113537"/>
                  <a:pt x="0" y="1956633"/>
                </a:cubicBezTo>
                <a:cubicBezTo>
                  <a:pt x="7947" y="1799729"/>
                  <a:pt x="-15145" y="1657735"/>
                  <a:pt x="0" y="1425547"/>
                </a:cubicBezTo>
                <a:cubicBezTo>
                  <a:pt x="15145" y="1193359"/>
                  <a:pt x="-23832" y="948054"/>
                  <a:pt x="0" y="614942"/>
                </a:cubicBezTo>
                <a:cubicBezTo>
                  <a:pt x="23832" y="281831"/>
                  <a:pt x="2816" y="129878"/>
                  <a:pt x="0" y="0"/>
                </a:cubicBezTo>
                <a:close/>
              </a:path>
              <a:path w="18288" h="5590381" stroke="0" extrusionOk="0">
                <a:moveTo>
                  <a:pt x="0" y="0"/>
                </a:moveTo>
                <a:cubicBezTo>
                  <a:pt x="5871" y="848"/>
                  <a:pt x="11713" y="-200"/>
                  <a:pt x="18288" y="0"/>
                </a:cubicBezTo>
                <a:cubicBezTo>
                  <a:pt x="41141" y="165299"/>
                  <a:pt x="3613" y="427555"/>
                  <a:pt x="18288" y="698798"/>
                </a:cubicBezTo>
                <a:cubicBezTo>
                  <a:pt x="32963" y="970041"/>
                  <a:pt x="19680" y="1226199"/>
                  <a:pt x="18288" y="1397595"/>
                </a:cubicBezTo>
                <a:cubicBezTo>
                  <a:pt x="16896" y="1568991"/>
                  <a:pt x="38798" y="1794517"/>
                  <a:pt x="18288" y="2152297"/>
                </a:cubicBezTo>
                <a:cubicBezTo>
                  <a:pt x="-2222" y="2510077"/>
                  <a:pt x="40846" y="2594424"/>
                  <a:pt x="18288" y="2739287"/>
                </a:cubicBezTo>
                <a:cubicBezTo>
                  <a:pt x="-4270" y="2884150"/>
                  <a:pt x="27117" y="3129706"/>
                  <a:pt x="18288" y="3493988"/>
                </a:cubicBezTo>
                <a:cubicBezTo>
                  <a:pt x="9459" y="3858270"/>
                  <a:pt x="54201" y="4041447"/>
                  <a:pt x="18288" y="4304593"/>
                </a:cubicBezTo>
                <a:cubicBezTo>
                  <a:pt x="-17625" y="4567740"/>
                  <a:pt x="49627" y="5149125"/>
                  <a:pt x="18288" y="5590381"/>
                </a:cubicBezTo>
                <a:cubicBezTo>
                  <a:pt x="10860" y="5590744"/>
                  <a:pt x="7568" y="5590157"/>
                  <a:pt x="0" y="5590381"/>
                </a:cubicBezTo>
                <a:cubicBezTo>
                  <a:pt x="36767" y="5266821"/>
                  <a:pt x="-16223" y="5116146"/>
                  <a:pt x="0" y="4835680"/>
                </a:cubicBezTo>
                <a:cubicBezTo>
                  <a:pt x="16223" y="4555214"/>
                  <a:pt x="-16316" y="4356490"/>
                  <a:pt x="0" y="4136882"/>
                </a:cubicBezTo>
                <a:cubicBezTo>
                  <a:pt x="16316" y="3917274"/>
                  <a:pt x="8005" y="3773465"/>
                  <a:pt x="0" y="3549892"/>
                </a:cubicBezTo>
                <a:cubicBezTo>
                  <a:pt x="-8005" y="3326319"/>
                  <a:pt x="27623" y="3052456"/>
                  <a:pt x="0" y="2851094"/>
                </a:cubicBezTo>
                <a:cubicBezTo>
                  <a:pt x="-27623" y="2649732"/>
                  <a:pt x="5614" y="2455815"/>
                  <a:pt x="0" y="2264104"/>
                </a:cubicBezTo>
                <a:cubicBezTo>
                  <a:pt x="-5614" y="2072393"/>
                  <a:pt x="22598" y="1990723"/>
                  <a:pt x="0" y="1733018"/>
                </a:cubicBezTo>
                <a:cubicBezTo>
                  <a:pt x="-22598" y="1475313"/>
                  <a:pt x="-6965" y="1369123"/>
                  <a:pt x="0" y="1090124"/>
                </a:cubicBezTo>
                <a:cubicBezTo>
                  <a:pt x="6965" y="811125"/>
                  <a:pt x="-19273" y="50704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3114097614">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Content Placeholder 3">
            <a:extLst>
              <a:ext uri="{FF2B5EF4-FFF2-40B4-BE49-F238E27FC236}">
                <a16:creationId xmlns:a16="http://schemas.microsoft.com/office/drawing/2014/main" id="{19D51478-5FCD-B3B1-A795-D7C5CECD6942}"/>
              </a:ext>
            </a:extLst>
          </p:cNvPr>
          <p:cNvPicPr>
            <a:picLocks noChangeAspect="1"/>
          </p:cNvPicPr>
          <p:nvPr/>
        </p:nvPicPr>
        <p:blipFill>
          <a:blip r:embed="rId2"/>
          <a:stretch>
            <a:fillRect/>
          </a:stretch>
        </p:blipFill>
        <p:spPr>
          <a:xfrm>
            <a:off x="4654296" y="630936"/>
            <a:ext cx="6230221" cy="3913632"/>
          </a:xfrm>
          <a:prstGeom prst="rect">
            <a:avLst/>
          </a:prstGeom>
        </p:spPr>
      </p:pic>
      <p:sp>
        <p:nvSpPr>
          <p:cNvPr id="31" name="Content Placeholder 30">
            <a:extLst>
              <a:ext uri="{FF2B5EF4-FFF2-40B4-BE49-F238E27FC236}">
                <a16:creationId xmlns:a16="http://schemas.microsoft.com/office/drawing/2014/main" id="{BF075A22-D38D-153E-DB3B-732439E9B4D1}"/>
              </a:ext>
            </a:extLst>
          </p:cNvPr>
          <p:cNvSpPr>
            <a:spLocks noGrp="1"/>
          </p:cNvSpPr>
          <p:nvPr>
            <p:ph idx="1"/>
          </p:nvPr>
        </p:nvSpPr>
        <p:spPr>
          <a:xfrm>
            <a:off x="4654296" y="4798577"/>
            <a:ext cx="6894576" cy="1428487"/>
          </a:xfrm>
        </p:spPr>
        <p:txBody>
          <a:bodyPr anchor="t">
            <a:normAutofit/>
          </a:bodyPr>
          <a:lstStyle/>
          <a:p>
            <a:endParaRPr lang="en-US" sz="2200" dirty="0"/>
          </a:p>
        </p:txBody>
      </p:sp>
    </p:spTree>
    <p:extLst>
      <p:ext uri="{BB962C8B-B14F-4D97-AF65-F5344CB8AC3E}">
        <p14:creationId xmlns:p14="http://schemas.microsoft.com/office/powerpoint/2010/main" val="37788466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10">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Content Placeholder 3">
            <a:extLst>
              <a:ext uri="{FF2B5EF4-FFF2-40B4-BE49-F238E27FC236}">
                <a16:creationId xmlns:a16="http://schemas.microsoft.com/office/drawing/2014/main" id="{19D51478-5FCD-B3B1-A795-D7C5CECD6942}"/>
              </a:ext>
            </a:extLst>
          </p:cNvPr>
          <p:cNvPicPr>
            <a:picLocks noGrp="1" noChangeAspect="1"/>
          </p:cNvPicPr>
          <p:nvPr>
            <p:ph idx="1"/>
          </p:nvPr>
        </p:nvPicPr>
        <p:blipFill>
          <a:blip r:embed="rId2"/>
          <a:stretch>
            <a:fillRect/>
          </a:stretch>
        </p:blipFill>
        <p:spPr>
          <a:xfrm>
            <a:off x="4731488" y="2392982"/>
            <a:ext cx="5240669" cy="3292025"/>
          </a:xfrm>
          <a:prstGeom prst="rect">
            <a:avLst/>
          </a:prstGeom>
        </p:spPr>
      </p:pic>
      <p:sp>
        <p:nvSpPr>
          <p:cNvPr id="5" name="Title 4">
            <a:extLst>
              <a:ext uri="{FF2B5EF4-FFF2-40B4-BE49-F238E27FC236}">
                <a16:creationId xmlns:a16="http://schemas.microsoft.com/office/drawing/2014/main" id="{608BB6CD-2B64-DD6C-464A-CB6CF0DDE29E}"/>
              </a:ext>
            </a:extLst>
          </p:cNvPr>
          <p:cNvSpPr>
            <a:spLocks noGrp="1"/>
          </p:cNvSpPr>
          <p:nvPr>
            <p:ph type="title"/>
          </p:nvPr>
        </p:nvSpPr>
        <p:spPr>
          <a:xfrm>
            <a:off x="1078346" y="540000"/>
            <a:ext cx="10515600" cy="1592984"/>
          </a:xfrm>
        </p:spPr>
        <p:txBody>
          <a:bodyPr>
            <a:normAutofit/>
          </a:bodyPr>
          <a:lstStyle/>
          <a:p>
            <a:pPr algn="ctr"/>
            <a:r>
              <a:rPr lang="en-GB" dirty="0"/>
              <a:t>                              </a:t>
            </a:r>
            <a:br>
              <a:rPr lang="en-GB" dirty="0"/>
            </a:br>
            <a:r>
              <a:rPr lang="en-GB" sz="5300" dirty="0">
                <a:solidFill>
                  <a:srgbClr val="582B82"/>
                </a:solidFill>
              </a:rPr>
              <a:t>     </a:t>
            </a:r>
            <a:r>
              <a:rPr lang="en-GB" sz="4800" b="1" dirty="0">
                <a:solidFill>
                  <a:srgbClr val="582B82"/>
                </a:solidFill>
              </a:rPr>
              <a:t>Any other business </a:t>
            </a:r>
            <a:r>
              <a:rPr lang="en-GB" sz="4800" b="1">
                <a:solidFill>
                  <a:srgbClr val="582B82"/>
                </a:solidFill>
              </a:rPr>
              <a:t>or Questions</a:t>
            </a:r>
            <a:r>
              <a:rPr lang="en-GB" sz="4800" b="1" dirty="0">
                <a:solidFill>
                  <a:srgbClr val="582B82"/>
                </a:solidFill>
              </a:rPr>
              <a:t>? </a:t>
            </a:r>
          </a:p>
        </p:txBody>
      </p:sp>
    </p:spTree>
    <p:extLst>
      <p:ext uri="{BB962C8B-B14F-4D97-AF65-F5344CB8AC3E}">
        <p14:creationId xmlns:p14="http://schemas.microsoft.com/office/powerpoint/2010/main" val="16124457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87A32-96D2-BDC7-DE62-6D4B18645A1B}"/>
              </a:ext>
            </a:extLst>
          </p:cNvPr>
          <p:cNvSpPr txBox="1">
            <a:spLocks noGrp="1"/>
          </p:cNvSpPr>
          <p:nvPr>
            <p:ph type="title"/>
          </p:nvPr>
        </p:nvSpPr>
        <p:spPr>
          <a:xfrm>
            <a:off x="591168" y="215450"/>
            <a:ext cx="11277148" cy="1941957"/>
          </a:xfrm>
        </p:spPr>
        <p:txBody>
          <a:bodyPr lIns="121916" tIns="60963" rIns="121916" bIns="60963"/>
          <a:lstStyle/>
          <a:p>
            <a:pPr lvl="0"/>
            <a:r>
              <a:rPr lang="en-US" sz="8000">
                <a:solidFill>
                  <a:srgbClr val="5F2861"/>
                </a:solidFill>
                <a:cs typeface="Calibri"/>
              </a:rPr>
              <a:t>Update from CQC</a:t>
            </a:r>
            <a:endParaRPr lang="en-US" sz="8000">
              <a:solidFill>
                <a:srgbClr val="5F2861"/>
              </a:solidFill>
            </a:endParaRPr>
          </a:p>
        </p:txBody>
      </p:sp>
      <p:sp>
        <p:nvSpPr>
          <p:cNvPr id="3" name="Text Placeholder 2">
            <a:extLst>
              <a:ext uri="{FF2B5EF4-FFF2-40B4-BE49-F238E27FC236}">
                <a16:creationId xmlns:a16="http://schemas.microsoft.com/office/drawing/2014/main" id="{FF4536F8-60DC-98B8-3994-B26788FBC0EA}"/>
              </a:ext>
            </a:extLst>
          </p:cNvPr>
          <p:cNvSpPr txBox="1">
            <a:spLocks noGrp="1"/>
          </p:cNvSpPr>
          <p:nvPr>
            <p:ph type="body" idx="4294967295"/>
          </p:nvPr>
        </p:nvSpPr>
        <p:spPr>
          <a:xfrm>
            <a:off x="591168" y="3157158"/>
            <a:ext cx="7595564" cy="1752822"/>
          </a:xfrm>
        </p:spPr>
        <p:txBody>
          <a:bodyPr/>
          <a:lstStyle/>
          <a:p>
            <a:pPr lvl="0"/>
            <a:r>
              <a:rPr lang="en-GB" sz="4000">
                <a:cs typeface="Calibri"/>
              </a:rPr>
              <a:t>John Clifford</a:t>
            </a:r>
            <a:endParaRPr lang="en-GB" sz="4000" b="0"/>
          </a:p>
          <a:p>
            <a:pPr lvl="0"/>
            <a:r>
              <a:rPr lang="en-GB" sz="4000" b="0">
                <a:cs typeface="Calibri"/>
              </a:rPr>
              <a:t>ASC Senior Specialist</a:t>
            </a:r>
          </a:p>
        </p:txBody>
      </p:sp>
      <p:sp>
        <p:nvSpPr>
          <p:cNvPr id="4" name="Text Placeholder 3">
            <a:extLst>
              <a:ext uri="{FF2B5EF4-FFF2-40B4-BE49-F238E27FC236}">
                <a16:creationId xmlns:a16="http://schemas.microsoft.com/office/drawing/2014/main" id="{7C7301DC-E5C6-67CB-200D-2F7BC0296400}"/>
              </a:ext>
            </a:extLst>
          </p:cNvPr>
          <p:cNvSpPr txBox="1">
            <a:spLocks noGrp="1"/>
          </p:cNvSpPr>
          <p:nvPr>
            <p:ph type="body" idx="4294967295"/>
          </p:nvPr>
        </p:nvSpPr>
        <p:spPr>
          <a:xfrm>
            <a:off x="591168" y="5018400"/>
            <a:ext cx="11125340" cy="767657"/>
          </a:xfrm>
        </p:spPr>
        <p:txBody>
          <a:bodyPr/>
          <a:lstStyle/>
          <a:p>
            <a:pPr lvl="0"/>
            <a:r>
              <a:rPr lang="en-US" sz="3700" b="0" i="1">
                <a:cs typeface="Calibri"/>
              </a:rPr>
              <a:t>Berkshire Care Association Care Leaders Network </a:t>
            </a:r>
            <a:r>
              <a:rPr lang="en-GB" sz="3700" b="0" i="1">
                <a:cs typeface="Calibri"/>
              </a:rPr>
              <a:t>19 March 2024</a:t>
            </a:r>
          </a:p>
        </p:txBody>
      </p:sp>
      <p:pic>
        <p:nvPicPr>
          <p:cNvPr id="5" name="Picture 6">
            <a:extLst>
              <a:ext uri="{FF2B5EF4-FFF2-40B4-BE49-F238E27FC236}">
                <a16:creationId xmlns:a16="http://schemas.microsoft.com/office/drawing/2014/main" id="{10B1D53A-71A6-64F6-ECD2-CD7842A18AD0}"/>
              </a:ext>
            </a:extLst>
          </p:cNvPr>
          <p:cNvPicPr>
            <a:picLocks noChangeAspect="1"/>
          </p:cNvPicPr>
          <p:nvPr/>
        </p:nvPicPr>
        <p:blipFill>
          <a:blip r:embed="rId3"/>
          <a:srcRect/>
          <a:stretch>
            <a:fillRect/>
          </a:stretch>
        </p:blipFill>
        <p:spPr>
          <a:xfrm>
            <a:off x="7163583" y="1913244"/>
            <a:ext cx="4704743" cy="3105156"/>
          </a:xfrm>
          <a:prstGeom prst="rect">
            <a:avLst/>
          </a:prstGeom>
          <a:noFill/>
          <a:ln cap="flat">
            <a:noFill/>
          </a:ln>
          <a:effectLst>
            <a:outerShdw dist="139699" dir="2700000" algn="tl">
              <a:srgbClr val="333333">
                <a:alpha val="65000"/>
              </a:srgbClr>
            </a:outerShdw>
          </a:effectLst>
        </p:spPr>
      </p:pic>
    </p:spTree>
  </p:cSld>
  <p:clrMapOvr>
    <a:masterClrMapping/>
  </p:clrMapOvr>
</p:sld>
</file>

<file path=ppt/theme/theme1.xml><?xml version="1.0" encoding="utf-8"?>
<a:theme xmlns:a="http://schemas.openxmlformats.org/drawingml/2006/main" name="GDS style presentation template (letterbox versio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GDS style presentation template (letterbox versio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GDS style presentation template (letterbox versio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RHL Oran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GDS style presentation template (letterbox version)">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3" id="{5384C888-AC54-45D8-8A09-45E34B9E2D03}" vid="{0CD51092-7938-41E1-8020-29856681787F}"/>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11327</Words>
  <Application>Microsoft Office PowerPoint</Application>
  <PresentationFormat>Widescreen</PresentationFormat>
  <Paragraphs>943</Paragraphs>
  <Slides>67</Slides>
  <Notes>48</Notes>
  <HiddenSlides>0</HiddenSlides>
  <MMClips>0</MMClips>
  <ScaleCrop>false</ScaleCrop>
  <HeadingPairs>
    <vt:vector size="6" baseType="variant">
      <vt:variant>
        <vt:lpstr>Fonts Used</vt:lpstr>
      </vt:variant>
      <vt:variant>
        <vt:i4>10</vt:i4>
      </vt:variant>
      <vt:variant>
        <vt:lpstr>Theme</vt:lpstr>
      </vt:variant>
      <vt:variant>
        <vt:i4>6</vt:i4>
      </vt:variant>
      <vt:variant>
        <vt:lpstr>Slide Titles</vt:lpstr>
      </vt:variant>
      <vt:variant>
        <vt:i4>67</vt:i4>
      </vt:variant>
    </vt:vector>
  </HeadingPairs>
  <TitlesOfParts>
    <vt:vector size="83" baseType="lpstr">
      <vt:lpstr>-apple-system</vt:lpstr>
      <vt:lpstr>Aptos</vt:lpstr>
      <vt:lpstr>Arial</vt:lpstr>
      <vt:lpstr>Arial (Body)</vt:lpstr>
      <vt:lpstr>Calibri</vt:lpstr>
      <vt:lpstr>Calibri Light</vt:lpstr>
      <vt:lpstr>Chapter Light</vt:lpstr>
      <vt:lpstr>Open Sans</vt:lpstr>
      <vt:lpstr>Symbol</vt:lpstr>
      <vt:lpstr>Wingdings</vt:lpstr>
      <vt:lpstr>GDS style presentation template (letterbox version)</vt:lpstr>
      <vt:lpstr>4_GDS style presentation template (letterbox version)</vt:lpstr>
      <vt:lpstr>1_GDS style presentation template (letterbox version)</vt:lpstr>
      <vt:lpstr>3_RHL Orange</vt:lpstr>
      <vt:lpstr>2_GDS style presentation template (letterbox version)</vt:lpstr>
      <vt:lpstr>Office Theme</vt:lpstr>
      <vt:lpstr>Care Leaders Network 19th March 2024</vt:lpstr>
      <vt:lpstr>Agenda</vt:lpstr>
      <vt:lpstr>General updates – anything to share?</vt:lpstr>
      <vt:lpstr>PowerPoint Presentation</vt:lpstr>
      <vt:lpstr>PowerPoint Presentation</vt:lpstr>
      <vt:lpstr>  </vt:lpstr>
      <vt:lpstr>Next Meeting   16th April 2024  2.30pm   Would people prefer in person or Zoom?</vt:lpstr>
      <vt:lpstr>                                    Any other business or Questions? </vt:lpstr>
      <vt:lpstr>Update from CQC</vt:lpstr>
      <vt:lpstr>Topics</vt:lpstr>
      <vt:lpstr>Why we’re changing?</vt:lpstr>
      <vt:lpstr>Our transformation</vt:lpstr>
      <vt:lpstr>Our strategy</vt:lpstr>
      <vt:lpstr>Tackling inequalities</vt:lpstr>
      <vt:lpstr>Improving outcomes for people and reducing inequalities </vt:lpstr>
      <vt:lpstr>New responsibilities</vt:lpstr>
      <vt:lpstr>What will change?</vt:lpstr>
      <vt:lpstr>Our new online portal</vt:lpstr>
      <vt:lpstr>PowerPoint Presentation</vt:lpstr>
      <vt:lpstr>PowerPoint Presentation</vt:lpstr>
      <vt:lpstr>Changes to our regulatory approach</vt:lpstr>
      <vt:lpstr>New policy</vt:lpstr>
      <vt:lpstr>Our single  assessment  framework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do we reach a rating</vt:lpstr>
      <vt:lpstr>An overview: How do we reach a rating</vt:lpstr>
      <vt:lpstr>PowerPoint Presentation</vt:lpstr>
      <vt:lpstr>PowerPoint Presentation</vt:lpstr>
      <vt:lpstr>Best practice guidance</vt:lpstr>
      <vt:lpstr>Best practice guidance</vt:lpstr>
      <vt:lpstr>Best practice guidance</vt:lpstr>
      <vt:lpstr>Level 1 guidance</vt:lpstr>
      <vt:lpstr>PowerPoint Presentation</vt:lpstr>
      <vt:lpstr>Our new teams</vt:lpstr>
      <vt:lpstr>New way of organising</vt:lpstr>
      <vt:lpstr>Our new teams</vt:lpstr>
      <vt:lpstr>Three reasons why</vt:lpstr>
      <vt:lpstr>Roles in detail - assessor</vt:lpstr>
      <vt:lpstr>Roles in detail - inspector</vt:lpstr>
      <vt:lpstr>Roles in detail – co-ordinator</vt:lpstr>
      <vt:lpstr>Roles in detail - Operations Manager</vt:lpstr>
      <vt:lpstr>Roles in detail – senior specialist</vt:lpstr>
      <vt:lpstr>Digitisation in social care: why it matters</vt:lpstr>
      <vt:lpstr>Digitisation in social care: why it matters</vt:lpstr>
      <vt:lpstr>What do good digital social care records look like?</vt:lpstr>
      <vt:lpstr>The benefits of a good digital records system</vt:lpstr>
      <vt:lpstr>Working with CQC – points to consider</vt:lpstr>
      <vt:lpstr>Find out more</vt:lpstr>
      <vt:lpstr>Stay informed and stay in touch</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TRANSFORMATION SLIDES</dc:title>
  <dc:creator>John Clifford</dc:creator>
  <cp:lastModifiedBy>Louise Good</cp:lastModifiedBy>
  <cp:revision>41</cp:revision>
  <dcterms:created xsi:type="dcterms:W3CDTF">2022-07-26T08:33:06Z</dcterms:created>
  <dcterms:modified xsi:type="dcterms:W3CDTF">2024-03-26T13:48:19Z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0x010100480EA4E9A0D10A4B86B174D08978D5EB</vt:lpwstr>
  </property>
  <property fmtid="{D5CDD505-2E9C-101B-9397-08002B2CF9AE}" pid="4" name="lcf76f155ced4ddcb4097134ff3c332f">
    <vt:lpwstr/>
  </property>
  <property fmtid="{D5CDD505-2E9C-101B-9397-08002B2CF9AE}" pid="5" name="SharedWithUsers">
    <vt:lpwstr>Cowley-Beadman, Sarah166</vt:lpwstr>
  </property>
</Properties>
</file>